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6"/>
  </p:notesMasterIdLst>
  <p:handoutMasterIdLst>
    <p:handoutMasterId r:id="rId47"/>
  </p:handoutMasterIdLst>
  <p:sldIdLst>
    <p:sldId id="405" r:id="rId2"/>
    <p:sldId id="714" r:id="rId3"/>
    <p:sldId id="715" r:id="rId4"/>
    <p:sldId id="716" r:id="rId5"/>
    <p:sldId id="717" r:id="rId6"/>
    <p:sldId id="698" r:id="rId7"/>
    <p:sldId id="699" r:id="rId8"/>
    <p:sldId id="700" r:id="rId9"/>
    <p:sldId id="718" r:id="rId10"/>
    <p:sldId id="701" r:id="rId11"/>
    <p:sldId id="719" r:id="rId12"/>
    <p:sldId id="720" r:id="rId13"/>
    <p:sldId id="721" r:id="rId14"/>
    <p:sldId id="722" r:id="rId15"/>
    <p:sldId id="725" r:id="rId16"/>
    <p:sldId id="726" r:id="rId17"/>
    <p:sldId id="727" r:id="rId18"/>
    <p:sldId id="706" r:id="rId19"/>
    <p:sldId id="707" r:id="rId20"/>
    <p:sldId id="708" r:id="rId21"/>
    <p:sldId id="728" r:id="rId22"/>
    <p:sldId id="729" r:id="rId23"/>
    <p:sldId id="666" r:id="rId24"/>
    <p:sldId id="713" r:id="rId25"/>
    <p:sldId id="667" r:id="rId26"/>
    <p:sldId id="696" r:id="rId27"/>
    <p:sldId id="668" r:id="rId28"/>
    <p:sldId id="669" r:id="rId29"/>
    <p:sldId id="680" r:id="rId30"/>
    <p:sldId id="672" r:id="rId31"/>
    <p:sldId id="711" r:id="rId32"/>
    <p:sldId id="712" r:id="rId33"/>
    <p:sldId id="670" r:id="rId34"/>
    <p:sldId id="674" r:id="rId35"/>
    <p:sldId id="731" r:id="rId36"/>
    <p:sldId id="671" r:id="rId37"/>
    <p:sldId id="677" r:id="rId38"/>
    <p:sldId id="732" r:id="rId39"/>
    <p:sldId id="733" r:id="rId40"/>
    <p:sldId id="734" r:id="rId41"/>
    <p:sldId id="683" r:id="rId42"/>
    <p:sldId id="735" r:id="rId43"/>
    <p:sldId id="736" r:id="rId44"/>
    <p:sldId id="679" r:id="rId45"/>
  </p:sldIdLst>
  <p:sldSz cx="10693400" cy="7561263"/>
  <p:notesSz cx="6669088" cy="9928225"/>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96" userDrawn="1">
          <p15:clr>
            <a:srgbClr val="A4A3A4"/>
          </p15:clr>
        </p15:guide>
        <p15:guide id="2" pos="2880" userDrawn="1">
          <p15:clr>
            <a:srgbClr val="A4A3A4"/>
          </p15:clr>
        </p15:guide>
        <p15:guide id="3" orient="horz" pos="2531">
          <p15:clr>
            <a:srgbClr val="A4A3A4"/>
          </p15:clr>
        </p15:guide>
        <p15:guide id="4" pos="336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атя" initials="К"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EB0000"/>
    <a:srgbClr val="EB1E00"/>
    <a:srgbClr val="E51F26"/>
    <a:srgbClr val="EB1E28"/>
    <a:srgbClr val="C81F3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08" autoAdjust="0"/>
  </p:normalViewPr>
  <p:slideViewPr>
    <p:cSldViewPr showGuides="1">
      <p:cViewPr>
        <p:scale>
          <a:sx n="113" d="100"/>
          <a:sy n="113" d="100"/>
        </p:scale>
        <p:origin x="-1044" y="-210"/>
      </p:cViewPr>
      <p:guideLst>
        <p:guide orient="horz" pos="2296"/>
        <p:guide orient="horz" pos="2531"/>
        <p:guide pos="2880"/>
        <p:guide pos="33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5" d="100"/>
          <a:sy n="4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671583C3-CA27-4496-BECA-C771D03A36A7}"/>
              </a:ext>
            </a:extLst>
          </p:cNvPr>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07987283-449F-49A3-9FA6-20B92A61CE8F}"/>
              </a:ext>
            </a:extLst>
          </p:cNvPr>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F4B3481F-6E72-4171-A9C8-98D56C39F96E}" type="datetimeFigureOut">
              <a:rPr lang="ru-RU" smtClean="0"/>
              <a:t>12.05.2026</a:t>
            </a:fld>
            <a:endParaRPr lang="ru-RU"/>
          </a:p>
        </p:txBody>
      </p:sp>
      <p:sp>
        <p:nvSpPr>
          <p:cNvPr id="4" name="Нижний колонтитул 3">
            <a:extLst>
              <a:ext uri="{FF2B5EF4-FFF2-40B4-BE49-F238E27FC236}">
                <a16:creationId xmlns:a16="http://schemas.microsoft.com/office/drawing/2014/main" xmlns="" id="{5EB2E802-5847-4DA6-BAD8-A92EA4C57E28}"/>
              </a:ext>
            </a:extLst>
          </p:cNvPr>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07830C92-6658-426B-8F97-72EB78E0A896}"/>
              </a:ext>
            </a:extLst>
          </p:cNvPr>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061C4CA1-B95C-48CD-AB14-2CAA4305D9D9}" type="slidenum">
              <a:rPr lang="ru-RU" smtClean="0"/>
              <a:t>‹#›</a:t>
            </a:fld>
            <a:endParaRPr lang="ru-RU"/>
          </a:p>
        </p:txBody>
      </p:sp>
    </p:spTree>
    <p:extLst>
      <p:ext uri="{BB962C8B-B14F-4D97-AF65-F5344CB8AC3E}">
        <p14:creationId xmlns:p14="http://schemas.microsoft.com/office/powerpoint/2010/main" val="372633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894E9510-8D81-4F7D-A3DD-ECD88FF9FF52}" type="datetimeFigureOut">
              <a:rPr lang="ru-RU" smtClean="0"/>
              <a:pPr/>
              <a:t>12.05.2026</a:t>
            </a:fld>
            <a:endParaRPr lang="ru-RU"/>
          </a:p>
        </p:txBody>
      </p:sp>
      <p:sp>
        <p:nvSpPr>
          <p:cNvPr id="4" name="Образ слайда 3"/>
          <p:cNvSpPr>
            <a:spLocks noGrp="1" noRot="1" noChangeAspect="1"/>
          </p:cNvSpPr>
          <p:nvPr>
            <p:ph type="sldImg" idx="2"/>
          </p:nvPr>
        </p:nvSpPr>
        <p:spPr>
          <a:xfrm>
            <a:off x="966788" y="1241425"/>
            <a:ext cx="4735512"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A3CA9037-5C04-413C-AFF2-1B3777C3E584}" type="slidenum">
              <a:rPr lang="ru-RU" smtClean="0"/>
              <a:pPr/>
              <a:t>‹#›</a:t>
            </a:fld>
            <a:endParaRPr lang="ru-RU"/>
          </a:p>
        </p:txBody>
      </p:sp>
    </p:spTree>
    <p:extLst>
      <p:ext uri="{BB962C8B-B14F-4D97-AF65-F5344CB8AC3E}">
        <p14:creationId xmlns:p14="http://schemas.microsoft.com/office/powerpoint/2010/main" val="775290451"/>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E52F706F-AFAA-4FA6-90FD-A6042EEAC4E3}"/>
              </a:ext>
            </a:extLst>
          </p:cNvPr>
          <p:cNvSpPr/>
          <p:nvPr userDrawn="1"/>
        </p:nvSpPr>
        <p:spPr>
          <a:xfrm>
            <a:off x="0" y="1404367"/>
            <a:ext cx="10693400" cy="4968551"/>
          </a:xfrm>
          <a:prstGeom prst="rect">
            <a:avLst/>
          </a:prstGeom>
          <a:solidFill>
            <a:srgbClr val="2B314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ru-RU"/>
          </a:p>
        </p:txBody>
      </p:sp>
      <p:sp>
        <p:nvSpPr>
          <p:cNvPr id="9" name="Прямоугольник 8">
            <a:extLst>
              <a:ext uri="{FF2B5EF4-FFF2-40B4-BE49-F238E27FC236}">
                <a16:creationId xmlns:a16="http://schemas.microsoft.com/office/drawing/2014/main" xmlns="" id="{C358D1E9-CE0B-40E2-B7B4-0FA4354CB526}"/>
              </a:ext>
            </a:extLst>
          </p:cNvPr>
          <p:cNvSpPr/>
          <p:nvPr userDrawn="1"/>
        </p:nvSpPr>
        <p:spPr>
          <a:xfrm>
            <a:off x="0" y="3755251"/>
            <a:ext cx="151490" cy="13328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ru-RU"/>
          </a:p>
        </p:txBody>
      </p:sp>
      <p:pic>
        <p:nvPicPr>
          <p:cNvPr id="11" name="Picture 2">
            <a:extLst>
              <a:ext uri="{FF2B5EF4-FFF2-40B4-BE49-F238E27FC236}">
                <a16:creationId xmlns:a16="http://schemas.microsoft.com/office/drawing/2014/main" xmlns="" id="{349F62CD-3B5C-4018-AC46-2285EBFB89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6767" y="679218"/>
            <a:ext cx="31273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11">
            <a:extLst>
              <a:ext uri="{FF2B5EF4-FFF2-40B4-BE49-F238E27FC236}">
                <a16:creationId xmlns:a16="http://schemas.microsoft.com/office/drawing/2014/main" xmlns="" id="{3D512A90-7C52-4CB6-A385-FCF56ED6BFCB}"/>
              </a:ext>
            </a:extLst>
          </p:cNvPr>
          <p:cNvPicPr>
            <a:picLocks noChangeAspect="1"/>
          </p:cNvPicPr>
          <p:nvPr userDrawn="1"/>
        </p:nvPicPr>
        <p:blipFill>
          <a:blip r:embed="rId3"/>
          <a:stretch>
            <a:fillRect/>
          </a:stretch>
        </p:blipFill>
        <p:spPr>
          <a:xfrm>
            <a:off x="9064950" y="6588943"/>
            <a:ext cx="1628450" cy="900750"/>
          </a:xfrm>
          <a:prstGeom prst="rect">
            <a:avLst/>
          </a:prstGeom>
        </p:spPr>
      </p:pic>
      <p:sp>
        <p:nvSpPr>
          <p:cNvPr id="15" name="Заголовок 1">
            <a:extLst>
              <a:ext uri="{FF2B5EF4-FFF2-40B4-BE49-F238E27FC236}">
                <a16:creationId xmlns:a16="http://schemas.microsoft.com/office/drawing/2014/main" xmlns="" id="{811B1396-9D3B-4AEC-A3F5-32D25265EAE4}"/>
              </a:ext>
            </a:extLst>
          </p:cNvPr>
          <p:cNvSpPr>
            <a:spLocks noGrp="1"/>
          </p:cNvSpPr>
          <p:nvPr>
            <p:ph type="ctrTitle" hasCustomPrompt="1"/>
          </p:nvPr>
        </p:nvSpPr>
        <p:spPr>
          <a:xfrm>
            <a:off x="491784" y="3348583"/>
            <a:ext cx="9679452" cy="1915285"/>
          </a:xfrm>
        </p:spPr>
        <p:txBody>
          <a:bodyPr anchor="b">
            <a:normAutofit/>
          </a:bodyPr>
          <a:lstStyle>
            <a:lvl1pPr algn="ctr">
              <a:defRPr lang="ru-RU" sz="5500" b="1" kern="1200" dirty="0">
                <a:solidFill>
                  <a:schemeClr val="bg1"/>
                </a:solidFill>
                <a:latin typeface="Arial Black" panose="020B0A04020102020204" pitchFamily="34" charset="0"/>
                <a:ea typeface="+mn-ea"/>
                <a:cs typeface="+mn-cs"/>
              </a:defRPr>
            </a:lvl1pPr>
          </a:lstStyle>
          <a:p>
            <a:pPr marL="0" lvl="0" algn="l" defTabSz="1043056" rtl="0" eaLnBrk="1" latinLnBrk="0" hangingPunct="1">
              <a:defRPr/>
            </a:pPr>
            <a:r>
              <a:rPr lang="ru-RU" dirty="0"/>
              <a:t>ОБРАЗЕЦ ЗАГОЛОВКА</a:t>
            </a:r>
          </a:p>
        </p:txBody>
      </p:sp>
      <p:sp>
        <p:nvSpPr>
          <p:cNvPr id="17" name="Текст 2">
            <a:extLst>
              <a:ext uri="{FF2B5EF4-FFF2-40B4-BE49-F238E27FC236}">
                <a16:creationId xmlns:a16="http://schemas.microsoft.com/office/drawing/2014/main" xmlns="" id="{EEDFA97E-57D3-4908-B503-1A4CD5FEDBA4}"/>
              </a:ext>
            </a:extLst>
          </p:cNvPr>
          <p:cNvSpPr>
            <a:spLocks noGrp="1"/>
          </p:cNvSpPr>
          <p:nvPr>
            <p:ph type="body" idx="13" hasCustomPrompt="1"/>
          </p:nvPr>
        </p:nvSpPr>
        <p:spPr>
          <a:xfrm>
            <a:off x="474666" y="5386216"/>
            <a:ext cx="9768578" cy="453716"/>
          </a:xfrm>
        </p:spPr>
        <p:txBody>
          <a:bodyPr anchor="b">
            <a:normAutofit/>
          </a:bodyPr>
          <a:lstStyle>
            <a:lvl1pPr marL="87313" indent="0">
              <a:buNone/>
              <a:defRPr sz="2300" b="1">
                <a:solidFill>
                  <a:schemeClr val="bg1"/>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Tree>
    <p:extLst>
      <p:ext uri="{BB962C8B-B14F-4D97-AF65-F5344CB8AC3E}">
        <p14:creationId xmlns:p14="http://schemas.microsoft.com/office/powerpoint/2010/main" val="360052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9602" y="1885067"/>
            <a:ext cx="9223058" cy="3145275"/>
          </a:xfrm>
        </p:spPr>
        <p:txBody>
          <a:bodyPr anchor="b"/>
          <a:lstStyle>
            <a:lvl1pPr>
              <a:defRPr sz="5100"/>
            </a:lvl1pPr>
          </a:lstStyle>
          <a:p>
            <a:r>
              <a:rPr lang="ru-RU"/>
              <a:t>Образец заголовка</a:t>
            </a:r>
          </a:p>
        </p:txBody>
      </p:sp>
      <p:sp>
        <p:nvSpPr>
          <p:cNvPr id="3" name="Текст 2"/>
          <p:cNvSpPr>
            <a:spLocks noGrp="1"/>
          </p:cNvSpPr>
          <p:nvPr>
            <p:ph type="body" idx="1"/>
          </p:nvPr>
        </p:nvSpPr>
        <p:spPr>
          <a:xfrm>
            <a:off x="729602" y="5060097"/>
            <a:ext cx="9223058" cy="1654026"/>
          </a:xfrm>
        </p:spPr>
        <p:txBody>
          <a:bodyPr/>
          <a:lstStyle>
            <a:lvl1pPr marL="0" indent="0">
              <a:buNone/>
              <a:defRPr sz="2100">
                <a:solidFill>
                  <a:schemeClr val="tx1">
                    <a:tint val="75000"/>
                  </a:schemeClr>
                </a:solidFill>
              </a:defRPr>
            </a:lvl1pPr>
            <a:lvl2pPr marL="391146" indent="0">
              <a:buNone/>
              <a:defRPr sz="1700">
                <a:solidFill>
                  <a:schemeClr val="tx1">
                    <a:tint val="75000"/>
                  </a:schemeClr>
                </a:solidFill>
              </a:defRPr>
            </a:lvl2pPr>
            <a:lvl3pPr marL="782292" indent="0">
              <a:buNone/>
              <a:defRPr sz="1500">
                <a:solidFill>
                  <a:schemeClr val="tx1">
                    <a:tint val="75000"/>
                  </a:schemeClr>
                </a:solidFill>
              </a:defRPr>
            </a:lvl3pPr>
            <a:lvl4pPr marL="1173438" indent="0">
              <a:buNone/>
              <a:defRPr sz="1400">
                <a:solidFill>
                  <a:schemeClr val="tx1">
                    <a:tint val="75000"/>
                  </a:schemeClr>
                </a:solidFill>
              </a:defRPr>
            </a:lvl4pPr>
            <a:lvl5pPr marL="1564584" indent="0">
              <a:buNone/>
              <a:defRPr sz="1400">
                <a:solidFill>
                  <a:schemeClr val="tx1">
                    <a:tint val="75000"/>
                  </a:schemeClr>
                </a:solidFill>
              </a:defRPr>
            </a:lvl5pPr>
            <a:lvl6pPr marL="1955730" indent="0">
              <a:buNone/>
              <a:defRPr sz="1400">
                <a:solidFill>
                  <a:schemeClr val="tx1">
                    <a:tint val="75000"/>
                  </a:schemeClr>
                </a:solidFill>
              </a:defRPr>
            </a:lvl6pPr>
            <a:lvl7pPr marL="2346876" indent="0">
              <a:buNone/>
              <a:defRPr sz="1400">
                <a:solidFill>
                  <a:schemeClr val="tx1">
                    <a:tint val="75000"/>
                  </a:schemeClr>
                </a:solidFill>
              </a:defRPr>
            </a:lvl7pPr>
            <a:lvl8pPr marL="2738022" indent="0">
              <a:buNone/>
              <a:defRPr sz="1400">
                <a:solidFill>
                  <a:schemeClr val="tx1">
                    <a:tint val="75000"/>
                  </a:schemeClr>
                </a:solidFill>
              </a:defRPr>
            </a:lvl8pPr>
            <a:lvl9pPr marL="3129168"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B9B0CA2-EE7C-4F21-BC99-1B7BC45BB5BA}" type="datetimeFigureOut">
              <a:rPr lang="ru-RU" smtClean="0"/>
              <a:pPr/>
              <a:t>12.05.2026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49706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735171" y="2012836"/>
            <a:ext cx="4544695" cy="47975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413534" y="2012836"/>
            <a:ext cx="4544695" cy="47975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B9B0CA2-EE7C-4F21-BC99-1B7BC45BB5BA}" type="datetimeFigureOut">
              <a:rPr lang="ru-RU" smtClean="0"/>
              <a:pPr/>
              <a:t>12.05.2026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3713850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4" y="402569"/>
            <a:ext cx="9223058" cy="1461495"/>
          </a:xfrm>
        </p:spPr>
        <p:txBody>
          <a:bodyPr/>
          <a:lstStyle/>
          <a:p>
            <a:r>
              <a:rPr lang="ru-RU"/>
              <a:t>Образец заголовка</a:t>
            </a:r>
          </a:p>
        </p:txBody>
      </p:sp>
      <p:sp>
        <p:nvSpPr>
          <p:cNvPr id="3" name="Текст 2"/>
          <p:cNvSpPr>
            <a:spLocks noGrp="1"/>
          </p:cNvSpPr>
          <p:nvPr>
            <p:ph type="body" idx="1"/>
          </p:nvPr>
        </p:nvSpPr>
        <p:spPr>
          <a:xfrm>
            <a:off x="736565" y="1853560"/>
            <a:ext cx="4523809" cy="908401"/>
          </a:xfrm>
        </p:spPr>
        <p:txBody>
          <a:bodyPr anchor="b"/>
          <a:lstStyle>
            <a:lvl1pPr marL="0" indent="0">
              <a:buNone/>
              <a:defRPr sz="2100" b="1"/>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a:t>Образец текста</a:t>
            </a:r>
          </a:p>
        </p:txBody>
      </p:sp>
      <p:sp>
        <p:nvSpPr>
          <p:cNvPr id="4" name="Объект 3"/>
          <p:cNvSpPr>
            <a:spLocks noGrp="1"/>
          </p:cNvSpPr>
          <p:nvPr>
            <p:ph sz="half" idx="2"/>
          </p:nvPr>
        </p:nvSpPr>
        <p:spPr>
          <a:xfrm>
            <a:off x="736565" y="2761961"/>
            <a:ext cx="4523809" cy="40624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413534" y="1853560"/>
            <a:ext cx="4546088" cy="908401"/>
          </a:xfrm>
        </p:spPr>
        <p:txBody>
          <a:bodyPr anchor="b"/>
          <a:lstStyle>
            <a:lvl1pPr marL="0" indent="0">
              <a:buNone/>
              <a:defRPr sz="2100" b="1"/>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a:t>Образец текста</a:t>
            </a:r>
          </a:p>
        </p:txBody>
      </p:sp>
      <p:sp>
        <p:nvSpPr>
          <p:cNvPr id="6" name="Объект 5"/>
          <p:cNvSpPr>
            <a:spLocks noGrp="1"/>
          </p:cNvSpPr>
          <p:nvPr>
            <p:ph sz="quarter" idx="4"/>
          </p:nvPr>
        </p:nvSpPr>
        <p:spPr>
          <a:xfrm>
            <a:off x="5413534" y="2761961"/>
            <a:ext cx="4546088" cy="40624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B9B0CA2-EE7C-4F21-BC99-1B7BC45BB5BA}" type="datetimeFigureOut">
              <a:rPr lang="ru-RU" smtClean="0"/>
              <a:pPr/>
              <a:t>12.05.2026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356736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B9B0CA2-EE7C-4F21-BC99-1B7BC45BB5BA}" type="datetimeFigureOut">
              <a:rPr lang="ru-RU" smtClean="0"/>
              <a:pPr/>
              <a:t>12.05.2026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1825204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4" y="504084"/>
            <a:ext cx="3448900" cy="1764295"/>
          </a:xfrm>
        </p:spPr>
        <p:txBody>
          <a:bodyPr anchor="b"/>
          <a:lstStyle>
            <a:lvl1pPr>
              <a:defRPr sz="2700"/>
            </a:lvl1pPr>
          </a:lstStyle>
          <a:p>
            <a:r>
              <a:rPr lang="ru-RU"/>
              <a:t>Образец заголовка</a:t>
            </a:r>
          </a:p>
        </p:txBody>
      </p:sp>
      <p:sp>
        <p:nvSpPr>
          <p:cNvPr id="3" name="Объект 2"/>
          <p:cNvSpPr>
            <a:spLocks noGrp="1"/>
          </p:cNvSpPr>
          <p:nvPr>
            <p:ph idx="1"/>
          </p:nvPr>
        </p:nvSpPr>
        <p:spPr>
          <a:xfrm>
            <a:off x="4546088" y="1088683"/>
            <a:ext cx="5413534" cy="5373398"/>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36564" y="2268379"/>
            <a:ext cx="3448900" cy="4202453"/>
          </a:xfrm>
        </p:spPr>
        <p:txBody>
          <a:bodyPr/>
          <a:lstStyle>
            <a:lvl1pPr marL="0" indent="0">
              <a:buNone/>
              <a:defRPr sz="1400"/>
            </a:lvl1pPr>
            <a:lvl2pPr marL="391146" indent="0">
              <a:buNone/>
              <a:defRPr sz="1200"/>
            </a:lvl2pPr>
            <a:lvl3pPr marL="782292" indent="0">
              <a:buNone/>
              <a:defRPr sz="1000"/>
            </a:lvl3pPr>
            <a:lvl4pPr marL="1173438" indent="0">
              <a:buNone/>
              <a:defRPr sz="900"/>
            </a:lvl4pPr>
            <a:lvl5pPr marL="1564584" indent="0">
              <a:buNone/>
              <a:defRPr sz="900"/>
            </a:lvl5pPr>
            <a:lvl6pPr marL="1955730" indent="0">
              <a:buNone/>
              <a:defRPr sz="900"/>
            </a:lvl6pPr>
            <a:lvl7pPr marL="2346876" indent="0">
              <a:buNone/>
              <a:defRPr sz="900"/>
            </a:lvl7pPr>
            <a:lvl8pPr marL="2738022" indent="0">
              <a:buNone/>
              <a:defRPr sz="900"/>
            </a:lvl8pPr>
            <a:lvl9pPr marL="3129168"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B9B0CA2-EE7C-4F21-BC99-1B7BC45BB5BA}" type="datetimeFigureOut">
              <a:rPr lang="ru-RU" smtClean="0"/>
              <a:pPr/>
              <a:t>12.05.2026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2361410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4" y="504084"/>
            <a:ext cx="3448900" cy="1764295"/>
          </a:xfrm>
        </p:spPr>
        <p:txBody>
          <a:bodyPr anchor="b"/>
          <a:lstStyle>
            <a:lvl1pPr>
              <a:defRPr sz="2700"/>
            </a:lvl1pPr>
          </a:lstStyle>
          <a:p>
            <a:r>
              <a:rPr lang="ru-RU"/>
              <a:t>Образец заголовка</a:t>
            </a:r>
          </a:p>
        </p:txBody>
      </p:sp>
      <p:sp>
        <p:nvSpPr>
          <p:cNvPr id="3" name="Рисунок 2"/>
          <p:cNvSpPr>
            <a:spLocks noGrp="1"/>
          </p:cNvSpPr>
          <p:nvPr>
            <p:ph type="pic" idx="1"/>
          </p:nvPr>
        </p:nvSpPr>
        <p:spPr>
          <a:xfrm>
            <a:off x="4546088" y="1088683"/>
            <a:ext cx="5413534" cy="5373398"/>
          </a:xfrm>
        </p:spPr>
        <p:txBody>
          <a:bodyPr/>
          <a:lstStyle>
            <a:lvl1pPr marL="0" indent="0">
              <a:buNone/>
              <a:defRPr sz="2700"/>
            </a:lvl1pPr>
            <a:lvl2pPr marL="391146" indent="0">
              <a:buNone/>
              <a:defRPr sz="2400"/>
            </a:lvl2pPr>
            <a:lvl3pPr marL="782292" indent="0">
              <a:buNone/>
              <a:defRPr sz="2100"/>
            </a:lvl3pPr>
            <a:lvl4pPr marL="1173438" indent="0">
              <a:buNone/>
              <a:defRPr sz="1700"/>
            </a:lvl4pPr>
            <a:lvl5pPr marL="1564584" indent="0">
              <a:buNone/>
              <a:defRPr sz="1700"/>
            </a:lvl5pPr>
            <a:lvl6pPr marL="1955730" indent="0">
              <a:buNone/>
              <a:defRPr sz="1700"/>
            </a:lvl6pPr>
            <a:lvl7pPr marL="2346876" indent="0">
              <a:buNone/>
              <a:defRPr sz="1700"/>
            </a:lvl7pPr>
            <a:lvl8pPr marL="2738022" indent="0">
              <a:buNone/>
              <a:defRPr sz="1700"/>
            </a:lvl8pPr>
            <a:lvl9pPr marL="3129168" indent="0">
              <a:buNone/>
              <a:defRPr sz="1700"/>
            </a:lvl9pPr>
          </a:lstStyle>
          <a:p>
            <a:r>
              <a:rPr lang="ru-RU"/>
              <a:t>Вставка рисунка</a:t>
            </a:r>
          </a:p>
        </p:txBody>
      </p:sp>
      <p:sp>
        <p:nvSpPr>
          <p:cNvPr id="4" name="Текст 3"/>
          <p:cNvSpPr>
            <a:spLocks noGrp="1"/>
          </p:cNvSpPr>
          <p:nvPr>
            <p:ph type="body" sz="half" idx="2"/>
          </p:nvPr>
        </p:nvSpPr>
        <p:spPr>
          <a:xfrm>
            <a:off x="736564" y="2268379"/>
            <a:ext cx="3448900" cy="4202453"/>
          </a:xfrm>
        </p:spPr>
        <p:txBody>
          <a:bodyPr/>
          <a:lstStyle>
            <a:lvl1pPr marL="0" indent="0">
              <a:buNone/>
              <a:defRPr sz="1400"/>
            </a:lvl1pPr>
            <a:lvl2pPr marL="391146" indent="0">
              <a:buNone/>
              <a:defRPr sz="1200"/>
            </a:lvl2pPr>
            <a:lvl3pPr marL="782292" indent="0">
              <a:buNone/>
              <a:defRPr sz="1000"/>
            </a:lvl3pPr>
            <a:lvl4pPr marL="1173438" indent="0">
              <a:buNone/>
              <a:defRPr sz="900"/>
            </a:lvl4pPr>
            <a:lvl5pPr marL="1564584" indent="0">
              <a:buNone/>
              <a:defRPr sz="900"/>
            </a:lvl5pPr>
            <a:lvl6pPr marL="1955730" indent="0">
              <a:buNone/>
              <a:defRPr sz="900"/>
            </a:lvl6pPr>
            <a:lvl7pPr marL="2346876" indent="0">
              <a:buNone/>
              <a:defRPr sz="900"/>
            </a:lvl7pPr>
            <a:lvl8pPr marL="2738022" indent="0">
              <a:buNone/>
              <a:defRPr sz="900"/>
            </a:lvl8pPr>
            <a:lvl9pPr marL="3129168"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B9B0CA2-EE7C-4F21-BC99-1B7BC45BB5BA}" type="datetimeFigureOut">
              <a:rPr lang="ru-RU" smtClean="0"/>
              <a:pPr/>
              <a:t>12.05.2026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1686176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B9B0CA2-EE7C-4F21-BC99-1B7BC45BB5BA}" type="datetimeFigureOut">
              <a:rPr lang="ru-RU" smtClean="0"/>
              <a:pPr/>
              <a:t>12.05.2026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337455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652465" y="402567"/>
            <a:ext cx="2305764" cy="640782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35172" y="402567"/>
            <a:ext cx="6783626" cy="640782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B9B0CA2-EE7C-4F21-BC99-1B7BC45BB5BA}" type="datetimeFigureOut">
              <a:rPr lang="ru-RU" smtClean="0"/>
              <a:pPr/>
              <a:t>12.05.2026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146931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pic>
        <p:nvPicPr>
          <p:cNvPr id="10" name="Picture 2" descr="D:\_DEN\_ПРОЕКТЫ\_МФПА\Университет СИНЕРГИЯ\презентации\Рисунок1.jpg">
            <a:extLst>
              <a:ext uri="{FF2B5EF4-FFF2-40B4-BE49-F238E27FC236}">
                <a16:creationId xmlns:a16="http://schemas.microsoft.com/office/drawing/2014/main" xmlns="" id="{04EA8244-8613-47EF-ADFF-CECBFAAFD32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25898" cy="75631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xmlns="" id="{2D85A3D9-8E6C-42BC-A646-80F2D6AECC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977" y="1001906"/>
            <a:ext cx="2610490" cy="46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Заголовок 1">
            <a:extLst>
              <a:ext uri="{FF2B5EF4-FFF2-40B4-BE49-F238E27FC236}">
                <a16:creationId xmlns:a16="http://schemas.microsoft.com/office/drawing/2014/main" xmlns="" id="{92507453-DF3E-4843-9C37-520D26E5A13D}"/>
              </a:ext>
            </a:extLst>
          </p:cNvPr>
          <p:cNvSpPr>
            <a:spLocks noGrp="1"/>
          </p:cNvSpPr>
          <p:nvPr>
            <p:ph type="ctrTitle" hasCustomPrompt="1"/>
          </p:nvPr>
        </p:nvSpPr>
        <p:spPr>
          <a:xfrm>
            <a:off x="546766" y="2196455"/>
            <a:ext cx="9599868" cy="3807156"/>
          </a:xfrm>
        </p:spPr>
        <p:txBody>
          <a:bodyPr anchor="ctr">
            <a:normAutofit/>
          </a:bodyPr>
          <a:lstStyle>
            <a:lvl1pPr marL="0" algn="l" defTabSz="1043056" rtl="0" eaLnBrk="1" latinLnBrk="0" hangingPunct="1">
              <a:lnSpc>
                <a:spcPct val="90000"/>
              </a:lnSpc>
              <a:spcBef>
                <a:spcPct val="0"/>
              </a:spcBef>
              <a:buNone/>
              <a:defRPr lang="ru-RU" sz="5000" b="1" kern="1200" dirty="0">
                <a:solidFill>
                  <a:schemeClr val="bg1"/>
                </a:solidFill>
                <a:latin typeface="Arial Black" panose="020B0A04020102020204" pitchFamily="34" charset="0"/>
                <a:ea typeface="+mn-ea"/>
                <a:cs typeface="+mn-cs"/>
              </a:defRPr>
            </a:lvl1pPr>
          </a:lstStyle>
          <a:p>
            <a:r>
              <a:rPr lang="ru-RU" dirty="0"/>
              <a:t>ОБРАЗЕЦ ЗАГОЛОВКА</a:t>
            </a:r>
          </a:p>
        </p:txBody>
      </p:sp>
    </p:spTree>
    <p:extLst>
      <p:ext uri="{BB962C8B-B14F-4D97-AF65-F5344CB8AC3E}">
        <p14:creationId xmlns:p14="http://schemas.microsoft.com/office/powerpoint/2010/main" val="304180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A3C1DD5A-7DBA-4220-B8D8-20048D0ABCE3}"/>
              </a:ext>
            </a:extLst>
          </p:cNvPr>
          <p:cNvSpPr/>
          <p:nvPr userDrawn="1"/>
        </p:nvSpPr>
        <p:spPr>
          <a:xfrm>
            <a:off x="0" y="1795828"/>
            <a:ext cx="10693400" cy="4793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ru-RU"/>
          </a:p>
        </p:txBody>
      </p:sp>
      <p:sp>
        <p:nvSpPr>
          <p:cNvPr id="6" name="Номер слайда 3">
            <a:extLst>
              <a:ext uri="{FF2B5EF4-FFF2-40B4-BE49-F238E27FC236}">
                <a16:creationId xmlns:a16="http://schemas.microsoft.com/office/drawing/2014/main" xmlns="" id="{0A0A2E56-80E9-457C-85A2-379B7F01E3BA}"/>
              </a:ext>
            </a:extLst>
          </p:cNvPr>
          <p:cNvSpPr>
            <a:spLocks noGrp="1"/>
          </p:cNvSpPr>
          <p:nvPr>
            <p:ph type="sldNum" sz="quarter" idx="12"/>
          </p:nvPr>
        </p:nvSpPr>
        <p:spPr>
          <a:xfrm>
            <a:off x="295286" y="6950712"/>
            <a:ext cx="1935669" cy="402567"/>
          </a:xfrm>
          <a:prstGeom prst="rect">
            <a:avLst/>
          </a:prstGeom>
        </p:spPr>
        <p:txBody>
          <a:bodyPr/>
          <a:lstStyle/>
          <a:p>
            <a:pPr algn="l"/>
            <a:fld id="{725C68B6-61C2-468F-89AB-4B9F7531AA68}" type="slidenum">
              <a:rPr lang="ru-RU" smtClean="0"/>
              <a:pPr algn="l"/>
              <a:t>‹#›</a:t>
            </a:fld>
            <a:endParaRPr lang="ru-RU" dirty="0"/>
          </a:p>
        </p:txBody>
      </p:sp>
      <p:sp>
        <p:nvSpPr>
          <p:cNvPr id="10" name="object 3">
            <a:extLst>
              <a:ext uri="{FF2B5EF4-FFF2-40B4-BE49-F238E27FC236}">
                <a16:creationId xmlns:a16="http://schemas.microsoft.com/office/drawing/2014/main" xmlns="" id="{15130363-D71A-4697-B9E0-FBA487FC8CD2}"/>
              </a:ext>
            </a:extLst>
          </p:cNvPr>
          <p:cNvSpPr/>
          <p:nvPr userDrawn="1"/>
        </p:nvSpPr>
        <p:spPr>
          <a:xfrm>
            <a:off x="0" y="218297"/>
            <a:ext cx="125720" cy="1255702"/>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xmlns="" id="{5C2420F8-15A4-4618-82BB-55758199BB50}"/>
              </a:ext>
            </a:extLst>
          </p:cNvPr>
          <p:cNvPicPr>
            <a:picLocks noChangeAspect="1"/>
          </p:cNvPicPr>
          <p:nvPr userDrawn="1"/>
        </p:nvPicPr>
        <p:blipFill>
          <a:blip r:embed="rId2"/>
          <a:stretch>
            <a:fillRect/>
          </a:stretch>
        </p:blipFill>
        <p:spPr>
          <a:xfrm>
            <a:off x="9064950" y="6588943"/>
            <a:ext cx="1628450" cy="900750"/>
          </a:xfrm>
          <a:prstGeom prst="rect">
            <a:avLst/>
          </a:prstGeom>
        </p:spPr>
      </p:pic>
      <p:sp>
        <p:nvSpPr>
          <p:cNvPr id="13" name="Заголовок 1">
            <a:extLst>
              <a:ext uri="{FF2B5EF4-FFF2-40B4-BE49-F238E27FC236}">
                <a16:creationId xmlns:a16="http://schemas.microsoft.com/office/drawing/2014/main" xmlns="" id="{FCBA8602-5369-476D-B67C-4D459E2AD004}"/>
              </a:ext>
            </a:extLst>
          </p:cNvPr>
          <p:cNvSpPr>
            <a:spLocks noGrp="1"/>
          </p:cNvSpPr>
          <p:nvPr>
            <p:ph type="title" hasCustomPrompt="1"/>
          </p:nvPr>
        </p:nvSpPr>
        <p:spPr>
          <a:xfrm>
            <a:off x="532673" y="561291"/>
            <a:ext cx="9687193" cy="567848"/>
          </a:xfrm>
        </p:spPr>
        <p:txBody>
          <a:bodyPr vert="horz" wrap="square" lIns="0" tIns="0" rIns="0" bIns="0" rtlCol="0">
            <a:spAutoFit/>
          </a:bodyPr>
          <a:lstStyle>
            <a:lvl1pPr>
              <a:defRPr lang="ru-RU" sz="4100" b="1">
                <a:solidFill>
                  <a:srgbClr val="E60000"/>
                </a:solidFill>
                <a:latin typeface="Arial Black" panose="020B0A04020102020204" pitchFamily="34" charset="0"/>
              </a:defRPr>
            </a:lvl1pPr>
          </a:lstStyle>
          <a:p>
            <a:pPr marL="0" lvl="0" defTabSz="914400"/>
            <a:r>
              <a:rPr lang="ru-RU" dirty="0"/>
              <a:t>ОБРАЗЕЦ ЗАГОЛОВКА</a:t>
            </a:r>
          </a:p>
        </p:txBody>
      </p:sp>
      <p:sp>
        <p:nvSpPr>
          <p:cNvPr id="15" name="Объект 2">
            <a:extLst>
              <a:ext uri="{FF2B5EF4-FFF2-40B4-BE49-F238E27FC236}">
                <a16:creationId xmlns:a16="http://schemas.microsoft.com/office/drawing/2014/main" xmlns="" id="{73CB2135-A489-4E6B-8FED-92D74838E27C}"/>
              </a:ext>
            </a:extLst>
          </p:cNvPr>
          <p:cNvSpPr>
            <a:spLocks noGrp="1"/>
          </p:cNvSpPr>
          <p:nvPr>
            <p:ph idx="1"/>
          </p:nvPr>
        </p:nvSpPr>
        <p:spPr>
          <a:xfrm>
            <a:off x="394963" y="2919243"/>
            <a:ext cx="9824904" cy="3488816"/>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2">
            <a:extLst>
              <a:ext uri="{FF2B5EF4-FFF2-40B4-BE49-F238E27FC236}">
                <a16:creationId xmlns:a16="http://schemas.microsoft.com/office/drawing/2014/main" xmlns="" id="{EA6920BC-95BA-4EE0-B6B9-ABDFC2E139F7}"/>
              </a:ext>
            </a:extLst>
          </p:cNvPr>
          <p:cNvSpPr>
            <a:spLocks noGrp="1"/>
          </p:cNvSpPr>
          <p:nvPr>
            <p:ph type="body" idx="13" hasCustomPrompt="1"/>
          </p:nvPr>
        </p:nvSpPr>
        <p:spPr>
          <a:xfrm>
            <a:off x="394963" y="2124447"/>
            <a:ext cx="9824904" cy="421490"/>
          </a:xfrm>
        </p:spPr>
        <p:txBody>
          <a:bodyPr anchor="b">
            <a:normAutofit/>
          </a:bodyPr>
          <a:lstStyle>
            <a:lvl1pPr marL="87313" indent="0">
              <a:buNone/>
              <a:defRPr sz="18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Tree>
    <p:extLst>
      <p:ext uri="{BB962C8B-B14F-4D97-AF65-F5344CB8AC3E}">
        <p14:creationId xmlns:p14="http://schemas.microsoft.com/office/powerpoint/2010/main" val="43632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Пустой слайд">
    <p:spTree>
      <p:nvGrpSpPr>
        <p:cNvPr id="1" name=""/>
        <p:cNvGrpSpPr/>
        <p:nvPr/>
      </p:nvGrpSpPr>
      <p:grpSpPr>
        <a:xfrm>
          <a:off x="0" y="0"/>
          <a:ext cx="0" cy="0"/>
          <a:chOff x="0" y="0"/>
          <a:chExt cx="0" cy="0"/>
        </a:xfrm>
      </p:grpSpPr>
      <p:sp>
        <p:nvSpPr>
          <p:cNvPr id="6" name="Номер слайда 3">
            <a:extLst>
              <a:ext uri="{FF2B5EF4-FFF2-40B4-BE49-F238E27FC236}">
                <a16:creationId xmlns:a16="http://schemas.microsoft.com/office/drawing/2014/main" xmlns="" id="{0A0A2E56-80E9-457C-85A2-379B7F01E3BA}"/>
              </a:ext>
            </a:extLst>
          </p:cNvPr>
          <p:cNvSpPr>
            <a:spLocks noGrp="1"/>
          </p:cNvSpPr>
          <p:nvPr>
            <p:ph type="sldNum" sz="quarter" idx="12"/>
          </p:nvPr>
        </p:nvSpPr>
        <p:spPr>
          <a:xfrm>
            <a:off x="295286" y="6950712"/>
            <a:ext cx="1935669" cy="402567"/>
          </a:xfrm>
          <a:prstGeom prst="rect">
            <a:avLst/>
          </a:prstGeom>
        </p:spPr>
        <p:txBody>
          <a:bodyPr/>
          <a:lstStyle/>
          <a:p>
            <a:pPr algn="l"/>
            <a:fld id="{725C68B6-61C2-468F-89AB-4B9F7531AA68}" type="slidenum">
              <a:rPr lang="ru-RU" smtClean="0"/>
              <a:pPr algn="l"/>
              <a:t>‹#›</a:t>
            </a:fld>
            <a:endParaRPr lang="ru-RU" dirty="0"/>
          </a:p>
        </p:txBody>
      </p:sp>
      <p:sp>
        <p:nvSpPr>
          <p:cNvPr id="10" name="object 3">
            <a:extLst>
              <a:ext uri="{FF2B5EF4-FFF2-40B4-BE49-F238E27FC236}">
                <a16:creationId xmlns:a16="http://schemas.microsoft.com/office/drawing/2014/main" xmlns="" id="{15130363-D71A-4697-B9E0-FBA487FC8CD2}"/>
              </a:ext>
            </a:extLst>
          </p:cNvPr>
          <p:cNvSpPr/>
          <p:nvPr userDrawn="1"/>
        </p:nvSpPr>
        <p:spPr>
          <a:xfrm>
            <a:off x="0" y="218297"/>
            <a:ext cx="125720" cy="1255702"/>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xmlns="" id="{5C2420F8-15A4-4618-82BB-55758199BB50}"/>
              </a:ext>
            </a:extLst>
          </p:cNvPr>
          <p:cNvPicPr>
            <a:picLocks noChangeAspect="1"/>
          </p:cNvPicPr>
          <p:nvPr userDrawn="1"/>
        </p:nvPicPr>
        <p:blipFill>
          <a:blip r:embed="rId2"/>
          <a:stretch>
            <a:fillRect/>
          </a:stretch>
        </p:blipFill>
        <p:spPr>
          <a:xfrm>
            <a:off x="9064950" y="6588943"/>
            <a:ext cx="1628450" cy="900750"/>
          </a:xfrm>
          <a:prstGeom prst="rect">
            <a:avLst/>
          </a:prstGeom>
        </p:spPr>
      </p:pic>
      <p:sp>
        <p:nvSpPr>
          <p:cNvPr id="13" name="Заголовок 1">
            <a:extLst>
              <a:ext uri="{FF2B5EF4-FFF2-40B4-BE49-F238E27FC236}">
                <a16:creationId xmlns:a16="http://schemas.microsoft.com/office/drawing/2014/main" xmlns="" id="{FCBA8602-5369-476D-B67C-4D459E2AD004}"/>
              </a:ext>
            </a:extLst>
          </p:cNvPr>
          <p:cNvSpPr>
            <a:spLocks noGrp="1"/>
          </p:cNvSpPr>
          <p:nvPr>
            <p:ph type="title" hasCustomPrompt="1"/>
          </p:nvPr>
        </p:nvSpPr>
        <p:spPr>
          <a:xfrm>
            <a:off x="532673" y="561291"/>
            <a:ext cx="9687193" cy="567848"/>
          </a:xfrm>
        </p:spPr>
        <p:txBody>
          <a:bodyPr vert="horz" wrap="square" lIns="0" tIns="0" rIns="0" bIns="0" rtlCol="0">
            <a:spAutoFit/>
          </a:bodyPr>
          <a:lstStyle>
            <a:lvl1pPr>
              <a:defRPr lang="ru-RU" sz="4100" b="1">
                <a:solidFill>
                  <a:srgbClr val="E60000"/>
                </a:solidFill>
                <a:latin typeface="Arial Black" panose="020B0A04020102020204" pitchFamily="34" charset="0"/>
              </a:defRPr>
            </a:lvl1pPr>
          </a:lstStyle>
          <a:p>
            <a:pPr marL="0" lvl="0" defTabSz="914400"/>
            <a:r>
              <a:rPr lang="ru-RU" dirty="0"/>
              <a:t>ОБРАЗЕЦ ЗАГОЛОВКА</a:t>
            </a:r>
          </a:p>
        </p:txBody>
      </p:sp>
      <p:sp>
        <p:nvSpPr>
          <p:cNvPr id="15" name="Объект 2">
            <a:extLst>
              <a:ext uri="{FF2B5EF4-FFF2-40B4-BE49-F238E27FC236}">
                <a16:creationId xmlns:a16="http://schemas.microsoft.com/office/drawing/2014/main" xmlns="" id="{73CB2135-A489-4E6B-8FED-92D74838E27C}"/>
              </a:ext>
            </a:extLst>
          </p:cNvPr>
          <p:cNvSpPr>
            <a:spLocks noGrp="1"/>
          </p:cNvSpPr>
          <p:nvPr>
            <p:ph idx="1"/>
          </p:nvPr>
        </p:nvSpPr>
        <p:spPr>
          <a:xfrm>
            <a:off x="394963" y="2700511"/>
            <a:ext cx="9824904" cy="3707548"/>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2">
            <a:extLst>
              <a:ext uri="{FF2B5EF4-FFF2-40B4-BE49-F238E27FC236}">
                <a16:creationId xmlns:a16="http://schemas.microsoft.com/office/drawing/2014/main" xmlns="" id="{EA6920BC-95BA-4EE0-B6B9-ABDFC2E139F7}"/>
              </a:ext>
            </a:extLst>
          </p:cNvPr>
          <p:cNvSpPr>
            <a:spLocks noGrp="1"/>
          </p:cNvSpPr>
          <p:nvPr>
            <p:ph type="body" idx="13" hasCustomPrompt="1"/>
          </p:nvPr>
        </p:nvSpPr>
        <p:spPr>
          <a:xfrm>
            <a:off x="394963" y="2124447"/>
            <a:ext cx="9824904" cy="421490"/>
          </a:xfrm>
        </p:spPr>
        <p:txBody>
          <a:bodyPr anchor="b">
            <a:normAutofit/>
          </a:bodyPr>
          <a:lstStyle>
            <a:lvl1pPr marL="87313" indent="0">
              <a:buNone/>
              <a:defRPr sz="18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Tree>
    <p:extLst>
      <p:ext uri="{BB962C8B-B14F-4D97-AF65-F5344CB8AC3E}">
        <p14:creationId xmlns:p14="http://schemas.microsoft.com/office/powerpoint/2010/main" val="370111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Пустой слайд">
    <p:spTree>
      <p:nvGrpSpPr>
        <p:cNvPr id="1" name=""/>
        <p:cNvGrpSpPr/>
        <p:nvPr/>
      </p:nvGrpSpPr>
      <p:grpSpPr>
        <a:xfrm>
          <a:off x="0" y="0"/>
          <a:ext cx="0" cy="0"/>
          <a:chOff x="0" y="0"/>
          <a:chExt cx="0" cy="0"/>
        </a:xfrm>
      </p:grpSpPr>
      <p:sp>
        <p:nvSpPr>
          <p:cNvPr id="6" name="Номер слайда 3">
            <a:extLst>
              <a:ext uri="{FF2B5EF4-FFF2-40B4-BE49-F238E27FC236}">
                <a16:creationId xmlns:a16="http://schemas.microsoft.com/office/drawing/2014/main" xmlns="" id="{0A0A2E56-80E9-457C-85A2-379B7F01E3BA}"/>
              </a:ext>
            </a:extLst>
          </p:cNvPr>
          <p:cNvSpPr>
            <a:spLocks noGrp="1"/>
          </p:cNvSpPr>
          <p:nvPr>
            <p:ph type="sldNum" sz="quarter" idx="12"/>
          </p:nvPr>
        </p:nvSpPr>
        <p:spPr>
          <a:xfrm>
            <a:off x="295286" y="6950712"/>
            <a:ext cx="1935669" cy="402567"/>
          </a:xfrm>
          <a:prstGeom prst="rect">
            <a:avLst/>
          </a:prstGeom>
        </p:spPr>
        <p:txBody>
          <a:bodyPr/>
          <a:lstStyle/>
          <a:p>
            <a:pPr algn="l"/>
            <a:fld id="{725C68B6-61C2-468F-89AB-4B9F7531AA68}" type="slidenum">
              <a:rPr lang="ru-RU" smtClean="0"/>
              <a:pPr algn="l"/>
              <a:t>‹#›</a:t>
            </a:fld>
            <a:endParaRPr lang="ru-RU" dirty="0"/>
          </a:p>
        </p:txBody>
      </p:sp>
      <p:sp>
        <p:nvSpPr>
          <p:cNvPr id="10" name="object 3">
            <a:extLst>
              <a:ext uri="{FF2B5EF4-FFF2-40B4-BE49-F238E27FC236}">
                <a16:creationId xmlns:a16="http://schemas.microsoft.com/office/drawing/2014/main" xmlns="" id="{15130363-D71A-4697-B9E0-FBA487FC8CD2}"/>
              </a:ext>
            </a:extLst>
          </p:cNvPr>
          <p:cNvSpPr/>
          <p:nvPr userDrawn="1"/>
        </p:nvSpPr>
        <p:spPr>
          <a:xfrm>
            <a:off x="0" y="218297"/>
            <a:ext cx="125720" cy="1255702"/>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xmlns="" id="{5C2420F8-15A4-4618-82BB-55758199BB50}"/>
              </a:ext>
            </a:extLst>
          </p:cNvPr>
          <p:cNvPicPr>
            <a:picLocks noChangeAspect="1"/>
          </p:cNvPicPr>
          <p:nvPr userDrawn="1"/>
        </p:nvPicPr>
        <p:blipFill>
          <a:blip r:embed="rId2"/>
          <a:stretch>
            <a:fillRect/>
          </a:stretch>
        </p:blipFill>
        <p:spPr>
          <a:xfrm>
            <a:off x="9064950" y="6588943"/>
            <a:ext cx="1628450" cy="900750"/>
          </a:xfrm>
          <a:prstGeom prst="rect">
            <a:avLst/>
          </a:prstGeom>
        </p:spPr>
      </p:pic>
      <p:sp>
        <p:nvSpPr>
          <p:cNvPr id="38" name="Заголовок 1">
            <a:extLst>
              <a:ext uri="{FF2B5EF4-FFF2-40B4-BE49-F238E27FC236}">
                <a16:creationId xmlns:a16="http://schemas.microsoft.com/office/drawing/2014/main" xmlns="" id="{92BB8558-F0D2-4EE4-AD81-BEA8F86281CF}"/>
              </a:ext>
            </a:extLst>
          </p:cNvPr>
          <p:cNvSpPr>
            <a:spLocks noGrp="1"/>
          </p:cNvSpPr>
          <p:nvPr>
            <p:ph type="title" hasCustomPrompt="1"/>
          </p:nvPr>
        </p:nvSpPr>
        <p:spPr>
          <a:xfrm>
            <a:off x="532673" y="561291"/>
            <a:ext cx="9687193" cy="567848"/>
          </a:xfrm>
        </p:spPr>
        <p:txBody>
          <a:bodyPr vert="horz" wrap="square" lIns="0" tIns="0" rIns="0" bIns="0" rtlCol="0">
            <a:spAutoFit/>
          </a:bodyPr>
          <a:lstStyle>
            <a:lvl1pPr>
              <a:defRPr lang="ru-RU" sz="4100" b="1">
                <a:solidFill>
                  <a:srgbClr val="E60000"/>
                </a:solidFill>
                <a:latin typeface="Arial Black" panose="020B0A04020102020204" pitchFamily="34" charset="0"/>
              </a:defRPr>
            </a:lvl1pPr>
          </a:lstStyle>
          <a:p>
            <a:pPr marL="0" lvl="0" defTabSz="914400"/>
            <a:r>
              <a:rPr lang="ru-RU" dirty="0"/>
              <a:t>ОБРАЗЕЦ ЗАГОЛОВКА</a:t>
            </a:r>
          </a:p>
        </p:txBody>
      </p:sp>
      <p:sp>
        <p:nvSpPr>
          <p:cNvPr id="12" name="Объект 2">
            <a:extLst>
              <a:ext uri="{FF2B5EF4-FFF2-40B4-BE49-F238E27FC236}">
                <a16:creationId xmlns:a16="http://schemas.microsoft.com/office/drawing/2014/main" xmlns="" id="{5C6B6E1A-7427-4160-A1D6-036AF3FE4879}"/>
              </a:ext>
            </a:extLst>
          </p:cNvPr>
          <p:cNvSpPr>
            <a:spLocks noGrp="1"/>
          </p:cNvSpPr>
          <p:nvPr>
            <p:ph idx="1"/>
          </p:nvPr>
        </p:nvSpPr>
        <p:spPr>
          <a:xfrm>
            <a:off x="394962" y="2141571"/>
            <a:ext cx="9824905" cy="4424697"/>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52835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Пустой слайд">
    <p:spTree>
      <p:nvGrpSpPr>
        <p:cNvPr id="1" name=""/>
        <p:cNvGrpSpPr/>
        <p:nvPr/>
      </p:nvGrpSpPr>
      <p:grpSpPr>
        <a:xfrm>
          <a:off x="0" y="0"/>
          <a:ext cx="0" cy="0"/>
          <a:chOff x="0" y="0"/>
          <a:chExt cx="0" cy="0"/>
        </a:xfrm>
      </p:grpSpPr>
      <p:sp>
        <p:nvSpPr>
          <p:cNvPr id="6" name="Номер слайда 3">
            <a:extLst>
              <a:ext uri="{FF2B5EF4-FFF2-40B4-BE49-F238E27FC236}">
                <a16:creationId xmlns:a16="http://schemas.microsoft.com/office/drawing/2014/main" xmlns="" id="{0A0A2E56-80E9-457C-85A2-379B7F01E3BA}"/>
              </a:ext>
            </a:extLst>
          </p:cNvPr>
          <p:cNvSpPr>
            <a:spLocks noGrp="1"/>
          </p:cNvSpPr>
          <p:nvPr>
            <p:ph type="sldNum" sz="quarter" idx="12"/>
          </p:nvPr>
        </p:nvSpPr>
        <p:spPr>
          <a:xfrm>
            <a:off x="295286" y="6950712"/>
            <a:ext cx="1935669" cy="402567"/>
          </a:xfrm>
          <a:prstGeom prst="rect">
            <a:avLst/>
          </a:prstGeom>
        </p:spPr>
        <p:txBody>
          <a:bodyPr/>
          <a:lstStyle/>
          <a:p>
            <a:pPr algn="l"/>
            <a:fld id="{725C68B6-61C2-468F-89AB-4B9F7531AA68}" type="slidenum">
              <a:rPr lang="ru-RU" smtClean="0"/>
              <a:pPr algn="l"/>
              <a:t>‹#›</a:t>
            </a:fld>
            <a:endParaRPr lang="ru-RU" dirty="0"/>
          </a:p>
        </p:txBody>
      </p:sp>
      <p:sp>
        <p:nvSpPr>
          <p:cNvPr id="10" name="object 3">
            <a:extLst>
              <a:ext uri="{FF2B5EF4-FFF2-40B4-BE49-F238E27FC236}">
                <a16:creationId xmlns:a16="http://schemas.microsoft.com/office/drawing/2014/main" xmlns="" id="{15130363-D71A-4697-B9E0-FBA487FC8CD2}"/>
              </a:ext>
            </a:extLst>
          </p:cNvPr>
          <p:cNvSpPr/>
          <p:nvPr userDrawn="1"/>
        </p:nvSpPr>
        <p:spPr>
          <a:xfrm>
            <a:off x="0" y="218297"/>
            <a:ext cx="125720" cy="1255702"/>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xmlns="" id="{5C2420F8-15A4-4618-82BB-55758199BB50}"/>
              </a:ext>
            </a:extLst>
          </p:cNvPr>
          <p:cNvPicPr>
            <a:picLocks noChangeAspect="1"/>
          </p:cNvPicPr>
          <p:nvPr userDrawn="1"/>
        </p:nvPicPr>
        <p:blipFill>
          <a:blip r:embed="rId2"/>
          <a:stretch>
            <a:fillRect/>
          </a:stretch>
        </p:blipFill>
        <p:spPr>
          <a:xfrm>
            <a:off x="9064950" y="6588943"/>
            <a:ext cx="1628450" cy="900750"/>
          </a:xfrm>
          <a:prstGeom prst="rect">
            <a:avLst/>
          </a:prstGeom>
        </p:spPr>
      </p:pic>
      <p:sp>
        <p:nvSpPr>
          <p:cNvPr id="15" name="Объект 2">
            <a:extLst>
              <a:ext uri="{FF2B5EF4-FFF2-40B4-BE49-F238E27FC236}">
                <a16:creationId xmlns:a16="http://schemas.microsoft.com/office/drawing/2014/main" xmlns="" id="{73CB2135-A489-4E6B-8FED-92D74838E27C}"/>
              </a:ext>
            </a:extLst>
          </p:cNvPr>
          <p:cNvSpPr>
            <a:spLocks noGrp="1"/>
          </p:cNvSpPr>
          <p:nvPr>
            <p:ph idx="1"/>
          </p:nvPr>
        </p:nvSpPr>
        <p:spPr>
          <a:xfrm>
            <a:off x="324212" y="3559861"/>
            <a:ext cx="3154337" cy="3006407"/>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2">
            <a:extLst>
              <a:ext uri="{FF2B5EF4-FFF2-40B4-BE49-F238E27FC236}">
                <a16:creationId xmlns:a16="http://schemas.microsoft.com/office/drawing/2014/main" xmlns="" id="{EA6920BC-95BA-4EE0-B6B9-ABDFC2E139F7}"/>
              </a:ext>
            </a:extLst>
          </p:cNvPr>
          <p:cNvSpPr>
            <a:spLocks noGrp="1"/>
          </p:cNvSpPr>
          <p:nvPr>
            <p:ph type="body" idx="13" hasCustomPrompt="1"/>
          </p:nvPr>
        </p:nvSpPr>
        <p:spPr>
          <a:xfrm>
            <a:off x="324212" y="2141571"/>
            <a:ext cx="3154337" cy="1276490"/>
          </a:xfrm>
        </p:spPr>
        <p:txBody>
          <a:bodyPr anchor="b">
            <a:normAutofit/>
          </a:bodyPr>
          <a:lstStyle>
            <a:lvl1pPr marL="87313" indent="0">
              <a:buNone/>
              <a:defRPr sz="18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
        <p:nvSpPr>
          <p:cNvPr id="34" name="Объект 2">
            <a:extLst>
              <a:ext uri="{FF2B5EF4-FFF2-40B4-BE49-F238E27FC236}">
                <a16:creationId xmlns:a16="http://schemas.microsoft.com/office/drawing/2014/main" xmlns="" id="{A4523AE8-D259-411C-A6A2-3CD2D16943E6}"/>
              </a:ext>
            </a:extLst>
          </p:cNvPr>
          <p:cNvSpPr>
            <a:spLocks noGrp="1"/>
          </p:cNvSpPr>
          <p:nvPr>
            <p:ph idx="16"/>
          </p:nvPr>
        </p:nvSpPr>
        <p:spPr>
          <a:xfrm>
            <a:off x="3741209" y="3559861"/>
            <a:ext cx="3154337" cy="3006407"/>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5" name="Текст 2">
            <a:extLst>
              <a:ext uri="{FF2B5EF4-FFF2-40B4-BE49-F238E27FC236}">
                <a16:creationId xmlns:a16="http://schemas.microsoft.com/office/drawing/2014/main" xmlns="" id="{2C6B67E9-E51A-4189-9E6F-B8FBB553E1FC}"/>
              </a:ext>
            </a:extLst>
          </p:cNvPr>
          <p:cNvSpPr>
            <a:spLocks noGrp="1"/>
          </p:cNvSpPr>
          <p:nvPr>
            <p:ph type="body" idx="17" hasCustomPrompt="1"/>
          </p:nvPr>
        </p:nvSpPr>
        <p:spPr>
          <a:xfrm>
            <a:off x="3741209" y="2141571"/>
            <a:ext cx="3154337" cy="1276490"/>
          </a:xfrm>
        </p:spPr>
        <p:txBody>
          <a:bodyPr anchor="b">
            <a:normAutofit/>
          </a:bodyPr>
          <a:lstStyle>
            <a:lvl1pPr marL="87313" indent="0">
              <a:buNone/>
              <a:defRPr sz="18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
        <p:nvSpPr>
          <p:cNvPr id="36" name="Объект 2">
            <a:extLst>
              <a:ext uri="{FF2B5EF4-FFF2-40B4-BE49-F238E27FC236}">
                <a16:creationId xmlns:a16="http://schemas.microsoft.com/office/drawing/2014/main" xmlns="" id="{D9E4D091-F7FD-4BCB-B863-BE189268567B}"/>
              </a:ext>
            </a:extLst>
          </p:cNvPr>
          <p:cNvSpPr>
            <a:spLocks noGrp="1"/>
          </p:cNvSpPr>
          <p:nvPr>
            <p:ph idx="18"/>
          </p:nvPr>
        </p:nvSpPr>
        <p:spPr>
          <a:xfrm>
            <a:off x="7158207" y="3559861"/>
            <a:ext cx="3154337" cy="3006407"/>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7" name="Текст 2">
            <a:extLst>
              <a:ext uri="{FF2B5EF4-FFF2-40B4-BE49-F238E27FC236}">
                <a16:creationId xmlns:a16="http://schemas.microsoft.com/office/drawing/2014/main" xmlns="" id="{27AE658B-019B-4257-BC1E-5402C16CD9CF}"/>
              </a:ext>
            </a:extLst>
          </p:cNvPr>
          <p:cNvSpPr>
            <a:spLocks noGrp="1"/>
          </p:cNvSpPr>
          <p:nvPr>
            <p:ph type="body" idx="19" hasCustomPrompt="1"/>
          </p:nvPr>
        </p:nvSpPr>
        <p:spPr>
          <a:xfrm>
            <a:off x="7158207" y="2141571"/>
            <a:ext cx="3154337" cy="1276490"/>
          </a:xfrm>
        </p:spPr>
        <p:txBody>
          <a:bodyPr anchor="b">
            <a:normAutofit/>
          </a:bodyPr>
          <a:lstStyle>
            <a:lvl1pPr marL="87313" indent="0">
              <a:buNone/>
              <a:defRPr sz="18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
        <p:nvSpPr>
          <p:cNvPr id="38" name="Заголовок 1">
            <a:extLst>
              <a:ext uri="{FF2B5EF4-FFF2-40B4-BE49-F238E27FC236}">
                <a16:creationId xmlns:a16="http://schemas.microsoft.com/office/drawing/2014/main" xmlns="" id="{92BB8558-F0D2-4EE4-AD81-BEA8F86281CF}"/>
              </a:ext>
            </a:extLst>
          </p:cNvPr>
          <p:cNvSpPr>
            <a:spLocks noGrp="1"/>
          </p:cNvSpPr>
          <p:nvPr>
            <p:ph type="title" hasCustomPrompt="1"/>
          </p:nvPr>
        </p:nvSpPr>
        <p:spPr>
          <a:xfrm>
            <a:off x="532674" y="561291"/>
            <a:ext cx="9779870" cy="567848"/>
          </a:xfrm>
        </p:spPr>
        <p:txBody>
          <a:bodyPr vert="horz" wrap="square" lIns="0" tIns="0" rIns="0" bIns="0" rtlCol="0">
            <a:spAutoFit/>
          </a:bodyPr>
          <a:lstStyle>
            <a:lvl1pPr>
              <a:defRPr lang="ru-RU" sz="4100" b="1">
                <a:solidFill>
                  <a:srgbClr val="E60000"/>
                </a:solidFill>
                <a:latin typeface="Arial Black" panose="020B0A04020102020204" pitchFamily="34" charset="0"/>
              </a:defRPr>
            </a:lvl1pPr>
          </a:lstStyle>
          <a:p>
            <a:pPr marL="0" lvl="0" defTabSz="914400"/>
            <a:r>
              <a:rPr lang="ru-RU" dirty="0"/>
              <a:t>ОБРАЗЕЦ ЗАГОЛОВКА</a:t>
            </a:r>
          </a:p>
        </p:txBody>
      </p:sp>
    </p:spTree>
    <p:extLst>
      <p:ext uri="{BB962C8B-B14F-4D97-AF65-F5344CB8AC3E}">
        <p14:creationId xmlns:p14="http://schemas.microsoft.com/office/powerpoint/2010/main" val="234525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Пустой слайд">
    <p:spTree>
      <p:nvGrpSpPr>
        <p:cNvPr id="1" name=""/>
        <p:cNvGrpSpPr/>
        <p:nvPr/>
      </p:nvGrpSpPr>
      <p:grpSpPr>
        <a:xfrm>
          <a:off x="0" y="0"/>
          <a:ext cx="0" cy="0"/>
          <a:chOff x="0" y="0"/>
          <a:chExt cx="0" cy="0"/>
        </a:xfrm>
      </p:grpSpPr>
      <p:sp>
        <p:nvSpPr>
          <p:cNvPr id="48" name="Прямоугольник 47">
            <a:extLst>
              <a:ext uri="{FF2B5EF4-FFF2-40B4-BE49-F238E27FC236}">
                <a16:creationId xmlns:a16="http://schemas.microsoft.com/office/drawing/2014/main" xmlns="" id="{EB9B11F2-6547-4B66-9341-F3EB5FC81BDB}"/>
              </a:ext>
            </a:extLst>
          </p:cNvPr>
          <p:cNvSpPr/>
          <p:nvPr userDrawn="1"/>
        </p:nvSpPr>
        <p:spPr>
          <a:xfrm>
            <a:off x="7759261" y="2470407"/>
            <a:ext cx="2359400" cy="40903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ru-RU"/>
          </a:p>
        </p:txBody>
      </p:sp>
      <p:sp>
        <p:nvSpPr>
          <p:cNvPr id="6" name="Номер слайда 3">
            <a:extLst>
              <a:ext uri="{FF2B5EF4-FFF2-40B4-BE49-F238E27FC236}">
                <a16:creationId xmlns:a16="http://schemas.microsoft.com/office/drawing/2014/main" xmlns="" id="{0A0A2E56-80E9-457C-85A2-379B7F01E3BA}"/>
              </a:ext>
            </a:extLst>
          </p:cNvPr>
          <p:cNvSpPr>
            <a:spLocks noGrp="1"/>
          </p:cNvSpPr>
          <p:nvPr>
            <p:ph type="sldNum" sz="quarter" idx="12"/>
          </p:nvPr>
        </p:nvSpPr>
        <p:spPr>
          <a:xfrm>
            <a:off x="295286" y="6950712"/>
            <a:ext cx="1935669" cy="402567"/>
          </a:xfrm>
          <a:prstGeom prst="rect">
            <a:avLst/>
          </a:prstGeom>
        </p:spPr>
        <p:txBody>
          <a:bodyPr/>
          <a:lstStyle/>
          <a:p>
            <a:pPr algn="l"/>
            <a:fld id="{725C68B6-61C2-468F-89AB-4B9F7531AA68}" type="slidenum">
              <a:rPr lang="ru-RU" smtClean="0"/>
              <a:pPr algn="l"/>
              <a:t>‹#›</a:t>
            </a:fld>
            <a:endParaRPr lang="ru-RU" dirty="0"/>
          </a:p>
        </p:txBody>
      </p:sp>
      <p:sp>
        <p:nvSpPr>
          <p:cNvPr id="10" name="object 3">
            <a:extLst>
              <a:ext uri="{FF2B5EF4-FFF2-40B4-BE49-F238E27FC236}">
                <a16:creationId xmlns:a16="http://schemas.microsoft.com/office/drawing/2014/main" xmlns="" id="{15130363-D71A-4697-B9E0-FBA487FC8CD2}"/>
              </a:ext>
            </a:extLst>
          </p:cNvPr>
          <p:cNvSpPr/>
          <p:nvPr userDrawn="1"/>
        </p:nvSpPr>
        <p:spPr>
          <a:xfrm>
            <a:off x="0" y="218297"/>
            <a:ext cx="125720" cy="1255702"/>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xmlns="" id="{5C2420F8-15A4-4618-82BB-55758199BB50}"/>
              </a:ext>
            </a:extLst>
          </p:cNvPr>
          <p:cNvPicPr>
            <a:picLocks noChangeAspect="1"/>
          </p:cNvPicPr>
          <p:nvPr userDrawn="1"/>
        </p:nvPicPr>
        <p:blipFill>
          <a:blip r:embed="rId2"/>
          <a:stretch>
            <a:fillRect/>
          </a:stretch>
        </p:blipFill>
        <p:spPr>
          <a:xfrm>
            <a:off x="9064950" y="6588943"/>
            <a:ext cx="1628450" cy="900750"/>
          </a:xfrm>
          <a:prstGeom prst="rect">
            <a:avLst/>
          </a:prstGeom>
        </p:spPr>
      </p:pic>
      <p:sp>
        <p:nvSpPr>
          <p:cNvPr id="18" name="object 3">
            <a:extLst>
              <a:ext uri="{FF2B5EF4-FFF2-40B4-BE49-F238E27FC236}">
                <a16:creationId xmlns:a16="http://schemas.microsoft.com/office/drawing/2014/main" xmlns="" id="{4C967A7A-8161-4185-84CA-97E80FC9B322}"/>
              </a:ext>
            </a:extLst>
          </p:cNvPr>
          <p:cNvSpPr/>
          <p:nvPr userDrawn="1"/>
        </p:nvSpPr>
        <p:spPr>
          <a:xfrm>
            <a:off x="7222" y="252239"/>
            <a:ext cx="125720" cy="1815708"/>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sp>
        <p:nvSpPr>
          <p:cNvPr id="30" name="Заголовок 1">
            <a:extLst>
              <a:ext uri="{FF2B5EF4-FFF2-40B4-BE49-F238E27FC236}">
                <a16:creationId xmlns:a16="http://schemas.microsoft.com/office/drawing/2014/main" xmlns="" id="{BDCE2DE8-E62B-4A34-8FC0-6B605B6B6DFB}"/>
              </a:ext>
            </a:extLst>
          </p:cNvPr>
          <p:cNvSpPr>
            <a:spLocks noGrp="1"/>
          </p:cNvSpPr>
          <p:nvPr>
            <p:ph type="title" hasCustomPrompt="1"/>
          </p:nvPr>
        </p:nvSpPr>
        <p:spPr>
          <a:xfrm>
            <a:off x="562355" y="1133896"/>
            <a:ext cx="9499375" cy="567848"/>
          </a:xfrm>
        </p:spPr>
        <p:txBody>
          <a:bodyPr vert="horz" wrap="square" lIns="0" tIns="0" rIns="0" bIns="0" rtlCol="0">
            <a:spAutoFit/>
          </a:bodyPr>
          <a:lstStyle>
            <a:lvl1pPr>
              <a:defRPr lang="ru-RU" sz="4100" b="1">
                <a:solidFill>
                  <a:srgbClr val="E60000"/>
                </a:solidFill>
                <a:latin typeface="Arial Black" panose="020B0A04020102020204" pitchFamily="34" charset="0"/>
              </a:defRPr>
            </a:lvl1pPr>
          </a:lstStyle>
          <a:p>
            <a:pPr marL="0" lvl="0" defTabSz="914400"/>
            <a:r>
              <a:rPr lang="ru-RU" dirty="0"/>
              <a:t>ОБРАЗЕЦ ЗАГОЛОВКА</a:t>
            </a:r>
          </a:p>
        </p:txBody>
      </p:sp>
      <p:sp>
        <p:nvSpPr>
          <p:cNvPr id="31" name="Текст 2">
            <a:extLst>
              <a:ext uri="{FF2B5EF4-FFF2-40B4-BE49-F238E27FC236}">
                <a16:creationId xmlns:a16="http://schemas.microsoft.com/office/drawing/2014/main" xmlns="" id="{2B0BFA9E-BDB0-415B-8B27-5B6AB1518DB8}"/>
              </a:ext>
            </a:extLst>
          </p:cNvPr>
          <p:cNvSpPr>
            <a:spLocks noGrp="1"/>
          </p:cNvSpPr>
          <p:nvPr>
            <p:ph type="body" idx="20" hasCustomPrompt="1"/>
          </p:nvPr>
        </p:nvSpPr>
        <p:spPr>
          <a:xfrm>
            <a:off x="562355" y="489910"/>
            <a:ext cx="9499375" cy="276999"/>
          </a:xfrm>
        </p:spPr>
        <p:txBody>
          <a:bodyPr vert="horz" wrap="square" lIns="0" tIns="0" rIns="0" bIns="0" rtlCol="0" anchor="ctr">
            <a:spAutoFit/>
          </a:bodyPr>
          <a:lstStyle>
            <a:lvl1pPr>
              <a:defRPr lang="ru-RU" sz="2000" b="1" dirty="0">
                <a:solidFill>
                  <a:srgbClr val="E60000"/>
                </a:solidFill>
                <a:latin typeface="Arial Black" panose="020B0A04020102020204" pitchFamily="34" charset="0"/>
                <a:ea typeface="+mj-ea"/>
                <a:cs typeface="+mj-cs"/>
              </a:defRPr>
            </a:lvl1pPr>
          </a:lstStyle>
          <a:p>
            <a:pPr marL="0" lvl="0" defTabSz="914400">
              <a:spcBef>
                <a:spcPct val="0"/>
              </a:spcBef>
              <a:buNone/>
            </a:pPr>
            <a:r>
              <a:rPr lang="ru-RU" dirty="0"/>
              <a:t>ОБРАЗЕЦ ТЕКСТА</a:t>
            </a:r>
          </a:p>
        </p:txBody>
      </p:sp>
      <p:sp>
        <p:nvSpPr>
          <p:cNvPr id="42" name="Объект 2">
            <a:extLst>
              <a:ext uri="{FF2B5EF4-FFF2-40B4-BE49-F238E27FC236}">
                <a16:creationId xmlns:a16="http://schemas.microsoft.com/office/drawing/2014/main" xmlns="" id="{DDA1D208-AC82-41CD-AC19-AA520B2C269D}"/>
              </a:ext>
            </a:extLst>
          </p:cNvPr>
          <p:cNvSpPr>
            <a:spLocks noGrp="1"/>
          </p:cNvSpPr>
          <p:nvPr>
            <p:ph idx="1"/>
          </p:nvPr>
        </p:nvSpPr>
        <p:spPr>
          <a:xfrm>
            <a:off x="645691" y="5058739"/>
            <a:ext cx="2304000" cy="1502061"/>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43" name="Объект 2">
            <a:extLst>
              <a:ext uri="{FF2B5EF4-FFF2-40B4-BE49-F238E27FC236}">
                <a16:creationId xmlns:a16="http://schemas.microsoft.com/office/drawing/2014/main" xmlns="" id="{2CB3BD24-831A-4664-875C-E9C7FB7F8C36}"/>
              </a:ext>
            </a:extLst>
          </p:cNvPr>
          <p:cNvSpPr>
            <a:spLocks noGrp="1"/>
          </p:cNvSpPr>
          <p:nvPr>
            <p:ph idx="21"/>
          </p:nvPr>
        </p:nvSpPr>
        <p:spPr>
          <a:xfrm>
            <a:off x="3017334" y="5058739"/>
            <a:ext cx="2304000" cy="1502061"/>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44" name="Объект 2">
            <a:extLst>
              <a:ext uri="{FF2B5EF4-FFF2-40B4-BE49-F238E27FC236}">
                <a16:creationId xmlns:a16="http://schemas.microsoft.com/office/drawing/2014/main" xmlns="" id="{F8D3A8DA-DE38-47DD-9DD4-6DEB7240F645}"/>
              </a:ext>
            </a:extLst>
          </p:cNvPr>
          <p:cNvSpPr>
            <a:spLocks noGrp="1"/>
          </p:cNvSpPr>
          <p:nvPr>
            <p:ph idx="22"/>
          </p:nvPr>
        </p:nvSpPr>
        <p:spPr>
          <a:xfrm>
            <a:off x="5388977" y="5058739"/>
            <a:ext cx="2304000" cy="1502061"/>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45" name="Прямоугольник 44">
            <a:extLst>
              <a:ext uri="{FF2B5EF4-FFF2-40B4-BE49-F238E27FC236}">
                <a16:creationId xmlns:a16="http://schemas.microsoft.com/office/drawing/2014/main" xmlns="" id="{EE8C385B-C208-4106-8613-8BC5223A3F5C}"/>
              </a:ext>
            </a:extLst>
          </p:cNvPr>
          <p:cNvSpPr/>
          <p:nvPr userDrawn="1"/>
        </p:nvSpPr>
        <p:spPr>
          <a:xfrm>
            <a:off x="648087" y="4846672"/>
            <a:ext cx="7043531" cy="516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ru-RU"/>
          </a:p>
        </p:txBody>
      </p:sp>
      <p:sp>
        <p:nvSpPr>
          <p:cNvPr id="52" name="Текст 2">
            <a:extLst>
              <a:ext uri="{FF2B5EF4-FFF2-40B4-BE49-F238E27FC236}">
                <a16:creationId xmlns:a16="http://schemas.microsoft.com/office/drawing/2014/main" xmlns="" id="{7CEAFFC1-C332-47C7-9CFE-8FE0B3FD0457}"/>
              </a:ext>
            </a:extLst>
          </p:cNvPr>
          <p:cNvSpPr>
            <a:spLocks noGrp="1"/>
          </p:cNvSpPr>
          <p:nvPr>
            <p:ph type="body" idx="23" hasCustomPrompt="1"/>
          </p:nvPr>
        </p:nvSpPr>
        <p:spPr>
          <a:xfrm>
            <a:off x="7757731" y="2484487"/>
            <a:ext cx="2304000" cy="292598"/>
          </a:xfrm>
        </p:spPr>
        <p:txBody>
          <a:bodyPr anchor="b">
            <a:normAutofit/>
          </a:bodyPr>
          <a:lstStyle>
            <a:lvl1pPr marL="0" indent="0" algn="l">
              <a:buNone/>
              <a:defRPr sz="14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
        <p:nvSpPr>
          <p:cNvPr id="54" name="Объект 2">
            <a:extLst>
              <a:ext uri="{FF2B5EF4-FFF2-40B4-BE49-F238E27FC236}">
                <a16:creationId xmlns:a16="http://schemas.microsoft.com/office/drawing/2014/main" xmlns="" id="{BDB58731-0025-45AA-B7E6-AE93EE2F2764}"/>
              </a:ext>
            </a:extLst>
          </p:cNvPr>
          <p:cNvSpPr>
            <a:spLocks noGrp="1"/>
          </p:cNvSpPr>
          <p:nvPr>
            <p:ph idx="24"/>
          </p:nvPr>
        </p:nvSpPr>
        <p:spPr>
          <a:xfrm>
            <a:off x="7759260" y="2945191"/>
            <a:ext cx="2311011" cy="3462867"/>
          </a:xfrm>
        </p:spPr>
        <p:txBody>
          <a:bodyPr>
            <a:norm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58" name="Объект 2">
            <a:extLst>
              <a:ext uri="{FF2B5EF4-FFF2-40B4-BE49-F238E27FC236}">
                <a16:creationId xmlns:a16="http://schemas.microsoft.com/office/drawing/2014/main" xmlns="" id="{E9331FB5-268A-4AC3-A50C-029CFF37D9C2}"/>
              </a:ext>
            </a:extLst>
          </p:cNvPr>
          <p:cNvSpPr>
            <a:spLocks noGrp="1"/>
          </p:cNvSpPr>
          <p:nvPr>
            <p:ph idx="25"/>
          </p:nvPr>
        </p:nvSpPr>
        <p:spPr>
          <a:xfrm>
            <a:off x="665571" y="2470407"/>
            <a:ext cx="2304000" cy="2376265"/>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59" name="Объект 2">
            <a:extLst>
              <a:ext uri="{FF2B5EF4-FFF2-40B4-BE49-F238E27FC236}">
                <a16:creationId xmlns:a16="http://schemas.microsoft.com/office/drawing/2014/main" xmlns="" id="{073B8669-4C3C-4E00-85DA-6D255EE3B472}"/>
              </a:ext>
            </a:extLst>
          </p:cNvPr>
          <p:cNvSpPr>
            <a:spLocks noGrp="1"/>
          </p:cNvSpPr>
          <p:nvPr>
            <p:ph idx="26"/>
          </p:nvPr>
        </p:nvSpPr>
        <p:spPr>
          <a:xfrm>
            <a:off x="3037214" y="2470407"/>
            <a:ext cx="2304000" cy="2376265"/>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60" name="Объект 2">
            <a:extLst>
              <a:ext uri="{FF2B5EF4-FFF2-40B4-BE49-F238E27FC236}">
                <a16:creationId xmlns:a16="http://schemas.microsoft.com/office/drawing/2014/main" xmlns="" id="{6D28D3A1-3506-42DA-8E0C-5D900B154BFB}"/>
              </a:ext>
            </a:extLst>
          </p:cNvPr>
          <p:cNvSpPr>
            <a:spLocks noGrp="1"/>
          </p:cNvSpPr>
          <p:nvPr>
            <p:ph idx="27"/>
          </p:nvPr>
        </p:nvSpPr>
        <p:spPr>
          <a:xfrm>
            <a:off x="5408857" y="2470407"/>
            <a:ext cx="2304000" cy="2376265"/>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Tree>
    <p:extLst>
      <p:ext uri="{BB962C8B-B14F-4D97-AF65-F5344CB8AC3E}">
        <p14:creationId xmlns:p14="http://schemas.microsoft.com/office/powerpoint/2010/main" val="62143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6675" y="1237457"/>
            <a:ext cx="8020050" cy="2632440"/>
          </a:xfrm>
        </p:spPr>
        <p:txBody>
          <a:bodyPr anchor="b"/>
          <a:lstStyle>
            <a:lvl1pPr algn="ctr">
              <a:defRPr sz="5100"/>
            </a:lvl1pPr>
          </a:lstStyle>
          <a:p>
            <a:r>
              <a:rPr lang="ru-RU"/>
              <a:t>Образец заголовка</a:t>
            </a:r>
          </a:p>
        </p:txBody>
      </p:sp>
      <p:sp>
        <p:nvSpPr>
          <p:cNvPr id="3" name="Подзаголовок 2"/>
          <p:cNvSpPr>
            <a:spLocks noGrp="1"/>
          </p:cNvSpPr>
          <p:nvPr>
            <p:ph type="subTitle" idx="1"/>
          </p:nvPr>
        </p:nvSpPr>
        <p:spPr>
          <a:xfrm>
            <a:off x="1336675" y="3971414"/>
            <a:ext cx="8020050" cy="1825554"/>
          </a:xfrm>
        </p:spPr>
        <p:txBody>
          <a:bodyPr/>
          <a:lstStyle>
            <a:lvl1pPr marL="0" indent="0" algn="ctr">
              <a:buNone/>
              <a:defRPr sz="2100"/>
            </a:lvl1pPr>
            <a:lvl2pPr marL="391146" indent="0" algn="ctr">
              <a:buNone/>
              <a:defRPr sz="1700"/>
            </a:lvl2pPr>
            <a:lvl3pPr marL="782292" indent="0" algn="ctr">
              <a:buNone/>
              <a:defRPr sz="1500"/>
            </a:lvl3pPr>
            <a:lvl4pPr marL="1173438" indent="0" algn="ctr">
              <a:buNone/>
              <a:defRPr sz="1400"/>
            </a:lvl4pPr>
            <a:lvl5pPr marL="1564584" indent="0" algn="ctr">
              <a:buNone/>
              <a:defRPr sz="1400"/>
            </a:lvl5pPr>
            <a:lvl6pPr marL="1955730" indent="0" algn="ctr">
              <a:buNone/>
              <a:defRPr sz="1400"/>
            </a:lvl6pPr>
            <a:lvl7pPr marL="2346876" indent="0" algn="ctr">
              <a:buNone/>
              <a:defRPr sz="1400"/>
            </a:lvl7pPr>
            <a:lvl8pPr marL="2738022" indent="0" algn="ctr">
              <a:buNone/>
              <a:defRPr sz="1400"/>
            </a:lvl8pPr>
            <a:lvl9pPr marL="3129168" indent="0" algn="ctr">
              <a:buNone/>
              <a:defRPr sz="1400"/>
            </a:lvl9pPr>
          </a:lstStyle>
          <a:p>
            <a:r>
              <a:rPr lang="ru-RU"/>
              <a:t>Образец подзаголовка</a:t>
            </a:r>
          </a:p>
        </p:txBody>
      </p:sp>
      <p:sp>
        <p:nvSpPr>
          <p:cNvPr id="4" name="Дата 3"/>
          <p:cNvSpPr>
            <a:spLocks noGrp="1"/>
          </p:cNvSpPr>
          <p:nvPr>
            <p:ph type="dt" sz="half" idx="10"/>
          </p:nvPr>
        </p:nvSpPr>
        <p:spPr/>
        <p:txBody>
          <a:bodyPr/>
          <a:lstStyle/>
          <a:p>
            <a:fld id="{2B9B0CA2-EE7C-4F21-BC99-1B7BC45BB5BA}" type="datetimeFigureOut">
              <a:rPr lang="ru-RU" smtClean="0"/>
              <a:pPr/>
              <a:t>12.05.2026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215481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B9B0CA2-EE7C-4F21-BC99-1B7BC45BB5BA}" type="datetimeFigureOut">
              <a:rPr lang="ru-RU" smtClean="0"/>
              <a:pPr/>
              <a:t>12.05.2026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95CB-C0AE-4384-84F4-5E78CCE15AAB}" type="slidenum">
              <a:rPr lang="ru-RU" smtClean="0"/>
              <a:pPr/>
              <a:t>‹#›</a:t>
            </a:fld>
            <a:endParaRPr lang="ru-RU"/>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5265" y="280935"/>
            <a:ext cx="1512396" cy="27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45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171" y="402569"/>
            <a:ext cx="9223058" cy="1461495"/>
          </a:xfrm>
          <a:prstGeom prst="rect">
            <a:avLst/>
          </a:prstGeom>
        </p:spPr>
        <p:txBody>
          <a:bodyPr vert="horz" lIns="104306" tIns="52153" rIns="104306" bIns="52153" rtlCol="0" anchor="ctr">
            <a:normAutofit/>
          </a:bodyPr>
          <a:lstStyle/>
          <a:p>
            <a:r>
              <a:rPr lang="ru-RU"/>
              <a:t>Образец заголовка</a:t>
            </a:r>
          </a:p>
        </p:txBody>
      </p:sp>
      <p:sp>
        <p:nvSpPr>
          <p:cNvPr id="3" name="Текст 2"/>
          <p:cNvSpPr>
            <a:spLocks noGrp="1"/>
          </p:cNvSpPr>
          <p:nvPr>
            <p:ph type="body" idx="1"/>
          </p:nvPr>
        </p:nvSpPr>
        <p:spPr>
          <a:xfrm>
            <a:off x="735171" y="2012836"/>
            <a:ext cx="9223058" cy="4797552"/>
          </a:xfrm>
          <a:prstGeom prst="rect">
            <a:avLst/>
          </a:prstGeom>
        </p:spPr>
        <p:txBody>
          <a:bodyPr vert="horz" lIns="104306" tIns="52153" rIns="104306" bIns="52153"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735171" y="7008172"/>
            <a:ext cx="2406015" cy="402567"/>
          </a:xfrm>
          <a:prstGeom prst="rect">
            <a:avLst/>
          </a:prstGeom>
        </p:spPr>
        <p:txBody>
          <a:bodyPr vert="horz" lIns="104306" tIns="52153" rIns="104306" bIns="52153" rtlCol="0" anchor="ctr"/>
          <a:lstStyle>
            <a:lvl1pPr algn="l">
              <a:defRPr sz="1000">
                <a:solidFill>
                  <a:schemeClr val="tx1">
                    <a:tint val="75000"/>
                  </a:schemeClr>
                </a:solidFill>
              </a:defRPr>
            </a:lvl1pPr>
          </a:lstStyle>
          <a:p>
            <a:fld id="{2B9B0CA2-EE7C-4F21-BC99-1B7BC45BB5BA}" type="datetimeFigureOut">
              <a:rPr lang="ru-RU" smtClean="0"/>
              <a:pPr/>
              <a:t>12.05.2026</a:t>
            </a:fld>
            <a:endParaRPr lang="ru-RU"/>
          </a:p>
        </p:txBody>
      </p:sp>
      <p:sp>
        <p:nvSpPr>
          <p:cNvPr id="5" name="Нижний колонтитул 4"/>
          <p:cNvSpPr>
            <a:spLocks noGrp="1"/>
          </p:cNvSpPr>
          <p:nvPr>
            <p:ph type="ftr" sz="quarter" idx="3"/>
          </p:nvPr>
        </p:nvSpPr>
        <p:spPr>
          <a:xfrm>
            <a:off x="3542189" y="7008172"/>
            <a:ext cx="3609023" cy="402567"/>
          </a:xfrm>
          <a:prstGeom prst="rect">
            <a:avLst/>
          </a:prstGeom>
        </p:spPr>
        <p:txBody>
          <a:bodyPr vert="horz" lIns="104306" tIns="52153" rIns="104306" bIns="52153" rtlCol="0" anchor="ctr"/>
          <a:lstStyle>
            <a:lvl1pPr algn="ctr">
              <a:defRPr sz="10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552214" y="7008172"/>
            <a:ext cx="2406015" cy="402567"/>
          </a:xfrm>
          <a:prstGeom prst="rect">
            <a:avLst/>
          </a:prstGeom>
        </p:spPr>
        <p:txBody>
          <a:bodyPr vert="horz" lIns="104306" tIns="52153" rIns="104306" bIns="52153" rtlCol="0" anchor="ctr"/>
          <a:lstStyle>
            <a:lvl1pPr algn="r">
              <a:defRPr sz="1000">
                <a:solidFill>
                  <a:schemeClr val="tx1">
                    <a:tint val="75000"/>
                  </a:schemeClr>
                </a:solidFill>
              </a:defRPr>
            </a:lvl1pPr>
          </a:lstStyle>
          <a:p>
            <a:fld id="{24AB95CB-C0AE-4384-84F4-5E78CCE15AAB}" type="slidenum">
              <a:rPr lang="ru-RU" smtClean="0"/>
              <a:pPr/>
              <a:t>‹#›</a:t>
            </a:fld>
            <a:endParaRPr lang="ru-RU"/>
          </a:p>
        </p:txBody>
      </p:sp>
    </p:spTree>
    <p:extLst>
      <p:ext uri="{BB962C8B-B14F-4D97-AF65-F5344CB8AC3E}">
        <p14:creationId xmlns:p14="http://schemas.microsoft.com/office/powerpoint/2010/main" val="1578932950"/>
      </p:ext>
    </p:extLst>
  </p:cSld>
  <p:clrMap bg1="lt1" tx1="dk1" bg2="lt2" tx2="dk2" accent1="accent1" accent2="accent2" accent3="accent3" accent4="accent4" accent5="accent5" accent6="accent6" hlink="hlink" folHlink="folHlink"/>
  <p:sldLayoutIdLst>
    <p:sldLayoutId id="2147483726" r:id="rId1"/>
    <p:sldLayoutId id="2147483725" r:id="rId2"/>
    <p:sldLayoutId id="2147483719" r:id="rId3"/>
    <p:sldLayoutId id="2147483739" r:id="rId4"/>
    <p:sldLayoutId id="2147483736" r:id="rId5"/>
    <p:sldLayoutId id="2147483738" r:id="rId6"/>
    <p:sldLayoutId id="2147483737" r:id="rId7"/>
    <p:sldLayoutId id="2147483713" r:id="rId8"/>
    <p:sldLayoutId id="2147483714" r:id="rId9"/>
    <p:sldLayoutId id="2147483715" r:id="rId10"/>
    <p:sldLayoutId id="2147483716" r:id="rId11"/>
    <p:sldLayoutId id="2147483717" r:id="rId12"/>
    <p:sldLayoutId id="2147483718" r:id="rId13"/>
    <p:sldLayoutId id="2147483720" r:id="rId14"/>
    <p:sldLayoutId id="2147483721" r:id="rId15"/>
    <p:sldLayoutId id="2147483722" r:id="rId16"/>
    <p:sldLayoutId id="2147483723" r:id="rId17"/>
  </p:sldLayoutIdLst>
  <p:txStyles>
    <p:titleStyle>
      <a:lvl1pPr algn="l" defTabSz="782292"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95573" indent="-195573" algn="l" defTabSz="782292" rtl="0" eaLnBrk="1" latinLnBrk="0" hangingPunct="1">
        <a:lnSpc>
          <a:spcPct val="90000"/>
        </a:lnSpc>
        <a:spcBef>
          <a:spcPts val="856"/>
        </a:spcBef>
        <a:buFont typeface="Arial" panose="020B0604020202020204" pitchFamily="34" charset="0"/>
        <a:buChar char="•"/>
        <a:defRPr sz="2400" kern="1200">
          <a:solidFill>
            <a:schemeClr val="tx1"/>
          </a:solidFill>
          <a:latin typeface="+mn-lt"/>
          <a:ea typeface="+mn-ea"/>
          <a:cs typeface="+mn-cs"/>
        </a:defRPr>
      </a:lvl1pPr>
      <a:lvl2pPr marL="586719" indent="-195573" algn="l" defTabSz="782292" rtl="0" eaLnBrk="1" latinLnBrk="0" hangingPunct="1">
        <a:lnSpc>
          <a:spcPct val="90000"/>
        </a:lnSpc>
        <a:spcBef>
          <a:spcPts val="428"/>
        </a:spcBef>
        <a:buFont typeface="Arial" panose="020B0604020202020204" pitchFamily="34" charset="0"/>
        <a:buChar char="•"/>
        <a:defRPr sz="2100" kern="1200">
          <a:solidFill>
            <a:schemeClr val="tx1"/>
          </a:solidFill>
          <a:latin typeface="+mn-lt"/>
          <a:ea typeface="+mn-ea"/>
          <a:cs typeface="+mn-cs"/>
        </a:defRPr>
      </a:lvl2pPr>
      <a:lvl3pPr marL="977865" indent="-195573" algn="l" defTabSz="782292" rtl="0" eaLnBrk="1" latinLnBrk="0" hangingPunct="1">
        <a:lnSpc>
          <a:spcPct val="90000"/>
        </a:lnSpc>
        <a:spcBef>
          <a:spcPts val="428"/>
        </a:spcBef>
        <a:buFont typeface="Arial" panose="020B0604020202020204" pitchFamily="34" charset="0"/>
        <a:buChar char="•"/>
        <a:defRPr sz="1700" kern="1200">
          <a:solidFill>
            <a:schemeClr val="tx1"/>
          </a:solidFill>
          <a:latin typeface="+mn-lt"/>
          <a:ea typeface="+mn-ea"/>
          <a:cs typeface="+mn-cs"/>
        </a:defRPr>
      </a:lvl3pPr>
      <a:lvl4pPr marL="1369011"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4pPr>
      <a:lvl5pPr marL="1760157"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5pPr>
      <a:lvl6pPr marL="2151303"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6pPr>
      <a:lvl7pPr marL="2542449"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7pPr>
      <a:lvl8pPr marL="2933595"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8pPr>
      <a:lvl9pPr marL="3324741"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9pPr>
    </p:bodyStyle>
    <p:otherStyle>
      <a:defPPr>
        <a:defRPr lang="ru-RU"/>
      </a:defPPr>
      <a:lvl1pPr marL="0" algn="l" defTabSz="782292" rtl="0" eaLnBrk="1" latinLnBrk="0" hangingPunct="1">
        <a:defRPr sz="1500" kern="1200">
          <a:solidFill>
            <a:schemeClr val="tx1"/>
          </a:solidFill>
          <a:latin typeface="+mn-lt"/>
          <a:ea typeface="+mn-ea"/>
          <a:cs typeface="+mn-cs"/>
        </a:defRPr>
      </a:lvl1pPr>
      <a:lvl2pPr marL="391146" algn="l" defTabSz="782292" rtl="0" eaLnBrk="1" latinLnBrk="0" hangingPunct="1">
        <a:defRPr sz="1500" kern="1200">
          <a:solidFill>
            <a:schemeClr val="tx1"/>
          </a:solidFill>
          <a:latin typeface="+mn-lt"/>
          <a:ea typeface="+mn-ea"/>
          <a:cs typeface="+mn-cs"/>
        </a:defRPr>
      </a:lvl2pPr>
      <a:lvl3pPr marL="782292" algn="l" defTabSz="782292" rtl="0" eaLnBrk="1" latinLnBrk="0" hangingPunct="1">
        <a:defRPr sz="1500" kern="1200">
          <a:solidFill>
            <a:schemeClr val="tx1"/>
          </a:solidFill>
          <a:latin typeface="+mn-lt"/>
          <a:ea typeface="+mn-ea"/>
          <a:cs typeface="+mn-cs"/>
        </a:defRPr>
      </a:lvl3pPr>
      <a:lvl4pPr marL="1173438" algn="l" defTabSz="782292" rtl="0" eaLnBrk="1" latinLnBrk="0" hangingPunct="1">
        <a:defRPr sz="1500" kern="1200">
          <a:solidFill>
            <a:schemeClr val="tx1"/>
          </a:solidFill>
          <a:latin typeface="+mn-lt"/>
          <a:ea typeface="+mn-ea"/>
          <a:cs typeface="+mn-cs"/>
        </a:defRPr>
      </a:lvl4pPr>
      <a:lvl5pPr marL="1564584" algn="l" defTabSz="782292" rtl="0" eaLnBrk="1" latinLnBrk="0" hangingPunct="1">
        <a:defRPr sz="1500" kern="1200">
          <a:solidFill>
            <a:schemeClr val="tx1"/>
          </a:solidFill>
          <a:latin typeface="+mn-lt"/>
          <a:ea typeface="+mn-ea"/>
          <a:cs typeface="+mn-cs"/>
        </a:defRPr>
      </a:lvl5pPr>
      <a:lvl6pPr marL="1955730" algn="l" defTabSz="782292" rtl="0" eaLnBrk="1" latinLnBrk="0" hangingPunct="1">
        <a:defRPr sz="1500" kern="1200">
          <a:solidFill>
            <a:schemeClr val="tx1"/>
          </a:solidFill>
          <a:latin typeface="+mn-lt"/>
          <a:ea typeface="+mn-ea"/>
          <a:cs typeface="+mn-cs"/>
        </a:defRPr>
      </a:lvl6pPr>
      <a:lvl7pPr marL="2346876" algn="l" defTabSz="782292" rtl="0" eaLnBrk="1" latinLnBrk="0" hangingPunct="1">
        <a:defRPr sz="1500" kern="1200">
          <a:solidFill>
            <a:schemeClr val="tx1"/>
          </a:solidFill>
          <a:latin typeface="+mn-lt"/>
          <a:ea typeface="+mn-ea"/>
          <a:cs typeface="+mn-cs"/>
        </a:defRPr>
      </a:lvl7pPr>
      <a:lvl8pPr marL="2738022" algn="l" defTabSz="782292" rtl="0" eaLnBrk="1" latinLnBrk="0" hangingPunct="1">
        <a:defRPr sz="1500" kern="1200">
          <a:solidFill>
            <a:schemeClr val="tx1"/>
          </a:solidFill>
          <a:latin typeface="+mn-lt"/>
          <a:ea typeface="+mn-ea"/>
          <a:cs typeface="+mn-cs"/>
        </a:defRPr>
      </a:lvl8pPr>
      <a:lvl9pPr marL="3129168" algn="l" defTabSz="78229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hyperlink" Target="https://docs.cntd.ru/document/1200012112#7D20K3" TargetMode="External"/><Relationship Id="rId3" Type="http://schemas.openxmlformats.org/officeDocument/2006/relationships/hyperlink" Target="https://docs.cntd.ru/document/1200106860" TargetMode="External"/><Relationship Id="rId7" Type="http://schemas.openxmlformats.org/officeDocument/2006/relationships/hyperlink" Target="https://docs.cntd.ru/document/1200086389" TargetMode="External"/><Relationship Id="rId2" Type="http://schemas.openxmlformats.org/officeDocument/2006/relationships/hyperlink" Target="https://docs.cntd.ru/document/1200001987#7D20K3" TargetMode="External"/><Relationship Id="rId1" Type="http://schemas.openxmlformats.org/officeDocument/2006/relationships/slideLayout" Target="../slideLayouts/slideLayout3.xml"/><Relationship Id="rId6" Type="http://schemas.openxmlformats.org/officeDocument/2006/relationships/hyperlink" Target="https://docs.cntd.ru/document/1200006582#7D20K3" TargetMode="External"/><Relationship Id="rId5" Type="http://schemas.openxmlformats.org/officeDocument/2006/relationships/hyperlink" Target="https://docs.cntd.ru/document/1200001260" TargetMode="External"/><Relationship Id="rId4" Type="http://schemas.openxmlformats.org/officeDocument/2006/relationships/hyperlink" Target="https://docs.cntd.ru/document/120013863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cs.cntd.ru/document/1200004977#7D20K3" TargetMode="External"/><Relationship Id="rId2" Type="http://schemas.openxmlformats.org/officeDocument/2006/relationships/hyperlink" Target="https://docs.cntd.ru/document/1200012110#7D20K3" TargetMode="External"/><Relationship Id="rId1" Type="http://schemas.openxmlformats.org/officeDocument/2006/relationships/slideLayout" Target="../slideLayouts/slideLayout3.xml"/><Relationship Id="rId6" Type="http://schemas.openxmlformats.org/officeDocument/2006/relationships/hyperlink" Target="https://docs.cntd.ru/document/1200001361#7D20K3" TargetMode="External"/><Relationship Id="rId5" Type="http://schemas.openxmlformats.org/officeDocument/2006/relationships/hyperlink" Target="https://docs.cntd.ru/document/1200012130#7D20K3" TargetMode="External"/><Relationship Id="rId4" Type="http://schemas.openxmlformats.org/officeDocument/2006/relationships/hyperlink" Target="https://docs.cntd.ru/document/1200012129#7D20K3"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AEBF47-2662-48D1-B238-FBEE452D2878}"/>
              </a:ext>
            </a:extLst>
          </p:cNvPr>
          <p:cNvSpPr>
            <a:spLocks noGrp="1"/>
          </p:cNvSpPr>
          <p:nvPr>
            <p:ph type="ctrTitle"/>
          </p:nvPr>
        </p:nvSpPr>
        <p:spPr>
          <a:xfrm>
            <a:off x="450156" y="2844527"/>
            <a:ext cx="9679452" cy="3121418"/>
          </a:xfrm>
        </p:spPr>
        <p:txBody>
          <a:bodyPr>
            <a:normAutofit fontScale="90000"/>
          </a:bodyPr>
          <a:lstStyle/>
          <a:p>
            <a:r>
              <a:rPr lang="ru-RU" sz="2100" dirty="0" smtClean="0"/>
              <a:t>ОТЧЕТ </a:t>
            </a:r>
            <a:r>
              <a:rPr lang="ru-RU" sz="2100" dirty="0"/>
              <a:t/>
            </a:r>
            <a:br>
              <a:rPr lang="ru-RU" sz="2100" dirty="0"/>
            </a:br>
            <a:r>
              <a:rPr lang="ru-RU" sz="2000" dirty="0"/>
              <a:t>о прохождении </a:t>
            </a:r>
            <a:r>
              <a:rPr lang="ru-RU" sz="2000" dirty="0" smtClean="0"/>
              <a:t>производственной практики </a:t>
            </a:r>
            <a:br>
              <a:rPr lang="ru-RU" sz="2000" dirty="0" smtClean="0"/>
            </a:br>
            <a:r>
              <a:rPr lang="ru-RU" sz="2000" dirty="0" smtClean="0"/>
              <a:t> </a:t>
            </a:r>
            <a:r>
              <a:rPr lang="ru-RU" sz="2000" dirty="0"/>
              <a:t/>
            </a:r>
            <a:br>
              <a:rPr lang="ru-RU" sz="2000" dirty="0"/>
            </a:br>
            <a:r>
              <a:rPr lang="ru-RU" sz="2000" dirty="0"/>
              <a:t>по профессиональному модулю ПМ.0</a:t>
            </a:r>
            <a:r>
              <a:rPr lang="en-US" sz="2000" dirty="0"/>
              <a:t>1</a:t>
            </a:r>
            <a:r>
              <a:rPr lang="ru-RU" sz="2000" dirty="0"/>
              <a:t> </a:t>
            </a:r>
            <a:r>
              <a:rPr lang="ru-RU" sz="2000" dirty="0" smtClean="0"/>
              <a:t>Проектирование и разработка информационных систем</a:t>
            </a:r>
            <a:br>
              <a:rPr lang="ru-RU" sz="2000" dirty="0" smtClean="0"/>
            </a:br>
            <a:r>
              <a:rPr lang="ru-RU" sz="2000" dirty="0" smtClean="0"/>
              <a:t/>
            </a:r>
            <a:br>
              <a:rPr lang="ru-RU" sz="2000" dirty="0" smtClean="0"/>
            </a:br>
            <a:r>
              <a:rPr lang="ru-RU" sz="2000" dirty="0" smtClean="0"/>
              <a:t>в </a:t>
            </a:r>
            <a:r>
              <a:rPr lang="ru-RU" sz="2000" dirty="0"/>
              <a:t>период с </a:t>
            </a:r>
            <a:r>
              <a:rPr lang="ru-RU" sz="2000" dirty="0" smtClean="0"/>
              <a:t>«___» _________ 20__ </a:t>
            </a:r>
            <a:r>
              <a:rPr lang="ru-RU" sz="2000" dirty="0"/>
              <a:t>г. по «___» _________ </a:t>
            </a:r>
            <a:r>
              <a:rPr lang="ru-RU" sz="2000" dirty="0" smtClean="0"/>
              <a:t>20__ </a:t>
            </a:r>
            <a:r>
              <a:rPr lang="ru-RU" sz="2000" dirty="0"/>
              <a:t>г</a:t>
            </a:r>
            <a:r>
              <a:rPr lang="ru-RU" sz="2000" dirty="0" smtClean="0"/>
              <a:t>.</a:t>
            </a:r>
            <a:br>
              <a:rPr lang="ru-RU" sz="2000" dirty="0" smtClean="0"/>
            </a:br>
            <a:r>
              <a:rPr lang="ru-RU" sz="2000" dirty="0"/>
              <a:t/>
            </a:r>
            <a:br>
              <a:rPr lang="ru-RU" sz="2000" dirty="0"/>
            </a:br>
            <a:r>
              <a:rPr lang="ru-RU" sz="2000" dirty="0"/>
              <a:t>Специальность </a:t>
            </a:r>
            <a:r>
              <a:rPr lang="ru-RU" sz="2000" dirty="0" smtClean="0"/>
              <a:t>09.02.07 Информационные системы и программирование</a:t>
            </a:r>
            <a:r>
              <a:rPr lang="ru-RU" sz="2000" dirty="0"/>
              <a:t/>
            </a:r>
            <a:br>
              <a:rPr lang="ru-RU" sz="2000" dirty="0"/>
            </a:br>
            <a:r>
              <a:rPr lang="ru-RU" sz="2000" dirty="0"/>
              <a:t/>
            </a:r>
            <a:br>
              <a:rPr lang="ru-RU" sz="2000" dirty="0"/>
            </a:br>
            <a:endParaRPr lang="ru-RU" sz="2000" dirty="0"/>
          </a:p>
        </p:txBody>
      </p:sp>
      <p:sp>
        <p:nvSpPr>
          <p:cNvPr id="6" name="Подзаголовок 2">
            <a:extLst>
              <a:ext uri="{FF2B5EF4-FFF2-40B4-BE49-F238E27FC236}">
                <a16:creationId xmlns:a16="http://schemas.microsoft.com/office/drawing/2014/main" xmlns="" id="{8EC7E33D-1387-4B56-A695-F4C72A50F4EE}"/>
              </a:ext>
            </a:extLst>
          </p:cNvPr>
          <p:cNvSpPr txBox="1">
            <a:spLocks/>
          </p:cNvSpPr>
          <p:nvPr/>
        </p:nvSpPr>
        <p:spPr bwMode="auto">
          <a:xfrm>
            <a:off x="810196" y="6279378"/>
            <a:ext cx="8712968" cy="14021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80000"/>
              </a:lnSpc>
              <a:spcBef>
                <a:spcPct val="0"/>
              </a:spcBef>
              <a:spcAft>
                <a:spcPct val="0"/>
              </a:spcAft>
              <a:buClrTx/>
              <a:buSzTx/>
              <a:buFont typeface="Arial" charset="0"/>
              <a:buNone/>
              <a:tabLst/>
              <a:defRPr/>
            </a:pPr>
            <a:endParaRPr kumimoji="0" lang="ru-RU" altLang="ru-RU" sz="10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80000"/>
              </a:lnSpc>
              <a:spcBef>
                <a:spcPct val="0"/>
              </a:spcBef>
              <a:spcAft>
                <a:spcPct val="0"/>
              </a:spcAft>
              <a:buClrTx/>
              <a:buSzTx/>
              <a:buFont typeface="Arial" charset="0"/>
              <a:buNone/>
              <a:tabLst/>
              <a:defRPr/>
            </a:pPr>
            <a:r>
              <a:rPr kumimoji="0" lang="ru-RU" sz="2000" b="0" i="0" u="none" strike="noStrike" kern="1200" cap="none" spc="0" normalizeH="0" baseline="0" noProof="0" dirty="0">
                <a:ln>
                  <a:noFill/>
                </a:ln>
                <a:solidFill>
                  <a:srgbClr val="FF0000"/>
                </a:solidFill>
                <a:effectLst/>
                <a:uLnTx/>
                <a:uFillTx/>
              </a:rPr>
              <a:t>ФИО обучающегося</a:t>
            </a:r>
            <a:r>
              <a:rPr kumimoji="0" lang="ru-RU" altLang="ru-RU" sz="2000" b="0" i="0" u="none" strike="noStrike" kern="1200" cap="none" spc="0" normalizeH="0" baseline="0" noProof="0" dirty="0">
                <a:ln>
                  <a:noFill/>
                </a:ln>
                <a:solidFill>
                  <a:srgbClr val="FF0000"/>
                </a:solidFill>
                <a:effectLst/>
                <a:uLnTx/>
                <a:uFillTx/>
              </a:rPr>
              <a:t>: </a:t>
            </a:r>
            <a:r>
              <a:rPr lang="ru-RU" altLang="ru-RU" sz="2000" dirty="0">
                <a:solidFill>
                  <a:srgbClr val="FF0000"/>
                </a:solidFill>
              </a:rPr>
              <a:t>____________________________________</a:t>
            </a:r>
          </a:p>
          <a:p>
            <a:pPr marL="0" marR="0" lvl="0" indent="0" algn="l" defTabSz="914400" rtl="0" eaLnBrk="1" fontAlgn="base" latinLnBrk="0" hangingPunct="1">
              <a:lnSpc>
                <a:spcPct val="80000"/>
              </a:lnSpc>
              <a:spcBef>
                <a:spcPct val="0"/>
              </a:spcBef>
              <a:spcAft>
                <a:spcPct val="0"/>
              </a:spcAft>
              <a:buClrTx/>
              <a:buSzTx/>
              <a:buFont typeface="Arial" charset="0"/>
              <a:buNone/>
              <a:tabLst/>
              <a:defRPr/>
            </a:pPr>
            <a:r>
              <a:rPr lang="ru-RU" altLang="ru-RU" sz="2000" dirty="0">
                <a:solidFill>
                  <a:srgbClr val="FF0000"/>
                </a:solidFill>
              </a:rPr>
              <a:t>Группа: _______________________________________________</a:t>
            </a:r>
          </a:p>
          <a:p>
            <a:pPr lvl="0" algn="l" defTabSz="914400" eaLnBrk="1" hangingPunct="1">
              <a:lnSpc>
                <a:spcPct val="80000"/>
              </a:lnSpc>
              <a:spcBef>
                <a:spcPct val="0"/>
              </a:spcBef>
              <a:defRPr/>
            </a:pPr>
            <a:r>
              <a:rPr kumimoji="0" lang="ru-RU" altLang="ru-RU" sz="2000" b="0" i="0" u="none" strike="noStrike" kern="1200" cap="none" spc="0" normalizeH="0" baseline="0" noProof="0" dirty="0">
                <a:ln>
                  <a:noFill/>
                </a:ln>
                <a:solidFill>
                  <a:srgbClr val="FF0000"/>
                </a:solidFill>
                <a:effectLst/>
                <a:uLnTx/>
                <a:uFillTx/>
              </a:rPr>
              <a:t>ФИО Руководител</a:t>
            </a:r>
            <a:r>
              <a:rPr kumimoji="0" lang="ru-RU" altLang="ru-RU" sz="2000" b="0" i="0" strike="noStrike" kern="1200" cap="none" spc="0" normalizeH="0" baseline="0" noProof="0" dirty="0">
                <a:ln>
                  <a:noFill/>
                </a:ln>
                <a:solidFill>
                  <a:srgbClr val="FF0000"/>
                </a:solidFill>
                <a:effectLst/>
                <a:uLnTx/>
                <a:uFillTx/>
              </a:rPr>
              <a:t>я:  </a:t>
            </a:r>
            <a:r>
              <a:rPr lang="ru-RU" altLang="ru-RU" sz="2000" dirty="0">
                <a:solidFill>
                  <a:srgbClr val="FF0000"/>
                </a:solidFill>
              </a:rPr>
              <a:t>____________________________________</a:t>
            </a:r>
          </a:p>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0" lang="ru-RU" altLang="ru-RU" sz="2200" b="0" i="1"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0" lang="en-US" altLang="ru-RU" sz="10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0" lang="en-US" altLang="ru-RU" sz="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0" lang="ru-RU" altLang="ru-RU" sz="800" b="0" i="1" u="none" strike="noStrike" kern="1200" cap="none" spc="0" normalizeH="0" baseline="0" noProof="0" dirty="0">
              <a:ln>
                <a:noFill/>
              </a:ln>
              <a:solidFill>
                <a:srgbClr val="FF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57A02C01-F3A7-4DE2-9DF2-AD08FA4829BC}"/>
              </a:ext>
            </a:extLst>
          </p:cNvPr>
          <p:cNvSpPr txBox="1">
            <a:spLocks noChangeArrowheads="1"/>
          </p:cNvSpPr>
          <p:nvPr/>
        </p:nvSpPr>
        <p:spPr bwMode="auto">
          <a:xfrm>
            <a:off x="666180" y="1620391"/>
            <a:ext cx="9144000" cy="954107"/>
          </a:xfrm>
          <a:prstGeom prst="rect">
            <a:avLst/>
          </a:prstGeom>
          <a:noFill/>
          <a:ln w="9525">
            <a:noFill/>
            <a:miter lim="800000"/>
            <a:headEnd/>
            <a:tailEnd/>
          </a:ln>
        </p:spPr>
        <p:txBody>
          <a:bodyPr>
            <a:spAutoFit/>
          </a:bodyPr>
          <a:lstStyle/>
          <a:p>
            <a:pPr algn="ctr" defTabSz="914400" fontAlgn="base">
              <a:spcBef>
                <a:spcPct val="0"/>
              </a:spcBef>
              <a:spcAft>
                <a:spcPct val="0"/>
              </a:spcAft>
            </a:pPr>
            <a:r>
              <a:rPr lang="ru-RU" altLang="ru-RU" sz="1400" b="1" dirty="0">
                <a:solidFill>
                  <a:prstClr val="white"/>
                </a:solidFill>
                <a:latin typeface="Arial" charset="0"/>
              </a:rPr>
              <a:t>АВТОНОМНАЯ НЕКОММЕРЧЕСКАЯ ОРГАНИЗАЦИЯ ВЫСШЕГО ОБРАЗОВАНИЯ </a:t>
            </a:r>
          </a:p>
          <a:p>
            <a:pPr algn="ctr" defTabSz="914400" fontAlgn="base">
              <a:spcBef>
                <a:spcPct val="0"/>
              </a:spcBef>
              <a:spcAft>
                <a:spcPct val="0"/>
              </a:spcAft>
            </a:pPr>
            <a:r>
              <a:rPr lang="ru-RU" altLang="ru-RU" sz="1400" b="1" dirty="0">
                <a:solidFill>
                  <a:prstClr val="white"/>
                </a:solidFill>
                <a:latin typeface="Arial" charset="0"/>
              </a:rPr>
              <a:t>«МОСКОВСКИЙ УНИВЕРСИТЕТ «СИНЕРГИЯ» </a:t>
            </a:r>
          </a:p>
          <a:p>
            <a:pPr algn="ctr" defTabSz="914400" fontAlgn="base">
              <a:spcBef>
                <a:spcPct val="0"/>
              </a:spcBef>
              <a:spcAft>
                <a:spcPct val="0"/>
              </a:spcAft>
            </a:pPr>
            <a:r>
              <a:rPr lang="ru-RU" altLang="ru-RU" sz="1400" b="1">
                <a:solidFill>
                  <a:prstClr val="white"/>
                </a:solidFill>
                <a:latin typeface="Arial" charset="0"/>
              </a:rPr>
              <a:t>Факультет Информационных технологий</a:t>
            </a:r>
          </a:p>
          <a:p>
            <a:pPr algn="ctr" defTabSz="914400" fontAlgn="base">
              <a:spcBef>
                <a:spcPct val="0"/>
              </a:spcBef>
              <a:spcAft>
                <a:spcPct val="0"/>
              </a:spcAft>
            </a:pPr>
            <a:r>
              <a:rPr lang="ru-RU" altLang="ru-RU" sz="1400" b="1" smtClean="0">
                <a:solidFill>
                  <a:prstClr val="white"/>
                </a:solidFill>
                <a:latin typeface="Arial" charset="0"/>
              </a:rPr>
              <a:t>Кафедра </a:t>
            </a:r>
            <a:r>
              <a:rPr lang="ru-RU" altLang="ru-RU" sz="1400" b="1" dirty="0">
                <a:solidFill>
                  <a:prstClr val="white"/>
                </a:solidFill>
                <a:latin typeface="Arial" charset="0"/>
              </a:rPr>
              <a:t>Инновационных и цифровых технологий</a:t>
            </a:r>
          </a:p>
        </p:txBody>
      </p:sp>
    </p:spTree>
    <p:extLst>
      <p:ext uri="{BB962C8B-B14F-4D97-AF65-F5344CB8AC3E}">
        <p14:creationId xmlns:p14="http://schemas.microsoft.com/office/powerpoint/2010/main" val="1357806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897D56-EB51-410B-A5E9-3C7E135D4414}"/>
              </a:ext>
            </a:extLst>
          </p:cNvPr>
          <p:cNvSpPr>
            <a:spLocks noGrp="1"/>
          </p:cNvSpPr>
          <p:nvPr>
            <p:ph type="title"/>
          </p:nvPr>
        </p:nvSpPr>
        <p:spPr>
          <a:xfrm>
            <a:off x="415765" y="1051374"/>
            <a:ext cx="9687193" cy="249299"/>
          </a:xfrm>
        </p:spPr>
        <p:txBody>
          <a:bodyPr/>
          <a:lstStyle/>
          <a:p>
            <a:r>
              <a:rPr lang="ru-RU" sz="1800" b="0" dirty="0">
                <a:latin typeface="Arial" panose="020B0604020202020204" pitchFamily="34" charset="0"/>
                <a:ea typeface="+mn-ea"/>
                <a:cs typeface="Arial" panose="020B0604020202020204" pitchFamily="34" charset="0"/>
              </a:rPr>
              <a:t>Инструкции по технике безопасности и </a:t>
            </a:r>
            <a:r>
              <a:rPr lang="ru-RU" sz="1800" b="0" dirty="0" err="1" smtClean="0">
                <a:latin typeface="Arial" panose="020B0604020202020204" pitchFamily="34" charset="0"/>
                <a:ea typeface="+mn-ea"/>
                <a:cs typeface="Arial" panose="020B0604020202020204" pitchFamily="34" charset="0"/>
              </a:rPr>
              <a:t>пожароопасности</a:t>
            </a:r>
            <a:endParaRPr lang="ru-RU" sz="1800" b="0" dirty="0">
              <a:latin typeface="Arial" panose="020B0604020202020204" pitchFamily="34" charset="0"/>
              <a:ea typeface="+mn-ea"/>
              <a:cs typeface="Arial" panose="020B0604020202020204" pitchFamily="34" charset="0"/>
            </a:endParaRPr>
          </a:p>
        </p:txBody>
      </p:sp>
      <p:sp>
        <p:nvSpPr>
          <p:cNvPr id="3" name="Объект 2">
            <a:extLst>
              <a:ext uri="{FF2B5EF4-FFF2-40B4-BE49-F238E27FC236}">
                <a16:creationId xmlns:a16="http://schemas.microsoft.com/office/drawing/2014/main" xmlns="" id="{9A216437-732E-47B1-B809-6304763CE9E9}"/>
              </a:ext>
            </a:extLst>
          </p:cNvPr>
          <p:cNvSpPr>
            <a:spLocks noGrp="1"/>
          </p:cNvSpPr>
          <p:nvPr>
            <p:ph idx="1"/>
          </p:nvPr>
        </p:nvSpPr>
        <p:spPr>
          <a:xfrm>
            <a:off x="414976" y="1764407"/>
            <a:ext cx="9667180" cy="4032449"/>
          </a:xfrm>
        </p:spPr>
        <p:txBody>
          <a:bodyPr>
            <a:noAutofit/>
          </a:bodyPr>
          <a:lstStyle/>
          <a:p>
            <a:pPr marL="0" indent="0" algn="ctr">
              <a:buNone/>
            </a:pPr>
            <a:r>
              <a:rPr lang="ru-RU" sz="2000" b="1" i="0" dirty="0" smtClean="0">
                <a:solidFill>
                  <a:srgbClr val="000000"/>
                </a:solidFill>
                <a:effectLst/>
              </a:rPr>
              <a:t>Требования </a:t>
            </a:r>
            <a:r>
              <a:rPr lang="ru-RU" sz="2000" b="1" i="0" dirty="0">
                <a:solidFill>
                  <a:srgbClr val="000000"/>
                </a:solidFill>
                <a:effectLst/>
              </a:rPr>
              <a:t>безопасности в аварийных ситуациях</a:t>
            </a:r>
            <a:r>
              <a:rPr lang="ru-RU" sz="2000" b="0" i="0" dirty="0">
                <a:solidFill>
                  <a:srgbClr val="000000"/>
                </a:solidFill>
                <a:effectLst/>
              </a:rPr>
              <a:t> </a:t>
            </a:r>
          </a:p>
          <a:p>
            <a:pPr marL="0" indent="0" algn="just">
              <a:buNone/>
            </a:pPr>
            <a:r>
              <a:rPr lang="ru-RU" sz="2200" b="0" i="0" dirty="0">
                <a:solidFill>
                  <a:srgbClr val="000000"/>
                </a:solidFill>
                <a:effectLst/>
              </a:rPr>
              <a:t>4.1. В случае возникновения аварии или ситуации, в которой возможно возникновение аварии, немедленно прекратить работу, предпринять меры к собственной безопасности и безопасности других сотрудников, сообщить о случившемся руководителю. </a:t>
            </a:r>
          </a:p>
          <a:p>
            <a:pPr marL="0" indent="0" algn="just">
              <a:buNone/>
            </a:pPr>
            <a:r>
              <a:rPr lang="ru-RU" sz="2200" b="0" i="0" dirty="0">
                <a:solidFill>
                  <a:srgbClr val="000000"/>
                </a:solidFill>
                <a:effectLst/>
              </a:rPr>
              <a:t>4.2. В случае возникновения пожара немедленно прекратить работу, сообщить в пожарную часть по телефону </a:t>
            </a:r>
            <a:r>
              <a:rPr lang="ru-RU" sz="2200" b="0" i="0" dirty="0" smtClean="0">
                <a:solidFill>
                  <a:srgbClr val="000000"/>
                </a:solidFill>
                <a:effectLst/>
              </a:rPr>
              <a:t>112, </a:t>
            </a:r>
            <a:r>
              <a:rPr lang="ru-RU" sz="2200" b="0" i="0" dirty="0">
                <a:solidFill>
                  <a:srgbClr val="000000"/>
                </a:solidFill>
                <a:effectLst/>
              </a:rPr>
              <a:t>своему руководителю и приступить к тушению огня имеющимися средствами. </a:t>
            </a:r>
          </a:p>
          <a:p>
            <a:pPr marL="0" indent="0" algn="just">
              <a:buNone/>
            </a:pPr>
            <a:r>
              <a:rPr lang="ru-RU" sz="2200" b="0" i="0" dirty="0">
                <a:solidFill>
                  <a:srgbClr val="000000"/>
                </a:solidFill>
                <a:effectLst/>
              </a:rPr>
              <a:t>4.3. В случае получения травмы обратиться в медпункт, сохранить по возможности место получения травмы в том состоянии, в котором оно было на момент травмирования, доложить своему руководителю лично или через сотрудников по работе.</a:t>
            </a:r>
            <a:endParaRPr lang="ru-RU" sz="2200" dirty="0"/>
          </a:p>
          <a:p>
            <a:pPr marL="0" indent="0">
              <a:buNone/>
            </a:pPr>
            <a:endParaRPr lang="ru-RU" sz="2000" dirty="0"/>
          </a:p>
        </p:txBody>
      </p:sp>
      <p:sp>
        <p:nvSpPr>
          <p:cNvPr id="4" name="Заголовок 1">
            <a:extLst>
              <a:ext uri="{FF2B5EF4-FFF2-40B4-BE49-F238E27FC236}">
                <a16:creationId xmlns:a16="http://schemas.microsoft.com/office/drawing/2014/main" xmlns="" id="{0719AA99-22D7-45B3-8069-6E1FEDD93C30}"/>
              </a:ext>
            </a:extLst>
          </p:cNvPr>
          <p:cNvSpPr txBox="1">
            <a:spLocks/>
          </p:cNvSpPr>
          <p:nvPr/>
        </p:nvSpPr>
        <p:spPr>
          <a:xfrm>
            <a:off x="394963" y="289834"/>
            <a:ext cx="9687193" cy="498598"/>
          </a:xfrm>
          <a:prstGeom prst="rect">
            <a:avLst/>
          </a:prstGeom>
        </p:spPr>
        <p:txBody>
          <a:bodyPr vert="horz" wrap="square" lIns="0" tIns="0" rIns="0" bIns="0" rtlCol="0" anchor="ctr">
            <a:spAutoFit/>
          </a:bodyPr>
          <a:lstStyle>
            <a:lvl1pPr algn="l" defTabSz="782292" rtl="0" eaLnBrk="1" latinLnBrk="0" hangingPunct="1">
              <a:lnSpc>
                <a:spcPct val="90000"/>
              </a:lnSpc>
              <a:spcBef>
                <a:spcPct val="0"/>
              </a:spcBef>
              <a:buNone/>
              <a:defRPr lang="ru-RU" sz="4100" b="1" kern="1200">
                <a:solidFill>
                  <a:srgbClr val="E60000"/>
                </a:solidFill>
                <a:latin typeface="Arial Black" panose="020B0A04020102020204" pitchFamily="34" charset="0"/>
                <a:ea typeface="+mj-ea"/>
                <a:cs typeface="+mj-cs"/>
              </a:defRPr>
            </a:lvl1pPr>
          </a:lstStyle>
          <a:p>
            <a:r>
              <a:rPr lang="ru-RU" sz="3600" dirty="0"/>
              <a:t>Организационный этап</a:t>
            </a: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6818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824322-516B-4B54-A928-6AC1D091330C}"/>
              </a:ext>
            </a:extLst>
          </p:cNvPr>
          <p:cNvSpPr>
            <a:spLocks noGrp="1"/>
          </p:cNvSpPr>
          <p:nvPr>
            <p:ph type="title"/>
          </p:nvPr>
        </p:nvSpPr>
        <p:spPr>
          <a:xfrm>
            <a:off x="522164" y="108223"/>
            <a:ext cx="9687193" cy="498598"/>
          </a:xfrm>
        </p:spPr>
        <p:txBody>
          <a:bodyPr/>
          <a:lstStyle/>
          <a:p>
            <a:r>
              <a:rPr lang="ru-RU" sz="3600" dirty="0" smtClean="0"/>
              <a:t>Основной </a:t>
            </a:r>
            <a:r>
              <a:rPr lang="ru-RU" sz="3600" dirty="0"/>
              <a:t>этап</a:t>
            </a:r>
          </a:p>
        </p:txBody>
      </p:sp>
      <p:sp>
        <p:nvSpPr>
          <p:cNvPr id="3" name="Объект 2">
            <a:extLst>
              <a:ext uri="{FF2B5EF4-FFF2-40B4-BE49-F238E27FC236}">
                <a16:creationId xmlns:a16="http://schemas.microsoft.com/office/drawing/2014/main" xmlns="" id="{9A873964-3D0A-4311-BE42-D32A32554030}"/>
              </a:ext>
            </a:extLst>
          </p:cNvPr>
          <p:cNvSpPr>
            <a:spLocks noGrp="1"/>
          </p:cNvSpPr>
          <p:nvPr>
            <p:ph idx="1"/>
          </p:nvPr>
        </p:nvSpPr>
        <p:spPr>
          <a:xfrm>
            <a:off x="162124" y="1980431"/>
            <a:ext cx="9824904" cy="4464496"/>
          </a:xfrm>
        </p:spPr>
        <p:txBody>
          <a:bodyPr>
            <a:normAutofit fontScale="25000" lnSpcReduction="20000"/>
          </a:bodyPr>
          <a:lstStyle/>
          <a:p>
            <a:pPr marL="230187" indent="0" algn="just">
              <a:lnSpc>
                <a:spcPct val="120000"/>
              </a:lnSpc>
              <a:spcBef>
                <a:spcPts val="0"/>
              </a:spcBef>
              <a:buNone/>
            </a:pPr>
            <a:r>
              <a:rPr lang="ru-RU" sz="7200" dirty="0">
                <a:effectLst/>
                <a:latin typeface="Calibri" panose="020F0502020204030204" pitchFamily="34" charset="0"/>
                <a:ea typeface="Calibri" panose="020F0502020204030204" pitchFamily="34" charset="0"/>
                <a:cs typeface="Times New Roman" panose="02020603050405020304" pitchFamily="18" charset="0"/>
              </a:rPr>
              <a:t>В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исследуемом подразделении для </a:t>
            </a:r>
            <a:r>
              <a:rPr lang="ru-RU" sz="7200" dirty="0">
                <a:effectLst/>
                <a:latin typeface="Calibri" panose="020F0502020204030204" pitchFamily="34" charset="0"/>
                <a:ea typeface="Calibri" panose="020F0502020204030204" pitchFamily="34" charset="0"/>
                <a:cs typeface="Times New Roman" panose="02020603050405020304" pitchFamily="18" charset="0"/>
              </a:rPr>
              <a:t>обеспечения защиты и контроля за информационной безопасностью были приняты следующие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меры:</a:t>
            </a:r>
            <a:endParaRPr lang="ru-RU" sz="7200" dirty="0">
              <a:effectLst/>
              <a:latin typeface="Calibri" panose="020F0502020204030204" pitchFamily="34" charset="0"/>
              <a:ea typeface="Calibri" panose="020F0502020204030204" pitchFamily="34" charset="0"/>
              <a:cs typeface="Times New Roman" panose="02020603050405020304" pitchFamily="18" charset="0"/>
            </a:endParaRPr>
          </a:p>
          <a:p>
            <a:pPr marL="501650" algn="just">
              <a:lnSpc>
                <a:spcPct val="120000"/>
              </a:lnSpc>
              <a:spcBef>
                <a:spcPts val="0"/>
              </a:spcBef>
            </a:pPr>
            <a:r>
              <a:rPr lang="ru-RU" sz="7200" dirty="0">
                <a:effectLst/>
                <a:latin typeface="Calibri" panose="020F0502020204030204" pitchFamily="34" charset="0"/>
                <a:ea typeface="Calibri" panose="020F0502020204030204" pitchFamily="34" charset="0"/>
                <a:cs typeface="Times New Roman" panose="02020603050405020304" pitchFamily="18" charset="0"/>
              </a:rPr>
              <a:t>Определен круг лиц, отвечающих за информационную безопасность,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созданы </a:t>
            </a:r>
            <a:r>
              <a:rPr lang="ru-RU" sz="7200" dirty="0">
                <a:effectLst/>
                <a:latin typeface="Calibri" panose="020F0502020204030204" pitchFamily="34" charset="0"/>
                <a:ea typeface="Calibri" panose="020F0502020204030204" pitchFamily="34" charset="0"/>
                <a:cs typeface="Times New Roman" panose="02020603050405020304" pitchFamily="18" charset="0"/>
              </a:rPr>
              <a:t>нормативные документы, в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которых </a:t>
            </a:r>
            <a:r>
              <a:rPr lang="ru-RU" sz="7200" dirty="0">
                <a:effectLst/>
                <a:latin typeface="Calibri" panose="020F0502020204030204" pitchFamily="34" charset="0"/>
                <a:ea typeface="Calibri" panose="020F0502020204030204" pitchFamily="34" charset="0"/>
                <a:cs typeface="Times New Roman" panose="02020603050405020304" pitchFamily="18" charset="0"/>
              </a:rPr>
              <a:t>описаны действия персонала компании, направленные на предотвращение IT-рисков, а также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предусмотрены </a:t>
            </a:r>
            <a:r>
              <a:rPr lang="ru-RU" sz="7200" dirty="0">
                <a:effectLst/>
                <a:latin typeface="Calibri" panose="020F0502020204030204" pitchFamily="34" charset="0"/>
                <a:ea typeface="Calibri" panose="020F0502020204030204" pitchFamily="34" charset="0"/>
                <a:cs typeface="Times New Roman" panose="02020603050405020304" pitchFamily="18" charset="0"/>
              </a:rPr>
              <a:t>резервные мощности для работы в критической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ситуации</a:t>
            </a:r>
            <a:r>
              <a:rPr lang="ru-RU" sz="7200" dirty="0">
                <a:latin typeface="Calibri" panose="020F0502020204030204" pitchFamily="34" charset="0"/>
                <a:ea typeface="Calibri" panose="020F0502020204030204" pitchFamily="34" charset="0"/>
                <a:cs typeface="Times New Roman" panose="02020603050405020304" pitchFamily="18" charset="0"/>
              </a:rPr>
              <a:t>;</a:t>
            </a:r>
            <a:endParaRPr lang="ru-RU" sz="7200" dirty="0">
              <a:effectLst/>
              <a:latin typeface="Calibri" panose="020F0502020204030204" pitchFamily="34" charset="0"/>
              <a:ea typeface="Calibri" panose="020F0502020204030204" pitchFamily="34" charset="0"/>
              <a:cs typeface="Times New Roman" panose="02020603050405020304" pitchFamily="18" charset="0"/>
            </a:endParaRPr>
          </a:p>
          <a:p>
            <a:pPr marL="501650" algn="just">
              <a:lnSpc>
                <a:spcPct val="120000"/>
              </a:lnSpc>
              <a:spcBef>
                <a:spcPts val="0"/>
              </a:spcBef>
            </a:pPr>
            <a:r>
              <a:rPr lang="ru-RU" sz="7200" dirty="0">
                <a:effectLst/>
                <a:latin typeface="Calibri" panose="020F0502020204030204" pitchFamily="34" charset="0"/>
                <a:ea typeface="Calibri" panose="020F0502020204030204" pitchFamily="34" charset="0"/>
                <a:cs typeface="Times New Roman" panose="02020603050405020304" pitchFamily="18" charset="0"/>
              </a:rPr>
              <a:t>Разработан стандарт информационных систем в рамках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организации;</a:t>
            </a:r>
            <a:endParaRPr lang="ru-RU" sz="7200" dirty="0">
              <a:effectLst/>
              <a:latin typeface="Calibri" panose="020F0502020204030204" pitchFamily="34" charset="0"/>
              <a:ea typeface="Calibri" panose="020F0502020204030204" pitchFamily="34" charset="0"/>
              <a:cs typeface="Times New Roman" panose="02020603050405020304" pitchFamily="18" charset="0"/>
            </a:endParaRPr>
          </a:p>
          <a:p>
            <a:pPr marL="501650" algn="just">
              <a:lnSpc>
                <a:spcPct val="120000"/>
              </a:lnSpc>
              <a:spcBef>
                <a:spcPts val="0"/>
              </a:spcBef>
            </a:pPr>
            <a:r>
              <a:rPr lang="ru-RU" sz="7200" dirty="0">
                <a:effectLst/>
                <a:latin typeface="Calibri" panose="020F0502020204030204" pitchFamily="34" charset="0"/>
                <a:ea typeface="Calibri" panose="020F0502020204030204" pitchFamily="34" charset="0"/>
                <a:cs typeface="Times New Roman" panose="02020603050405020304" pitchFamily="18" charset="0"/>
              </a:rPr>
              <a:t>Классифицированы данные по степени конфиденциальности и установлены разграничения прав доступа к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ним</a:t>
            </a:r>
            <a:r>
              <a:rPr lang="ru-RU" sz="7200" dirty="0">
                <a:latin typeface="Calibri" panose="020F0502020204030204" pitchFamily="34" charset="0"/>
                <a:ea typeface="Calibri" panose="020F0502020204030204" pitchFamily="34" charset="0"/>
                <a:cs typeface="Times New Roman" panose="02020603050405020304" pitchFamily="18" charset="0"/>
              </a:rPr>
              <a:t>;</a:t>
            </a:r>
            <a:endParaRPr lang="ru-RU" sz="7200" dirty="0">
              <a:effectLst/>
              <a:latin typeface="Calibri" panose="020F0502020204030204" pitchFamily="34" charset="0"/>
              <a:ea typeface="Calibri" panose="020F0502020204030204" pitchFamily="34" charset="0"/>
              <a:cs typeface="Times New Roman" panose="02020603050405020304" pitchFamily="18" charset="0"/>
            </a:endParaRPr>
          </a:p>
          <a:p>
            <a:pPr marL="501650" algn="just">
              <a:lnSpc>
                <a:spcPct val="120000"/>
              </a:lnSpc>
              <a:spcBef>
                <a:spcPts val="0"/>
              </a:spcBef>
            </a:pPr>
            <a:r>
              <a:rPr lang="ru-RU" sz="7200" dirty="0">
                <a:effectLst/>
                <a:latin typeface="Calibri" panose="020F0502020204030204" pitchFamily="34" charset="0"/>
                <a:ea typeface="Calibri" panose="020F0502020204030204" pitchFamily="34" charset="0"/>
                <a:cs typeface="Times New Roman" panose="02020603050405020304" pitchFamily="18" charset="0"/>
              </a:rPr>
              <a:t>Ведется мониторинг проверки, чтобы любые документы, обращающиеся внутри организации, создавались с помощью систем, централизованно установленных на компьютерах. Установка любых других программ должна быть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санкционирована</a:t>
            </a:r>
            <a:r>
              <a:rPr lang="ru-RU" sz="7200" dirty="0">
                <a:latin typeface="Calibri" panose="020F0502020204030204" pitchFamily="34" charset="0"/>
                <a:ea typeface="Calibri" panose="020F0502020204030204" pitchFamily="34" charset="0"/>
                <a:cs typeface="Times New Roman" panose="02020603050405020304" pitchFamily="18" charset="0"/>
              </a:rPr>
              <a:t>;</a:t>
            </a:r>
            <a:endParaRPr lang="ru-RU" sz="7200" dirty="0">
              <a:effectLst/>
              <a:latin typeface="Calibri" panose="020F0502020204030204" pitchFamily="34" charset="0"/>
              <a:ea typeface="Calibri" panose="020F0502020204030204" pitchFamily="34" charset="0"/>
              <a:cs typeface="Times New Roman" panose="02020603050405020304" pitchFamily="18" charset="0"/>
            </a:endParaRPr>
          </a:p>
          <a:p>
            <a:pPr marL="501650" algn="just">
              <a:lnSpc>
                <a:spcPct val="120000"/>
              </a:lnSpc>
              <a:spcBef>
                <a:spcPts val="0"/>
              </a:spcBef>
            </a:pPr>
            <a:r>
              <a:rPr lang="ru-RU" sz="7200" dirty="0">
                <a:effectLst/>
                <a:latin typeface="Calibri" panose="020F0502020204030204" pitchFamily="34" charset="0"/>
                <a:ea typeface="Calibri" panose="020F0502020204030204" pitchFamily="34" charset="0"/>
                <a:cs typeface="Times New Roman" panose="02020603050405020304" pitchFamily="18" charset="0"/>
              </a:rPr>
              <a:t>Внедрены средства контроля, позволяющие отслеживать состояние всех корпоративных систем: в случае несанкционированного доступа система должна или автоматически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запретить </a:t>
            </a:r>
            <a:r>
              <a:rPr lang="ru-RU" sz="7200" dirty="0">
                <a:effectLst/>
                <a:latin typeface="Calibri" panose="020F0502020204030204" pitchFamily="34" charset="0"/>
                <a:ea typeface="Calibri" panose="020F0502020204030204" pitchFamily="34" charset="0"/>
                <a:cs typeface="Times New Roman" panose="02020603050405020304" pitchFamily="18" charset="0"/>
              </a:rPr>
              <a:t>вход, или </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сигнализировать </a:t>
            </a:r>
            <a:r>
              <a:rPr lang="ru-RU" sz="7200" dirty="0">
                <a:effectLst/>
                <a:latin typeface="Calibri" panose="020F0502020204030204" pitchFamily="34" charset="0"/>
                <a:ea typeface="Calibri" panose="020F0502020204030204" pitchFamily="34" charset="0"/>
                <a:cs typeface="Times New Roman" panose="02020603050405020304" pitchFamily="18" charset="0"/>
              </a:rPr>
              <a:t>об опасности, чтобы персонал мог принять меры.</a:t>
            </a:r>
          </a:p>
          <a:p>
            <a:pPr marL="501650">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501650">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Текст 3">
            <a:extLst>
              <a:ext uri="{FF2B5EF4-FFF2-40B4-BE49-F238E27FC236}">
                <a16:creationId xmlns:a16="http://schemas.microsoft.com/office/drawing/2014/main" xmlns="" id="{BAEFEFB4-3051-4D7E-8463-CA0C39CDE646}"/>
              </a:ext>
            </a:extLst>
          </p:cNvPr>
          <p:cNvSpPr>
            <a:spLocks noGrp="1"/>
          </p:cNvSpPr>
          <p:nvPr>
            <p:ph type="body" idx="13"/>
          </p:nvPr>
        </p:nvSpPr>
        <p:spPr>
          <a:xfrm>
            <a:off x="306140" y="606821"/>
            <a:ext cx="9824904" cy="1127003"/>
          </a:xfrm>
        </p:spPr>
        <p:txBody>
          <a:bodyPr>
            <a:normAutofit fontScale="25000" lnSpcReduction="20000"/>
          </a:bodyPr>
          <a:lstStyle/>
          <a:p>
            <a:pPr>
              <a:lnSpc>
                <a:spcPct val="107000"/>
              </a:lnSpc>
              <a:spcBef>
                <a:spcPts val="0"/>
              </a:spcBef>
              <a:spcAft>
                <a:spcPts val="800"/>
              </a:spcAft>
            </a:pPr>
            <a:r>
              <a:rPr lang="ru-RU" sz="7200" b="0" dirty="0">
                <a:solidFill>
                  <a:srgbClr val="E60000"/>
                </a:solidFill>
              </a:rPr>
              <a:t>Структура и техническое оснащение </a:t>
            </a:r>
            <a:r>
              <a:rPr lang="ru-RU" sz="7200" b="0" dirty="0" smtClean="0">
                <a:solidFill>
                  <a:srgbClr val="E60000"/>
                </a:solidFill>
              </a:rPr>
              <a:t>исследуемого предприятия</a:t>
            </a:r>
            <a:r>
              <a:rPr lang="ru-RU" sz="7200" b="0" dirty="0">
                <a:solidFill>
                  <a:srgbClr val="E60000"/>
                </a:solidFill>
              </a:rPr>
              <a:t>/ </a:t>
            </a:r>
            <a:r>
              <a:rPr lang="ru-RU" sz="7200" b="0" dirty="0" smtClean="0">
                <a:solidFill>
                  <a:srgbClr val="E60000"/>
                </a:solidFill>
              </a:rPr>
              <a:t>подразделения</a:t>
            </a:r>
          </a:p>
          <a:p>
            <a:pPr>
              <a:lnSpc>
                <a:spcPct val="107000"/>
              </a:lnSpc>
              <a:spcBef>
                <a:spcPts val="0"/>
              </a:spcBef>
              <a:spcAft>
                <a:spcPts val="800"/>
              </a:spcAft>
            </a:pPr>
            <a:r>
              <a:rPr lang="ru-RU" sz="7200" b="0" dirty="0" smtClean="0">
                <a:solidFill>
                  <a:srgbClr val="E60000"/>
                </a:solidFill>
              </a:rPr>
              <a:t>Организация </a:t>
            </a:r>
            <a:r>
              <a:rPr lang="ru-RU" sz="7200" b="0" dirty="0">
                <a:solidFill>
                  <a:srgbClr val="E60000"/>
                </a:solidFill>
              </a:rPr>
              <a:t>системы информационной безопасности</a:t>
            </a:r>
          </a:p>
          <a:p>
            <a:pPr>
              <a:spcBef>
                <a:spcPts val="0"/>
              </a:spcBef>
            </a:pPr>
            <a:r>
              <a:rPr lang="ru-RU" sz="7200" b="0" dirty="0">
                <a:solidFill>
                  <a:srgbClr val="E60000"/>
                </a:solidFill>
              </a:rPr>
              <a:t>Система контроля и управления доступом</a:t>
            </a:r>
          </a:p>
          <a:p>
            <a:endParaRPr lang="ru-RU" dirty="0"/>
          </a:p>
        </p:txBody>
      </p:sp>
      <p:sp>
        <p:nvSpPr>
          <p:cNvPr id="6" name="Прямоугольник 5"/>
          <p:cNvSpPr/>
          <p:nvPr/>
        </p:nvSpPr>
        <p:spPr>
          <a:xfrm>
            <a:off x="7362924" y="129767"/>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7914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4AD28A6-1204-45A8-9AAF-9482C2A3C1DA}"/>
              </a:ext>
            </a:extLst>
          </p:cNvPr>
          <p:cNvSpPr>
            <a:spLocks noGrp="1"/>
          </p:cNvSpPr>
          <p:nvPr>
            <p:ph type="title"/>
          </p:nvPr>
        </p:nvSpPr>
        <p:spPr>
          <a:xfrm>
            <a:off x="560704" y="257328"/>
            <a:ext cx="9687193" cy="498598"/>
          </a:xfrm>
        </p:spPr>
        <p:txBody>
          <a:bodyPr/>
          <a:lstStyle/>
          <a:p>
            <a:r>
              <a:rPr lang="ru-RU" sz="3600" dirty="0"/>
              <a:t>Основной этап</a:t>
            </a:r>
          </a:p>
        </p:txBody>
      </p:sp>
      <p:sp>
        <p:nvSpPr>
          <p:cNvPr id="3" name="Объект 2">
            <a:extLst>
              <a:ext uri="{FF2B5EF4-FFF2-40B4-BE49-F238E27FC236}">
                <a16:creationId xmlns:a16="http://schemas.microsoft.com/office/drawing/2014/main" xmlns="" id="{13A3D482-AF0D-4499-B2E7-81639F3C61DB}"/>
              </a:ext>
            </a:extLst>
          </p:cNvPr>
          <p:cNvSpPr>
            <a:spLocks noGrp="1"/>
          </p:cNvSpPr>
          <p:nvPr>
            <p:ph idx="1"/>
          </p:nvPr>
        </p:nvSpPr>
        <p:spPr>
          <a:xfrm>
            <a:off x="532672" y="1874581"/>
            <a:ext cx="9824904" cy="1149420"/>
          </a:xfrm>
        </p:spPr>
        <p:txBody>
          <a:bodyPr>
            <a:normAutofit fontScale="85000" lnSpcReduction="10000"/>
          </a:bodyPr>
          <a:lstStyle/>
          <a:p>
            <a:pPr marL="0" indent="542925" algn="just">
              <a:buNone/>
            </a:pPr>
            <a:r>
              <a:rPr lang="ru-RU" dirty="0" smtClean="0"/>
              <a:t>Как показано на рисунке, для </a:t>
            </a:r>
            <a:r>
              <a:rPr lang="ru-RU" dirty="0"/>
              <a:t>работы с корпоративной системой сотрудникам необходимо пройти процесс авторизации, который определяет права доступа к ресурсам и управлению этим </a:t>
            </a:r>
            <a:r>
              <a:rPr lang="ru-RU" dirty="0" smtClean="0"/>
              <a:t>доступом. </a:t>
            </a:r>
            <a:r>
              <a:rPr lang="ru-RU" dirty="0"/>
              <a:t>После этого происходит инициализация главного меню </a:t>
            </a:r>
            <a:r>
              <a:rPr lang="ru-RU" dirty="0" smtClean="0"/>
              <a:t>программы, </a:t>
            </a:r>
            <a:r>
              <a:rPr lang="ru-RU" dirty="0"/>
              <a:t>и пользователь может выполнять необходимые </a:t>
            </a:r>
            <a:r>
              <a:rPr lang="ru-RU" dirty="0" smtClean="0"/>
              <a:t>действия</a:t>
            </a:r>
            <a:r>
              <a:rPr lang="ru-RU" dirty="0"/>
              <a:t>.</a:t>
            </a:r>
          </a:p>
        </p:txBody>
      </p:sp>
      <p:sp>
        <p:nvSpPr>
          <p:cNvPr id="4" name="Текст 3">
            <a:extLst>
              <a:ext uri="{FF2B5EF4-FFF2-40B4-BE49-F238E27FC236}">
                <a16:creationId xmlns:a16="http://schemas.microsoft.com/office/drawing/2014/main" xmlns="" id="{5C748BCE-F075-486E-8C36-8D79E794C799}"/>
              </a:ext>
            </a:extLst>
          </p:cNvPr>
          <p:cNvSpPr>
            <a:spLocks noGrp="1"/>
          </p:cNvSpPr>
          <p:nvPr>
            <p:ph type="body" idx="13"/>
          </p:nvPr>
        </p:nvSpPr>
        <p:spPr>
          <a:xfrm>
            <a:off x="422993" y="784036"/>
            <a:ext cx="9824904" cy="421490"/>
          </a:xfrm>
        </p:spPr>
        <p:txBody>
          <a:bodyPr>
            <a:normAutofit/>
          </a:bodyPr>
          <a:lstStyle/>
          <a:p>
            <a:pPr>
              <a:lnSpc>
                <a:spcPct val="87000"/>
              </a:lnSpc>
              <a:spcBef>
                <a:spcPts val="0"/>
              </a:spcBef>
              <a:spcAft>
                <a:spcPts val="800"/>
              </a:spcAft>
            </a:pPr>
            <a:r>
              <a:rPr lang="ru-RU" b="0" dirty="0">
                <a:solidFill>
                  <a:srgbClr val="E60000"/>
                </a:solidFill>
              </a:rPr>
              <a:t>Организация доступа персонала к содержанию конфиденциальной информации</a:t>
            </a:r>
          </a:p>
        </p:txBody>
      </p:sp>
      <p:pic>
        <p:nvPicPr>
          <p:cNvPr id="5" name="Рисунок 4">
            <a:extLst>
              <a:ext uri="{FF2B5EF4-FFF2-40B4-BE49-F238E27FC236}">
                <a16:creationId xmlns:a16="http://schemas.microsoft.com/office/drawing/2014/main" xmlns="" id="{BFED1964-BE60-4E40-97F5-C8324D4F457C}"/>
              </a:ext>
            </a:extLst>
          </p:cNvPr>
          <p:cNvPicPr>
            <a:picLocks noChangeAspect="1"/>
          </p:cNvPicPr>
          <p:nvPr/>
        </p:nvPicPr>
        <p:blipFill>
          <a:blip r:embed="rId2"/>
          <a:stretch>
            <a:fillRect/>
          </a:stretch>
        </p:blipFill>
        <p:spPr>
          <a:xfrm>
            <a:off x="4156479" y="3024001"/>
            <a:ext cx="1830106" cy="3132894"/>
          </a:xfrm>
          <a:prstGeom prst="rect">
            <a:avLst/>
          </a:prstGeom>
        </p:spPr>
      </p:pic>
      <p:sp>
        <p:nvSpPr>
          <p:cNvPr id="9" name="TextBox 8">
            <a:extLst>
              <a:ext uri="{FF2B5EF4-FFF2-40B4-BE49-F238E27FC236}">
                <a16:creationId xmlns:a16="http://schemas.microsoft.com/office/drawing/2014/main" xmlns="" id="{BCFEBC6B-8BBE-4AFF-A40B-98198DCEF7E3}"/>
              </a:ext>
            </a:extLst>
          </p:cNvPr>
          <p:cNvSpPr txBox="1"/>
          <p:nvPr/>
        </p:nvSpPr>
        <p:spPr>
          <a:xfrm>
            <a:off x="738188" y="6660951"/>
            <a:ext cx="8699307" cy="369332"/>
          </a:xfrm>
          <a:prstGeom prst="rect">
            <a:avLst/>
          </a:prstGeom>
          <a:noFill/>
        </p:spPr>
        <p:txBody>
          <a:bodyPr wrap="square">
            <a:spAutoFit/>
          </a:bodyPr>
          <a:lstStyle/>
          <a:p>
            <a:pPr marL="0" marR="0" lvl="0" indent="538163" algn="l" defTabSz="1043056" rtl="0" eaLnBrk="1" fontAlgn="auto" latinLnBrk="0" hangingPunct="1">
              <a:lnSpc>
                <a:spcPct val="100000"/>
              </a:lnSpc>
              <a:spcBef>
                <a:spcPts val="0"/>
              </a:spcBef>
              <a:spcAft>
                <a:spcPts val="1200"/>
              </a:spcAft>
              <a:buClrTx/>
              <a:buSzTx/>
              <a:buFontTx/>
              <a:buNone/>
              <a:tabLst/>
              <a:defRPr/>
            </a:pPr>
            <a:r>
              <a:rPr kumimoji="0" lang="ru-RU"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Рисунок 2. Форма авторизации сотрудников в корпоративной системе</a:t>
            </a: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4581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F35FC0-FA84-44DD-8C57-C9ED9726789A}"/>
              </a:ext>
            </a:extLst>
          </p:cNvPr>
          <p:cNvSpPr>
            <a:spLocks noGrp="1"/>
          </p:cNvSpPr>
          <p:nvPr>
            <p:ph type="title"/>
          </p:nvPr>
        </p:nvSpPr>
        <p:spPr>
          <a:xfrm>
            <a:off x="463818" y="433172"/>
            <a:ext cx="9687193" cy="498598"/>
          </a:xfrm>
        </p:spPr>
        <p:txBody>
          <a:bodyPr/>
          <a:lstStyle/>
          <a:p>
            <a:r>
              <a:rPr lang="ru-RU" sz="3600" dirty="0"/>
              <a:t>Основной этап</a:t>
            </a:r>
          </a:p>
        </p:txBody>
      </p:sp>
      <p:sp>
        <p:nvSpPr>
          <p:cNvPr id="4" name="Текст 3">
            <a:extLst>
              <a:ext uri="{FF2B5EF4-FFF2-40B4-BE49-F238E27FC236}">
                <a16:creationId xmlns:a16="http://schemas.microsoft.com/office/drawing/2014/main" xmlns="" id="{45253968-7AF1-4C69-823A-99D272B16EEC}"/>
              </a:ext>
            </a:extLst>
          </p:cNvPr>
          <p:cNvSpPr>
            <a:spLocks noGrp="1"/>
          </p:cNvSpPr>
          <p:nvPr>
            <p:ph type="body" idx="13"/>
          </p:nvPr>
        </p:nvSpPr>
        <p:spPr>
          <a:xfrm>
            <a:off x="326107" y="985194"/>
            <a:ext cx="9824904" cy="421490"/>
          </a:xfrm>
        </p:spPr>
        <p:txBody>
          <a:bodyPr>
            <a:normAutofit/>
          </a:bodyPr>
          <a:lstStyle/>
          <a:p>
            <a:r>
              <a:rPr lang="ru-RU" b="0" dirty="0">
                <a:solidFill>
                  <a:srgbClr val="E60000"/>
                </a:solidFill>
              </a:rPr>
              <a:t>Права пользователей корпоративной информационной системы</a:t>
            </a:r>
          </a:p>
        </p:txBody>
      </p:sp>
      <p:pic>
        <p:nvPicPr>
          <p:cNvPr id="5" name="Рисунок 4">
            <a:extLst>
              <a:ext uri="{FF2B5EF4-FFF2-40B4-BE49-F238E27FC236}">
                <a16:creationId xmlns:a16="http://schemas.microsoft.com/office/drawing/2014/main" xmlns="" id="{94CAD456-827D-4BE4-8FB2-E31317191DEF}"/>
              </a:ext>
            </a:extLst>
          </p:cNvPr>
          <p:cNvPicPr>
            <a:picLocks noChangeAspect="1"/>
          </p:cNvPicPr>
          <p:nvPr/>
        </p:nvPicPr>
        <p:blipFill>
          <a:blip r:embed="rId2"/>
          <a:stretch>
            <a:fillRect/>
          </a:stretch>
        </p:blipFill>
        <p:spPr>
          <a:xfrm>
            <a:off x="1526995" y="2000317"/>
            <a:ext cx="6636289" cy="4302193"/>
          </a:xfrm>
          <a:prstGeom prst="rect">
            <a:avLst/>
          </a:prstGeom>
        </p:spPr>
      </p:pic>
      <p:sp>
        <p:nvSpPr>
          <p:cNvPr id="7" name="TextBox 6">
            <a:extLst>
              <a:ext uri="{FF2B5EF4-FFF2-40B4-BE49-F238E27FC236}">
                <a16:creationId xmlns:a16="http://schemas.microsoft.com/office/drawing/2014/main" xmlns="" id="{41582841-5FE4-40C9-8D37-A6B293ECFF28}"/>
              </a:ext>
            </a:extLst>
          </p:cNvPr>
          <p:cNvSpPr txBox="1"/>
          <p:nvPr/>
        </p:nvSpPr>
        <p:spPr>
          <a:xfrm>
            <a:off x="738188" y="6588943"/>
            <a:ext cx="7560840" cy="1077218"/>
          </a:xfrm>
          <a:prstGeom prst="rect">
            <a:avLst/>
          </a:prstGeom>
          <a:noFill/>
        </p:spPr>
        <p:txBody>
          <a:bodyPr wrap="square">
            <a:spAutoFit/>
          </a:bodyPr>
          <a:lstStyle/>
          <a:p>
            <a:pPr marL="0" marR="0" lvl="0" indent="538163" algn="ctr" defTabSz="1043056" rtl="0" eaLnBrk="1" fontAlgn="auto" latinLnBrk="0" hangingPunct="1">
              <a:lnSpc>
                <a:spcPct val="100000"/>
              </a:lnSpc>
              <a:spcBef>
                <a:spcPts val="0"/>
              </a:spcBef>
              <a:spcAft>
                <a:spcPts val="1200"/>
              </a:spcAft>
              <a:buClrTx/>
              <a:buSzTx/>
              <a:buFontTx/>
              <a:buNone/>
              <a:tabLst/>
              <a:defRPr/>
            </a:pPr>
            <a:r>
              <a:rPr kumimoji="0" lang="ru-RU"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Рисунок 3. Пример разграничения прав доступа </a:t>
            </a:r>
            <a:r>
              <a:rPr kumimoji="0" lang="ru-RU" sz="1800" b="1" i="1"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в системе </a:t>
            </a:r>
            <a:r>
              <a:rPr kumimoji="0" lang="ru-RU"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для фрилансеров и штатных сотрудников</a:t>
            </a:r>
          </a:p>
          <a:p>
            <a:pPr marL="0" marR="0" lvl="0" indent="538163" algn="ctr" defTabSz="1043056" rtl="0" eaLnBrk="1" fontAlgn="auto" latinLnBrk="0" hangingPunct="1">
              <a:lnSpc>
                <a:spcPct val="100000"/>
              </a:lnSpc>
              <a:spcBef>
                <a:spcPts val="0"/>
              </a:spcBef>
              <a:spcAft>
                <a:spcPts val="1200"/>
              </a:spcAft>
              <a:buClrTx/>
              <a:buSzTx/>
              <a:buFontTx/>
              <a:buNone/>
              <a:tabLst/>
              <a:defRPr/>
            </a:pPr>
            <a:endParaRPr kumimoji="0" lang="ru-RU"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9" name="Прямоугольник 8"/>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95795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13D5D-6071-4D13-981C-058D6B1492FB}"/>
              </a:ext>
            </a:extLst>
          </p:cNvPr>
          <p:cNvSpPr>
            <a:spLocks noGrp="1"/>
          </p:cNvSpPr>
          <p:nvPr>
            <p:ph type="title"/>
          </p:nvPr>
        </p:nvSpPr>
        <p:spPr>
          <a:xfrm>
            <a:off x="466961" y="216170"/>
            <a:ext cx="9687193" cy="1329595"/>
          </a:xfrm>
        </p:spPr>
        <p:txBody>
          <a:bodyPr/>
          <a:lstStyle/>
          <a:p>
            <a:r>
              <a:rPr lang="ru-RU" sz="3600" dirty="0"/>
              <a:t>Основной </a:t>
            </a:r>
            <a:r>
              <a:rPr lang="ru-RU" sz="3600" dirty="0" smtClean="0"/>
              <a:t>этап.</a:t>
            </a:r>
            <a:br>
              <a:rPr lang="ru-RU" sz="3600" dirty="0" smtClean="0"/>
            </a:br>
            <a:r>
              <a:rPr lang="ru-RU" sz="3000" dirty="0" smtClean="0"/>
              <a:t>Сбор </a:t>
            </a:r>
            <a:r>
              <a:rPr lang="ru-RU" sz="3000" dirty="0"/>
              <a:t>информации об объекте практики </a:t>
            </a:r>
            <a:r>
              <a:rPr lang="ru-RU" sz="3000" dirty="0" smtClean="0"/>
              <a:t/>
            </a:r>
            <a:br>
              <a:rPr lang="ru-RU" sz="3000" dirty="0" smtClean="0"/>
            </a:br>
            <a:r>
              <a:rPr lang="ru-RU" sz="3000" dirty="0" smtClean="0"/>
              <a:t>и </a:t>
            </a:r>
            <a:r>
              <a:rPr lang="ru-RU" sz="3000" dirty="0"/>
              <a:t>анализ </a:t>
            </a:r>
            <a:r>
              <a:rPr lang="ru-RU" sz="3000" dirty="0" smtClean="0"/>
              <a:t>содержания источников</a:t>
            </a:r>
            <a:endParaRPr lang="ru-RU" sz="3000" dirty="0"/>
          </a:p>
        </p:txBody>
      </p:sp>
      <p:sp>
        <p:nvSpPr>
          <p:cNvPr id="3" name="Объект 2">
            <a:extLst>
              <a:ext uri="{FF2B5EF4-FFF2-40B4-BE49-F238E27FC236}">
                <a16:creationId xmlns:a16="http://schemas.microsoft.com/office/drawing/2014/main" xmlns="" id="{091DC268-3756-4D5C-8BFE-1C6ED6F2CC19}"/>
              </a:ext>
            </a:extLst>
          </p:cNvPr>
          <p:cNvSpPr>
            <a:spLocks noGrp="1"/>
          </p:cNvSpPr>
          <p:nvPr>
            <p:ph idx="1"/>
          </p:nvPr>
        </p:nvSpPr>
        <p:spPr>
          <a:xfrm>
            <a:off x="434248" y="2628503"/>
            <a:ext cx="9824904" cy="4176464"/>
          </a:xfrm>
        </p:spPr>
        <p:txBody>
          <a:bodyPr>
            <a:normAutofit fontScale="77500" lnSpcReduction="20000"/>
          </a:bodyPr>
          <a:lstStyle/>
          <a:p>
            <a:pPr marL="0" indent="0">
              <a:lnSpc>
                <a:spcPct val="100000"/>
              </a:lnSpc>
              <a:buNone/>
            </a:pPr>
            <a:r>
              <a:rPr lang="ru-RU" sz="2000" dirty="0"/>
              <a:t>ОБЩЕСТВО С ОГРАНИЧЕННОЙ ОТВЕТСТВЕННОСТЬЮ «</a:t>
            </a:r>
            <a:r>
              <a:rPr lang="ru-RU" sz="2000" dirty="0" smtClean="0"/>
              <a:t>ЛЕНТА»</a:t>
            </a:r>
            <a:endParaRPr lang="ru-RU" sz="2000" dirty="0"/>
          </a:p>
          <a:p>
            <a:pPr marL="0" indent="0">
              <a:lnSpc>
                <a:spcPct val="100000"/>
              </a:lnSpc>
              <a:buNone/>
            </a:pPr>
            <a:r>
              <a:rPr lang="ru-RU" sz="2000" dirty="0"/>
              <a:t>Адрес: Центральный </a:t>
            </a:r>
            <a:r>
              <a:rPr lang="ru-RU" sz="2000" dirty="0" smtClean="0"/>
              <a:t>офис - </a:t>
            </a:r>
            <a:r>
              <a:rPr lang="ru-RU" sz="2000" dirty="0"/>
              <a:t>197374, Россия, Санкт-Петербург, ул. Савушкина, д. 112, литера Б</a:t>
            </a:r>
          </a:p>
          <a:p>
            <a:pPr marL="0" indent="0">
              <a:lnSpc>
                <a:spcPct val="100000"/>
              </a:lnSpc>
              <a:buNone/>
            </a:pPr>
            <a:r>
              <a:rPr lang="ru-RU" sz="2000" dirty="0"/>
              <a:t>Уставный капитал: 1 271 714 853 ₽</a:t>
            </a:r>
          </a:p>
          <a:p>
            <a:pPr marL="0" indent="0">
              <a:lnSpc>
                <a:spcPct val="100000"/>
              </a:lnSpc>
              <a:buNone/>
            </a:pPr>
            <a:endParaRPr lang="ru-RU" sz="2000" dirty="0"/>
          </a:p>
          <a:p>
            <a:pPr marL="0" indent="0" algn="just">
              <a:lnSpc>
                <a:spcPct val="100000"/>
              </a:lnSpc>
              <a:buNone/>
            </a:pPr>
            <a:r>
              <a:rPr lang="ru-RU" sz="2200" u="sng" dirty="0"/>
              <a:t>Основной вид деятельности: </a:t>
            </a:r>
            <a:r>
              <a:rPr lang="ru-RU" sz="2200" dirty="0"/>
              <a:t>Торговля розничная преимущественно пищевыми продуктами, включая напитки, и табачными изделиями в неспециализированных магазинах (47.11)</a:t>
            </a:r>
          </a:p>
          <a:p>
            <a:pPr marL="0" indent="0">
              <a:lnSpc>
                <a:spcPct val="100000"/>
              </a:lnSpc>
              <a:buNone/>
            </a:pPr>
            <a:r>
              <a:rPr lang="ru-RU" sz="2000" u="sng" dirty="0" smtClean="0"/>
              <a:t>Дополнительные </a:t>
            </a:r>
            <a:r>
              <a:rPr lang="ru-RU" sz="2000" u="sng" dirty="0"/>
              <a:t>виды деятельности:</a:t>
            </a:r>
          </a:p>
          <a:p>
            <a:pPr>
              <a:lnSpc>
                <a:spcPct val="100000"/>
              </a:lnSpc>
            </a:pPr>
            <a:r>
              <a:rPr lang="ru-RU" sz="2000" dirty="0"/>
              <a:t>Производство продукции из мяса убойных животных и мяса птицы (10.13) </a:t>
            </a:r>
          </a:p>
          <a:p>
            <a:pPr>
              <a:lnSpc>
                <a:spcPct val="100000"/>
              </a:lnSpc>
            </a:pPr>
            <a:r>
              <a:rPr lang="ru-RU" sz="2000" dirty="0"/>
              <a:t>Переработка и консервирование рыбы, ракообразных и моллюсков (10.20) </a:t>
            </a:r>
          </a:p>
          <a:p>
            <a:pPr>
              <a:lnSpc>
                <a:spcPct val="100000"/>
              </a:lnSpc>
            </a:pPr>
            <a:r>
              <a:rPr lang="ru-RU" sz="2000" dirty="0"/>
              <a:t>Производство сыра и сырных продуктов (10.51.3) </a:t>
            </a:r>
          </a:p>
          <a:p>
            <a:pPr>
              <a:lnSpc>
                <a:spcPct val="100000"/>
              </a:lnSpc>
            </a:pPr>
            <a:r>
              <a:rPr lang="ru-RU" sz="2000" dirty="0"/>
              <a:t>Производство хлеба и мучных кондитерских изделий, тортов и пирожных недлительного хранения (10.71) </a:t>
            </a:r>
          </a:p>
          <a:p>
            <a:pPr>
              <a:lnSpc>
                <a:spcPct val="100000"/>
              </a:lnSpc>
            </a:pPr>
            <a:r>
              <a:rPr lang="ru-RU" sz="2000" dirty="0"/>
              <a:t>Строительство жилых и нежилых зданий (41.20) </a:t>
            </a:r>
          </a:p>
          <a:p>
            <a:pPr>
              <a:lnSpc>
                <a:spcPct val="100000"/>
              </a:lnSpc>
            </a:pPr>
            <a:r>
              <a:rPr lang="ru-RU" sz="2000" dirty="0" smtClean="0"/>
              <a:t>и </a:t>
            </a:r>
            <a:r>
              <a:rPr lang="ru-RU" sz="2000" dirty="0"/>
              <a:t>еще 45 видов деятельности</a:t>
            </a:r>
          </a:p>
          <a:p>
            <a:pPr marL="0" indent="0">
              <a:lnSpc>
                <a:spcPct val="100000"/>
              </a:lnSpc>
              <a:buNone/>
            </a:pPr>
            <a:endParaRPr lang="ru-RU" sz="2000" dirty="0"/>
          </a:p>
        </p:txBody>
      </p:sp>
      <p:sp>
        <p:nvSpPr>
          <p:cNvPr id="4" name="Текст 3">
            <a:extLst>
              <a:ext uri="{FF2B5EF4-FFF2-40B4-BE49-F238E27FC236}">
                <a16:creationId xmlns:a16="http://schemas.microsoft.com/office/drawing/2014/main" xmlns="" id="{09F4A8DA-7B1E-45B2-85EA-94287A25C60A}"/>
              </a:ext>
            </a:extLst>
          </p:cNvPr>
          <p:cNvSpPr>
            <a:spLocks noGrp="1"/>
          </p:cNvSpPr>
          <p:nvPr>
            <p:ph type="body" idx="13"/>
          </p:nvPr>
        </p:nvSpPr>
        <p:spPr>
          <a:xfrm>
            <a:off x="329250" y="1758948"/>
            <a:ext cx="9824904" cy="1157588"/>
          </a:xfrm>
        </p:spPr>
        <p:txBody>
          <a:bodyPr>
            <a:normAutofit/>
          </a:bodyPr>
          <a:lstStyle/>
          <a:p>
            <a:r>
              <a:rPr lang="ru-RU" b="0" dirty="0">
                <a:solidFill>
                  <a:srgbClr val="E60000"/>
                </a:solidFill>
              </a:rPr>
              <a:t>Характеристика предприятия и его деятельности</a:t>
            </a:r>
          </a:p>
          <a:p>
            <a:r>
              <a:rPr lang="ru-RU" b="0" dirty="0">
                <a:solidFill>
                  <a:srgbClr val="E60000"/>
                </a:solidFill>
              </a:rPr>
              <a:t>Организационно-правовая форма и характер собственности</a:t>
            </a:r>
          </a:p>
          <a:p>
            <a:endParaRPr lang="ru-RU" dirty="0"/>
          </a:p>
        </p:txBody>
      </p:sp>
      <p:sp>
        <p:nvSpPr>
          <p:cNvPr id="5" name="Текст 3">
            <a:extLst>
              <a:ext uri="{FF2B5EF4-FFF2-40B4-BE49-F238E27FC236}">
                <a16:creationId xmlns:a16="http://schemas.microsoft.com/office/drawing/2014/main" xmlns="" id="{25F08897-D721-4686-A730-970641D7C695}"/>
              </a:ext>
            </a:extLst>
          </p:cNvPr>
          <p:cNvSpPr txBox="1">
            <a:spLocks/>
          </p:cNvSpPr>
          <p:nvPr/>
        </p:nvSpPr>
        <p:spPr>
          <a:xfrm>
            <a:off x="329250" y="3647243"/>
            <a:ext cx="9824904" cy="629637"/>
          </a:xfrm>
          <a:prstGeom prst="rect">
            <a:avLst/>
          </a:prstGeom>
        </p:spPr>
        <p:txBody>
          <a:bodyPr vert="horz" lIns="104306" tIns="52153" rIns="104306" bIns="52153" rtlCol="0" anchor="b">
            <a:normAutofit/>
          </a:bodyPr>
          <a:lstStyle>
            <a:lvl1pPr marL="87313" indent="0" algn="l" defTabSz="782292" rtl="0" eaLnBrk="1" latinLnBrk="0" hangingPunct="1">
              <a:lnSpc>
                <a:spcPct val="90000"/>
              </a:lnSpc>
              <a:spcBef>
                <a:spcPts val="856"/>
              </a:spcBef>
              <a:buFont typeface="Arial" panose="020B0604020202020204" pitchFamily="34" charset="0"/>
              <a:buNone/>
              <a:defRPr sz="1800" b="1" kern="1200">
                <a:solidFill>
                  <a:srgbClr val="FF0000"/>
                </a:solidFill>
                <a:latin typeface="Arial" panose="020B0604020202020204" pitchFamily="34" charset="0"/>
                <a:ea typeface="+mn-ea"/>
                <a:cs typeface="Arial" panose="020B0604020202020204" pitchFamily="34" charset="0"/>
              </a:defRPr>
            </a:lvl1pPr>
            <a:lvl2pPr marL="391146" indent="0" algn="l" defTabSz="782292" rtl="0" eaLnBrk="1" latinLnBrk="0" hangingPunct="1">
              <a:lnSpc>
                <a:spcPct val="90000"/>
              </a:lnSpc>
              <a:spcBef>
                <a:spcPts val="428"/>
              </a:spcBef>
              <a:buFont typeface="Arial" panose="020B0604020202020204" pitchFamily="34" charset="0"/>
              <a:buNone/>
              <a:defRPr sz="1700" b="1" kern="1200">
                <a:solidFill>
                  <a:schemeClr val="tx1"/>
                </a:solidFill>
                <a:latin typeface="+mn-lt"/>
                <a:ea typeface="+mn-ea"/>
                <a:cs typeface="+mn-cs"/>
              </a:defRPr>
            </a:lvl2pPr>
            <a:lvl3pPr marL="782292" indent="0" algn="l" defTabSz="782292" rtl="0" eaLnBrk="1" latinLnBrk="0" hangingPunct="1">
              <a:lnSpc>
                <a:spcPct val="90000"/>
              </a:lnSpc>
              <a:spcBef>
                <a:spcPts val="428"/>
              </a:spcBef>
              <a:buFont typeface="Arial" panose="020B0604020202020204" pitchFamily="34" charset="0"/>
              <a:buNone/>
              <a:defRPr sz="1500" b="1" kern="1200">
                <a:solidFill>
                  <a:schemeClr val="tx1"/>
                </a:solidFill>
                <a:latin typeface="+mn-lt"/>
                <a:ea typeface="+mn-ea"/>
                <a:cs typeface="+mn-cs"/>
              </a:defRPr>
            </a:lvl3pPr>
            <a:lvl4pPr marL="1173438" indent="0" algn="l" defTabSz="782292" rtl="0" eaLnBrk="1" latinLnBrk="0" hangingPunct="1">
              <a:lnSpc>
                <a:spcPct val="90000"/>
              </a:lnSpc>
              <a:spcBef>
                <a:spcPts val="428"/>
              </a:spcBef>
              <a:buFont typeface="Arial" panose="020B0604020202020204" pitchFamily="34" charset="0"/>
              <a:buNone/>
              <a:defRPr sz="1400" b="1" kern="1200">
                <a:solidFill>
                  <a:schemeClr val="tx1"/>
                </a:solidFill>
                <a:latin typeface="+mn-lt"/>
                <a:ea typeface="+mn-ea"/>
                <a:cs typeface="+mn-cs"/>
              </a:defRPr>
            </a:lvl4pPr>
            <a:lvl5pPr marL="1564584" indent="0" algn="l" defTabSz="782292" rtl="0" eaLnBrk="1" latinLnBrk="0" hangingPunct="1">
              <a:lnSpc>
                <a:spcPct val="90000"/>
              </a:lnSpc>
              <a:spcBef>
                <a:spcPts val="428"/>
              </a:spcBef>
              <a:buFont typeface="Arial" panose="020B0604020202020204" pitchFamily="34" charset="0"/>
              <a:buNone/>
              <a:defRPr sz="1400" b="1" kern="1200">
                <a:solidFill>
                  <a:schemeClr val="tx1"/>
                </a:solidFill>
                <a:latin typeface="+mn-lt"/>
                <a:ea typeface="+mn-ea"/>
                <a:cs typeface="+mn-cs"/>
              </a:defRPr>
            </a:lvl5pPr>
            <a:lvl6pPr marL="1955730" indent="0" algn="l" defTabSz="782292" rtl="0" eaLnBrk="1" latinLnBrk="0" hangingPunct="1">
              <a:lnSpc>
                <a:spcPct val="90000"/>
              </a:lnSpc>
              <a:spcBef>
                <a:spcPts val="428"/>
              </a:spcBef>
              <a:buFont typeface="Arial" panose="020B0604020202020204" pitchFamily="34" charset="0"/>
              <a:buNone/>
              <a:defRPr sz="1400" b="1" kern="1200">
                <a:solidFill>
                  <a:schemeClr val="tx1"/>
                </a:solidFill>
                <a:latin typeface="+mn-lt"/>
                <a:ea typeface="+mn-ea"/>
                <a:cs typeface="+mn-cs"/>
              </a:defRPr>
            </a:lvl6pPr>
            <a:lvl7pPr marL="2346876" indent="0" algn="l" defTabSz="782292" rtl="0" eaLnBrk="1" latinLnBrk="0" hangingPunct="1">
              <a:lnSpc>
                <a:spcPct val="90000"/>
              </a:lnSpc>
              <a:spcBef>
                <a:spcPts val="428"/>
              </a:spcBef>
              <a:buFont typeface="Arial" panose="020B0604020202020204" pitchFamily="34" charset="0"/>
              <a:buNone/>
              <a:defRPr sz="1400" b="1" kern="1200">
                <a:solidFill>
                  <a:schemeClr val="tx1"/>
                </a:solidFill>
                <a:latin typeface="+mn-lt"/>
                <a:ea typeface="+mn-ea"/>
                <a:cs typeface="+mn-cs"/>
              </a:defRPr>
            </a:lvl7pPr>
            <a:lvl8pPr marL="2738022" indent="0" algn="l" defTabSz="782292" rtl="0" eaLnBrk="1" latinLnBrk="0" hangingPunct="1">
              <a:lnSpc>
                <a:spcPct val="90000"/>
              </a:lnSpc>
              <a:spcBef>
                <a:spcPts val="428"/>
              </a:spcBef>
              <a:buFont typeface="Arial" panose="020B0604020202020204" pitchFamily="34" charset="0"/>
              <a:buNone/>
              <a:defRPr sz="1400" b="1" kern="1200">
                <a:solidFill>
                  <a:schemeClr val="tx1"/>
                </a:solidFill>
                <a:latin typeface="+mn-lt"/>
                <a:ea typeface="+mn-ea"/>
                <a:cs typeface="+mn-cs"/>
              </a:defRPr>
            </a:lvl8pPr>
            <a:lvl9pPr marL="3129168" indent="0" algn="l" defTabSz="782292" rtl="0" eaLnBrk="1" latinLnBrk="0" hangingPunct="1">
              <a:lnSpc>
                <a:spcPct val="90000"/>
              </a:lnSpc>
              <a:spcBef>
                <a:spcPts val="428"/>
              </a:spcBef>
              <a:buFont typeface="Arial" panose="020B0604020202020204" pitchFamily="34" charset="0"/>
              <a:buNone/>
              <a:defRPr sz="1400" b="1" kern="1200">
                <a:solidFill>
                  <a:schemeClr val="tx1"/>
                </a:solidFill>
                <a:latin typeface="+mn-lt"/>
                <a:ea typeface="+mn-ea"/>
                <a:cs typeface="+mn-cs"/>
              </a:defRPr>
            </a:lvl9pPr>
          </a:lstStyle>
          <a:p>
            <a:r>
              <a:rPr lang="ru-RU" b="0" dirty="0">
                <a:solidFill>
                  <a:srgbClr val="E60000"/>
                </a:solidFill>
              </a:rPr>
              <a:t>Направление деятельности (размер и отрасль)</a:t>
            </a:r>
          </a:p>
          <a:p>
            <a:endParaRPr lang="ru-RU" dirty="0"/>
          </a:p>
        </p:txBody>
      </p:sp>
      <p:sp>
        <p:nvSpPr>
          <p:cNvPr id="7" name="Прямоугольник 6"/>
          <p:cNvSpPr/>
          <p:nvPr/>
        </p:nvSpPr>
        <p:spPr>
          <a:xfrm>
            <a:off x="7434932" y="133071"/>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3972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FC5A7F-76CB-4A03-A575-6A445E1D2A31}"/>
              </a:ext>
            </a:extLst>
          </p:cNvPr>
          <p:cNvSpPr>
            <a:spLocks noGrp="1"/>
          </p:cNvSpPr>
          <p:nvPr>
            <p:ph type="title"/>
          </p:nvPr>
        </p:nvSpPr>
        <p:spPr>
          <a:xfrm>
            <a:off x="333880" y="284131"/>
            <a:ext cx="9687193" cy="498598"/>
          </a:xfrm>
        </p:spPr>
        <p:txBody>
          <a:bodyPr/>
          <a:lstStyle/>
          <a:p>
            <a:r>
              <a:rPr lang="ru-RU" sz="3600" dirty="0"/>
              <a:t>Основной этап</a:t>
            </a:r>
          </a:p>
        </p:txBody>
      </p:sp>
      <p:sp>
        <p:nvSpPr>
          <p:cNvPr id="4" name="Текст 3">
            <a:extLst>
              <a:ext uri="{FF2B5EF4-FFF2-40B4-BE49-F238E27FC236}">
                <a16:creationId xmlns:a16="http://schemas.microsoft.com/office/drawing/2014/main" xmlns="" id="{F747E617-D31D-4D36-9676-5263B1B6231E}"/>
              </a:ext>
            </a:extLst>
          </p:cNvPr>
          <p:cNvSpPr>
            <a:spLocks noGrp="1"/>
          </p:cNvSpPr>
          <p:nvPr>
            <p:ph type="body" idx="13"/>
          </p:nvPr>
        </p:nvSpPr>
        <p:spPr>
          <a:xfrm>
            <a:off x="158747" y="367929"/>
            <a:ext cx="9824904" cy="1108446"/>
          </a:xfrm>
        </p:spPr>
        <p:txBody>
          <a:bodyPr>
            <a:noAutofit/>
          </a:bodyPr>
          <a:lstStyle/>
          <a:p>
            <a:pPr>
              <a:lnSpc>
                <a:spcPct val="107000"/>
              </a:lnSpc>
              <a:spcBef>
                <a:spcPts val="0"/>
              </a:spcBef>
            </a:pPr>
            <a:r>
              <a:rPr lang="ru-RU" b="0" dirty="0">
                <a:solidFill>
                  <a:srgbClr val="E60000"/>
                </a:solidFill>
              </a:rPr>
              <a:t>Производственная структура и организационная схема управления </a:t>
            </a:r>
            <a:endParaRPr lang="ru-RU" b="0" dirty="0" smtClean="0">
              <a:solidFill>
                <a:srgbClr val="E60000"/>
              </a:solidFill>
            </a:endParaRPr>
          </a:p>
          <a:p>
            <a:pPr>
              <a:lnSpc>
                <a:spcPct val="107000"/>
              </a:lnSpc>
              <a:spcBef>
                <a:spcPts val="0"/>
              </a:spcBef>
            </a:pPr>
            <a:r>
              <a:rPr lang="ru-RU" b="0" dirty="0" smtClean="0">
                <a:solidFill>
                  <a:srgbClr val="E60000"/>
                </a:solidFill>
              </a:rPr>
              <a:t>предприятием </a:t>
            </a:r>
            <a:r>
              <a:rPr lang="ru-RU" b="0" dirty="0">
                <a:solidFill>
                  <a:srgbClr val="E60000"/>
                </a:solidFill>
              </a:rPr>
              <a:t>и его подразделениями </a:t>
            </a:r>
          </a:p>
        </p:txBody>
      </p:sp>
      <p:sp>
        <p:nvSpPr>
          <p:cNvPr id="9" name="TextBox 8">
            <a:extLst>
              <a:ext uri="{FF2B5EF4-FFF2-40B4-BE49-F238E27FC236}">
                <a16:creationId xmlns:a16="http://schemas.microsoft.com/office/drawing/2014/main" xmlns="" id="{786E7270-AF5C-44A0-B0B3-1D3D6980C3A3}"/>
              </a:ext>
            </a:extLst>
          </p:cNvPr>
          <p:cNvSpPr txBox="1"/>
          <p:nvPr/>
        </p:nvSpPr>
        <p:spPr>
          <a:xfrm>
            <a:off x="348213" y="5595223"/>
            <a:ext cx="7920880" cy="369332"/>
          </a:xfrm>
          <a:prstGeom prst="rect">
            <a:avLst/>
          </a:prstGeom>
          <a:noFill/>
        </p:spPr>
        <p:txBody>
          <a:bodyPr wrap="square">
            <a:spAutoFit/>
          </a:bodyPr>
          <a:lstStyle/>
          <a:p>
            <a:pPr marL="0" marR="0" lvl="0" indent="538163" algn="r" defTabSz="1043056" rtl="0" eaLnBrk="1" fontAlgn="auto" latinLnBrk="0" hangingPunct="1">
              <a:lnSpc>
                <a:spcPct val="100000"/>
              </a:lnSpc>
              <a:spcBef>
                <a:spcPts val="0"/>
              </a:spcBef>
              <a:buClrTx/>
              <a:buSzTx/>
              <a:buFontTx/>
              <a:buNone/>
              <a:tabLst/>
              <a:defRPr/>
            </a:pPr>
            <a:r>
              <a:rPr kumimoji="0" lang="ru-RU"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Рисунок 4. Пример организационной структуры предприятия</a:t>
            </a:r>
          </a:p>
        </p:txBody>
      </p:sp>
      <p:sp>
        <p:nvSpPr>
          <p:cNvPr id="6" name="Rectangle 2">
            <a:extLst>
              <a:ext uri="{FF2B5EF4-FFF2-40B4-BE49-F238E27FC236}">
                <a16:creationId xmlns:a16="http://schemas.microsoft.com/office/drawing/2014/main" xmlns="" id="{DE9D6EE2-A117-4657-B57F-7EFC8A76FEB6}"/>
              </a:ext>
            </a:extLst>
          </p:cNvPr>
          <p:cNvSpPr>
            <a:spLocks noChangeArrowheads="1"/>
          </p:cNvSpPr>
          <p:nvPr/>
        </p:nvSpPr>
        <p:spPr bwMode="auto">
          <a:xfrm>
            <a:off x="1674292" y="3348583"/>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a:extLst>
              <a:ext uri="{FF2B5EF4-FFF2-40B4-BE49-F238E27FC236}">
                <a16:creationId xmlns:a16="http://schemas.microsoft.com/office/drawing/2014/main" xmlns="" id="{E069020B-424E-449F-9FC3-A0B3B5214D9F}"/>
              </a:ext>
            </a:extLst>
          </p:cNvPr>
          <p:cNvGraphicFramePr>
            <a:graphicFrameLocks noChangeAspect="1"/>
          </p:cNvGraphicFramePr>
          <p:nvPr>
            <p:extLst/>
          </p:nvPr>
        </p:nvGraphicFramePr>
        <p:xfrm>
          <a:off x="522164" y="1980431"/>
          <a:ext cx="9636631" cy="3295402"/>
        </p:xfrm>
        <a:graphic>
          <a:graphicData uri="http://schemas.openxmlformats.org/presentationml/2006/ole">
            <mc:AlternateContent xmlns:mc="http://schemas.openxmlformats.org/markup-compatibility/2006">
              <mc:Choice xmlns:v="urn:schemas-microsoft-com:vml" Requires="v">
                <p:oleObj spid="_x0000_s2069" r:id="rId3" imgW="7606783" imgH="2422998" progId="Visio.Drawing.11">
                  <p:embed/>
                </p:oleObj>
              </mc:Choice>
              <mc:Fallback>
                <p:oleObj r:id="rId3" imgW="7606783" imgH="2422998" progId="Visio.Drawing.11">
                  <p:embed/>
                  <p:pic>
                    <p:nvPicPr>
                      <p:cNvPr id="8" name="Объект 7">
                        <a:extLst>
                          <a:ext uri="{FF2B5EF4-FFF2-40B4-BE49-F238E27FC236}">
                            <a16:creationId xmlns:a16="http://schemas.microsoft.com/office/drawing/2014/main" xmlns="" id="{E069020B-424E-449F-9FC3-A0B3B5214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64" y="1980431"/>
                        <a:ext cx="9636631" cy="3295402"/>
                      </a:xfrm>
                      <a:prstGeom prst="rect">
                        <a:avLst/>
                      </a:prstGeom>
                      <a:noFill/>
                    </p:spPr>
                  </p:pic>
                </p:oleObj>
              </mc:Fallback>
            </mc:AlternateContent>
          </a:graphicData>
        </a:graphic>
      </p:graphicFrame>
      <p:sp>
        <p:nvSpPr>
          <p:cNvPr id="11" name="Прямоугольник 10"/>
          <p:cNvSpPr/>
          <p:nvPr/>
        </p:nvSpPr>
        <p:spPr>
          <a:xfrm>
            <a:off x="7444980" y="169595"/>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9518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FC5A7F-76CB-4A03-A575-6A445E1D2A31}"/>
              </a:ext>
            </a:extLst>
          </p:cNvPr>
          <p:cNvSpPr>
            <a:spLocks noGrp="1"/>
          </p:cNvSpPr>
          <p:nvPr>
            <p:ph type="title"/>
          </p:nvPr>
        </p:nvSpPr>
        <p:spPr>
          <a:xfrm>
            <a:off x="378148" y="148252"/>
            <a:ext cx="9687193" cy="498598"/>
          </a:xfrm>
        </p:spPr>
        <p:txBody>
          <a:bodyPr/>
          <a:lstStyle/>
          <a:p>
            <a:r>
              <a:rPr lang="ru-RU" sz="3600" dirty="0"/>
              <a:t>Основной этап</a:t>
            </a:r>
          </a:p>
        </p:txBody>
      </p:sp>
      <p:sp>
        <p:nvSpPr>
          <p:cNvPr id="4" name="Текст 3">
            <a:extLst>
              <a:ext uri="{FF2B5EF4-FFF2-40B4-BE49-F238E27FC236}">
                <a16:creationId xmlns:a16="http://schemas.microsoft.com/office/drawing/2014/main" xmlns="" id="{F747E617-D31D-4D36-9676-5263B1B6231E}"/>
              </a:ext>
            </a:extLst>
          </p:cNvPr>
          <p:cNvSpPr>
            <a:spLocks noGrp="1"/>
          </p:cNvSpPr>
          <p:nvPr>
            <p:ph type="body" idx="13"/>
          </p:nvPr>
        </p:nvSpPr>
        <p:spPr>
          <a:xfrm>
            <a:off x="205367" y="481766"/>
            <a:ext cx="9824904" cy="995320"/>
          </a:xfrm>
        </p:spPr>
        <p:txBody>
          <a:bodyPr>
            <a:noAutofit/>
          </a:bodyPr>
          <a:lstStyle/>
          <a:p>
            <a:pPr>
              <a:lnSpc>
                <a:spcPct val="100000"/>
              </a:lnSpc>
              <a:spcBef>
                <a:spcPts val="0"/>
              </a:spcBef>
            </a:pPr>
            <a:r>
              <a:rPr lang="ru-RU" b="0" dirty="0">
                <a:solidFill>
                  <a:srgbClr val="E60000"/>
                </a:solidFill>
              </a:rPr>
              <a:t>Производственная структура и организационная схема управления </a:t>
            </a:r>
            <a:endParaRPr lang="ru-RU" b="0" dirty="0" smtClean="0">
              <a:solidFill>
                <a:srgbClr val="E60000"/>
              </a:solidFill>
            </a:endParaRPr>
          </a:p>
          <a:p>
            <a:pPr>
              <a:lnSpc>
                <a:spcPct val="100000"/>
              </a:lnSpc>
              <a:spcBef>
                <a:spcPts val="0"/>
              </a:spcBef>
            </a:pPr>
            <a:r>
              <a:rPr lang="ru-RU" b="0" dirty="0" smtClean="0">
                <a:solidFill>
                  <a:srgbClr val="E60000"/>
                </a:solidFill>
              </a:rPr>
              <a:t>организацией </a:t>
            </a:r>
            <a:r>
              <a:rPr lang="ru-RU" b="0" dirty="0">
                <a:solidFill>
                  <a:srgbClr val="E60000"/>
                </a:solidFill>
              </a:rPr>
              <a:t>и ее подразделениями </a:t>
            </a:r>
          </a:p>
          <a:p>
            <a:pPr>
              <a:lnSpc>
                <a:spcPct val="100000"/>
              </a:lnSpc>
              <a:spcBef>
                <a:spcPts val="0"/>
              </a:spcBef>
            </a:pPr>
            <a:r>
              <a:rPr lang="ru-RU" b="0" dirty="0">
                <a:solidFill>
                  <a:srgbClr val="E60000"/>
                </a:solidFill>
              </a:rPr>
              <a:t>Структура программного и аппаратного обеспечения (</a:t>
            </a:r>
            <a:r>
              <a:rPr lang="ru-RU" b="0" dirty="0" err="1">
                <a:solidFill>
                  <a:srgbClr val="E60000"/>
                </a:solidFill>
              </a:rPr>
              <a:t>as-is</a:t>
            </a:r>
            <a:r>
              <a:rPr lang="ru-RU" b="0" dirty="0">
                <a:solidFill>
                  <a:srgbClr val="E60000"/>
                </a:solidFill>
              </a:rPr>
              <a:t>)</a:t>
            </a:r>
          </a:p>
        </p:txBody>
      </p:sp>
      <p:sp>
        <p:nvSpPr>
          <p:cNvPr id="9" name="TextBox 8">
            <a:extLst>
              <a:ext uri="{FF2B5EF4-FFF2-40B4-BE49-F238E27FC236}">
                <a16:creationId xmlns:a16="http://schemas.microsoft.com/office/drawing/2014/main" xmlns="" id="{786E7270-AF5C-44A0-B0B3-1D3D6980C3A3}"/>
              </a:ext>
            </a:extLst>
          </p:cNvPr>
          <p:cNvSpPr txBox="1"/>
          <p:nvPr/>
        </p:nvSpPr>
        <p:spPr>
          <a:xfrm>
            <a:off x="0" y="6730579"/>
            <a:ext cx="7776864" cy="369332"/>
          </a:xfrm>
          <a:prstGeom prst="rect">
            <a:avLst/>
          </a:prstGeom>
          <a:noFill/>
        </p:spPr>
        <p:txBody>
          <a:bodyPr wrap="square">
            <a:spAutoFit/>
          </a:bodyPr>
          <a:lstStyle/>
          <a:p>
            <a:pPr marL="0" marR="0" lvl="0" indent="538163" algn="r" defTabSz="1043056" rtl="0" eaLnBrk="1" fontAlgn="auto" latinLnBrk="0" hangingPunct="1">
              <a:lnSpc>
                <a:spcPct val="100000"/>
              </a:lnSpc>
              <a:spcBef>
                <a:spcPts val="0"/>
              </a:spcBef>
              <a:buClrTx/>
              <a:buSzTx/>
              <a:buFontTx/>
              <a:buNone/>
              <a:tabLst/>
              <a:defRPr/>
            </a:pPr>
            <a:r>
              <a:rPr kumimoji="0" lang="ru-RU"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Рисунок </a:t>
            </a:r>
            <a:r>
              <a:rPr kumimoji="0" lang="ru-RU" sz="1800" b="1" i="1"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6. </a:t>
            </a:r>
            <a:r>
              <a:rPr lang="ru-RU" sz="1800" b="1" i="1" dirty="0">
                <a:solidFill>
                  <a:srgbClr val="70AD47">
                    <a:lumMod val="75000"/>
                  </a:srgbClr>
                </a:solidFill>
                <a:latin typeface="Calibri" panose="020F0502020204030204"/>
              </a:rPr>
              <a:t>Схема аппаратного обеспечения (</a:t>
            </a:r>
            <a:r>
              <a:rPr lang="en-US" sz="1800" b="1" i="1" dirty="0">
                <a:solidFill>
                  <a:srgbClr val="70AD47">
                    <a:lumMod val="75000"/>
                  </a:srgbClr>
                </a:solidFill>
                <a:latin typeface="Calibri" panose="020F0502020204030204"/>
              </a:rPr>
              <a:t>as-is</a:t>
            </a:r>
            <a:r>
              <a:rPr lang="ru-RU" sz="1800" b="1" i="1" dirty="0">
                <a:solidFill>
                  <a:srgbClr val="70AD47">
                    <a:lumMod val="75000"/>
                  </a:srgbClr>
                </a:solidFill>
                <a:latin typeface="Calibri" panose="020F0502020204030204"/>
              </a:rPr>
              <a:t>)</a:t>
            </a:r>
            <a:endParaRPr kumimoji="0" lang="ru-RU"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xmlns="" id="{DE9D6EE2-A117-4657-B57F-7EFC8A76FEB6}"/>
              </a:ext>
            </a:extLst>
          </p:cNvPr>
          <p:cNvSpPr>
            <a:spLocks noChangeArrowheads="1"/>
          </p:cNvSpPr>
          <p:nvPr/>
        </p:nvSpPr>
        <p:spPr bwMode="auto">
          <a:xfrm>
            <a:off x="1674292" y="3348583"/>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a:extLst>
              <a:ext uri="{FF2B5EF4-FFF2-40B4-BE49-F238E27FC236}">
                <a16:creationId xmlns:a16="http://schemas.microsoft.com/office/drawing/2014/main" xmlns="" id="{C59775F6-6E4D-460F-BFC8-9897150150D5}"/>
              </a:ext>
            </a:extLst>
          </p:cNvPr>
          <p:cNvPicPr>
            <a:picLocks noChangeAspect="1"/>
          </p:cNvPicPr>
          <p:nvPr/>
        </p:nvPicPr>
        <p:blipFill>
          <a:blip r:embed="rId2"/>
          <a:stretch>
            <a:fillRect/>
          </a:stretch>
        </p:blipFill>
        <p:spPr>
          <a:xfrm>
            <a:off x="2799422" y="1894852"/>
            <a:ext cx="4616421" cy="4602627"/>
          </a:xfrm>
          <a:prstGeom prst="rect">
            <a:avLst/>
          </a:prstGeom>
        </p:spPr>
      </p:pic>
      <p:sp>
        <p:nvSpPr>
          <p:cNvPr id="8" name="Прямоугольник 7"/>
          <p:cNvSpPr/>
          <p:nvPr/>
        </p:nvSpPr>
        <p:spPr>
          <a:xfrm>
            <a:off x="7415843" y="111814"/>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78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FC5A7F-76CB-4A03-A575-6A445E1D2A31}"/>
              </a:ext>
            </a:extLst>
          </p:cNvPr>
          <p:cNvSpPr>
            <a:spLocks noGrp="1"/>
          </p:cNvSpPr>
          <p:nvPr>
            <p:ph type="title"/>
          </p:nvPr>
        </p:nvSpPr>
        <p:spPr>
          <a:xfrm>
            <a:off x="376965" y="170788"/>
            <a:ext cx="9687193" cy="498598"/>
          </a:xfrm>
        </p:spPr>
        <p:txBody>
          <a:bodyPr/>
          <a:lstStyle/>
          <a:p>
            <a:r>
              <a:rPr lang="ru-RU" sz="3600" dirty="0"/>
              <a:t>Основной этап</a:t>
            </a:r>
          </a:p>
        </p:txBody>
      </p:sp>
      <p:sp>
        <p:nvSpPr>
          <p:cNvPr id="4" name="Текст 3">
            <a:extLst>
              <a:ext uri="{FF2B5EF4-FFF2-40B4-BE49-F238E27FC236}">
                <a16:creationId xmlns:a16="http://schemas.microsoft.com/office/drawing/2014/main" xmlns="" id="{F747E617-D31D-4D36-9676-5263B1B6231E}"/>
              </a:ext>
            </a:extLst>
          </p:cNvPr>
          <p:cNvSpPr>
            <a:spLocks noGrp="1"/>
          </p:cNvSpPr>
          <p:nvPr>
            <p:ph type="body" idx="13"/>
          </p:nvPr>
        </p:nvSpPr>
        <p:spPr>
          <a:xfrm>
            <a:off x="199061" y="728501"/>
            <a:ext cx="9824904" cy="840781"/>
          </a:xfrm>
        </p:spPr>
        <p:txBody>
          <a:bodyPr>
            <a:noAutofit/>
          </a:bodyPr>
          <a:lstStyle/>
          <a:p>
            <a:pPr>
              <a:lnSpc>
                <a:spcPct val="100000"/>
              </a:lnSpc>
              <a:spcBef>
                <a:spcPts val="0"/>
              </a:spcBef>
            </a:pPr>
            <a:r>
              <a:rPr lang="ru-RU" b="0" dirty="0">
                <a:solidFill>
                  <a:srgbClr val="E60000"/>
                </a:solidFill>
              </a:rPr>
              <a:t>Производственная структура и организационная схема управления </a:t>
            </a:r>
            <a:endParaRPr lang="ru-RU" b="0" dirty="0" smtClean="0">
              <a:solidFill>
                <a:srgbClr val="E60000"/>
              </a:solidFill>
            </a:endParaRPr>
          </a:p>
          <a:p>
            <a:pPr>
              <a:lnSpc>
                <a:spcPct val="100000"/>
              </a:lnSpc>
              <a:spcBef>
                <a:spcPts val="0"/>
              </a:spcBef>
            </a:pPr>
            <a:r>
              <a:rPr lang="ru-RU" b="0" dirty="0" smtClean="0">
                <a:solidFill>
                  <a:srgbClr val="E60000"/>
                </a:solidFill>
              </a:rPr>
              <a:t>организацией </a:t>
            </a:r>
            <a:r>
              <a:rPr lang="ru-RU" b="0" dirty="0">
                <a:solidFill>
                  <a:srgbClr val="E60000"/>
                </a:solidFill>
              </a:rPr>
              <a:t>и ее подразделениями </a:t>
            </a:r>
          </a:p>
          <a:p>
            <a:pPr>
              <a:lnSpc>
                <a:spcPct val="100000"/>
              </a:lnSpc>
              <a:spcBef>
                <a:spcPts val="0"/>
              </a:spcBef>
            </a:pPr>
            <a:r>
              <a:rPr lang="ru-RU" b="0" dirty="0">
                <a:solidFill>
                  <a:srgbClr val="E60000"/>
                </a:solidFill>
              </a:rPr>
              <a:t>Структура программного и аппаратного обеспечения (</a:t>
            </a:r>
            <a:r>
              <a:rPr lang="ru-RU" b="0" dirty="0" err="1">
                <a:solidFill>
                  <a:srgbClr val="E60000"/>
                </a:solidFill>
              </a:rPr>
              <a:t>as-is</a:t>
            </a:r>
            <a:r>
              <a:rPr lang="ru-RU" b="0" dirty="0">
                <a:solidFill>
                  <a:srgbClr val="E60000"/>
                </a:solidFill>
              </a:rPr>
              <a:t>)</a:t>
            </a:r>
          </a:p>
        </p:txBody>
      </p:sp>
      <p:sp>
        <p:nvSpPr>
          <p:cNvPr id="9" name="TextBox 8">
            <a:extLst>
              <a:ext uri="{FF2B5EF4-FFF2-40B4-BE49-F238E27FC236}">
                <a16:creationId xmlns:a16="http://schemas.microsoft.com/office/drawing/2014/main" xmlns="" id="{786E7270-AF5C-44A0-B0B3-1D3D6980C3A3}"/>
              </a:ext>
            </a:extLst>
          </p:cNvPr>
          <p:cNvSpPr txBox="1"/>
          <p:nvPr/>
        </p:nvSpPr>
        <p:spPr>
          <a:xfrm>
            <a:off x="666180" y="6588943"/>
            <a:ext cx="7056784" cy="369332"/>
          </a:xfrm>
          <a:prstGeom prst="rect">
            <a:avLst/>
          </a:prstGeom>
          <a:noFill/>
        </p:spPr>
        <p:txBody>
          <a:bodyPr wrap="square">
            <a:spAutoFit/>
          </a:bodyPr>
          <a:lstStyle/>
          <a:p>
            <a:pPr marL="0" marR="0" lvl="0" indent="538163" algn="r" defTabSz="1043056" rtl="0" eaLnBrk="1" fontAlgn="auto" latinLnBrk="0" hangingPunct="1">
              <a:lnSpc>
                <a:spcPct val="100000"/>
              </a:lnSpc>
              <a:spcBef>
                <a:spcPts val="0"/>
              </a:spcBef>
              <a:buClrTx/>
              <a:buSzTx/>
              <a:buFontTx/>
              <a:buNone/>
              <a:tabLst/>
              <a:defRPr/>
            </a:pPr>
            <a:r>
              <a:rPr kumimoji="0" lang="ru-RU"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Рисунок </a:t>
            </a:r>
            <a:r>
              <a:rPr kumimoji="0" lang="ru-RU" sz="1800" b="1" i="1"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7. </a:t>
            </a:r>
            <a:r>
              <a:rPr kumimoji="0" lang="ru-RU"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Схема программной архитектуры(</a:t>
            </a:r>
            <a:r>
              <a:rPr kumimoji="0" lang="en-US"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as-is</a:t>
            </a:r>
            <a:r>
              <a:rPr kumimoji="0" lang="ru-RU"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p>
        </p:txBody>
      </p:sp>
      <p:sp>
        <p:nvSpPr>
          <p:cNvPr id="6" name="Rectangle 2">
            <a:extLst>
              <a:ext uri="{FF2B5EF4-FFF2-40B4-BE49-F238E27FC236}">
                <a16:creationId xmlns:a16="http://schemas.microsoft.com/office/drawing/2014/main" xmlns="" id="{DE9D6EE2-A117-4657-B57F-7EFC8A76FEB6}"/>
              </a:ext>
            </a:extLst>
          </p:cNvPr>
          <p:cNvSpPr>
            <a:spLocks noChangeArrowheads="1"/>
          </p:cNvSpPr>
          <p:nvPr/>
        </p:nvSpPr>
        <p:spPr bwMode="auto">
          <a:xfrm>
            <a:off x="1674292" y="3348583"/>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Рисунок 6">
            <a:extLst>
              <a:ext uri="{FF2B5EF4-FFF2-40B4-BE49-F238E27FC236}">
                <a16:creationId xmlns:a16="http://schemas.microsoft.com/office/drawing/2014/main" xmlns="" id="{7DD20A80-339F-4F05-8E4A-1C5DCF57D847}"/>
              </a:ext>
            </a:extLst>
          </p:cNvPr>
          <p:cNvPicPr/>
          <p:nvPr/>
        </p:nvPicPr>
        <p:blipFill>
          <a:blip r:embed="rId2"/>
          <a:stretch>
            <a:fillRect/>
          </a:stretch>
        </p:blipFill>
        <p:spPr>
          <a:xfrm>
            <a:off x="2466380" y="1908694"/>
            <a:ext cx="5112568" cy="4464496"/>
          </a:xfrm>
          <a:prstGeom prst="rect">
            <a:avLst/>
          </a:prstGeom>
        </p:spPr>
      </p:pic>
      <p:sp>
        <p:nvSpPr>
          <p:cNvPr id="8" name="Прямоугольник 7"/>
          <p:cNvSpPr/>
          <p:nvPr/>
        </p:nvSpPr>
        <p:spPr>
          <a:xfrm>
            <a:off x="7362924" y="81741"/>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0722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DE9D6EE2-A117-4657-B57F-7EFC8A76FEB6}"/>
              </a:ext>
            </a:extLst>
          </p:cNvPr>
          <p:cNvSpPr>
            <a:spLocks noChangeArrowheads="1"/>
          </p:cNvSpPr>
          <p:nvPr/>
        </p:nvSpPr>
        <p:spPr bwMode="auto">
          <a:xfrm>
            <a:off x="1674292" y="3348583"/>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TextBox 7">
            <a:extLst>
              <a:ext uri="{FF2B5EF4-FFF2-40B4-BE49-F238E27FC236}">
                <a16:creationId xmlns:a16="http://schemas.microsoft.com/office/drawing/2014/main" xmlns="" id="{75616089-3084-4F43-B24C-E508BE83F98F}"/>
              </a:ext>
            </a:extLst>
          </p:cNvPr>
          <p:cNvSpPr txBox="1"/>
          <p:nvPr/>
        </p:nvSpPr>
        <p:spPr>
          <a:xfrm>
            <a:off x="-29545" y="1836415"/>
            <a:ext cx="10344797" cy="4154984"/>
          </a:xfrm>
          <a:prstGeom prst="rect">
            <a:avLst/>
          </a:prstGeom>
          <a:noFill/>
        </p:spPr>
        <p:txBody>
          <a:bodyPr wrap="square">
            <a:spAutoFit/>
          </a:bodyPr>
          <a:lstStyle/>
          <a:p>
            <a:pPr indent="540385" algn="just">
              <a:lnSpc>
                <a:spcPct val="150000"/>
              </a:lnSpc>
            </a:pPr>
            <a:r>
              <a:rPr lang="ru-RU" sz="2200" dirty="0">
                <a:ea typeface="Times New Roman" panose="02020603050405020304" pitchFamily="18" charset="0"/>
              </a:rPr>
              <a:t>Из основных бизнес-процессов организации можно выделить следующие: </a:t>
            </a:r>
          </a:p>
          <a:p>
            <a:pPr marL="1073150" indent="358775" algn="just">
              <a:lnSpc>
                <a:spcPct val="150000"/>
              </a:lnSpc>
              <a:buFont typeface="Arial" panose="020B0604020202020204" pitchFamily="34" charset="0"/>
              <a:buChar char="•"/>
              <a:tabLst>
                <a:tab pos="536575" algn="l"/>
              </a:tabLst>
            </a:pPr>
            <a:r>
              <a:rPr lang="ru-RU" sz="2200" dirty="0">
                <a:ea typeface="Times New Roman" panose="02020603050405020304" pitchFamily="18" charset="0"/>
              </a:rPr>
              <a:t>Бухгалтерский учет</a:t>
            </a:r>
          </a:p>
          <a:p>
            <a:pPr marL="1073150" indent="358775" algn="just">
              <a:lnSpc>
                <a:spcPct val="150000"/>
              </a:lnSpc>
              <a:buFont typeface="Arial" panose="020B0604020202020204" pitchFamily="34" charset="0"/>
              <a:buChar char="•"/>
              <a:tabLst>
                <a:tab pos="536575" algn="l"/>
              </a:tabLst>
            </a:pPr>
            <a:r>
              <a:rPr lang="ru-RU" sz="2200" dirty="0" smtClean="0">
                <a:ea typeface="Times New Roman" panose="02020603050405020304" pitchFamily="18" charset="0"/>
              </a:rPr>
              <a:t>Учет поставок</a:t>
            </a:r>
          </a:p>
          <a:p>
            <a:pPr marL="1073150" indent="358775" algn="just">
              <a:lnSpc>
                <a:spcPct val="150000"/>
              </a:lnSpc>
              <a:buFont typeface="Arial" panose="020B0604020202020204" pitchFamily="34" charset="0"/>
              <a:buChar char="•"/>
              <a:tabLst>
                <a:tab pos="536575" algn="l"/>
              </a:tabLst>
            </a:pPr>
            <a:r>
              <a:rPr lang="ru-RU" sz="2200" dirty="0" smtClean="0">
                <a:ea typeface="Times New Roman" panose="02020603050405020304" pitchFamily="18" charset="0"/>
              </a:rPr>
              <a:t>Кадровый учет</a:t>
            </a:r>
          </a:p>
          <a:p>
            <a:pPr marL="1073150" indent="358775" algn="just">
              <a:lnSpc>
                <a:spcPct val="150000"/>
              </a:lnSpc>
              <a:buFont typeface="Arial" panose="020B0604020202020204" pitchFamily="34" charset="0"/>
              <a:buChar char="•"/>
              <a:tabLst>
                <a:tab pos="536575" algn="l"/>
              </a:tabLst>
            </a:pPr>
            <a:r>
              <a:rPr lang="ru-RU" sz="2200" dirty="0" smtClean="0">
                <a:ea typeface="Times New Roman" panose="02020603050405020304" pitchFamily="18" charset="0"/>
              </a:rPr>
              <a:t>Складской учет</a:t>
            </a:r>
            <a:endParaRPr lang="ru-RU" sz="2200" dirty="0">
              <a:ea typeface="Times New Roman" panose="02020603050405020304" pitchFamily="18" charset="0"/>
            </a:endParaRPr>
          </a:p>
          <a:p>
            <a:pPr marL="1073150" indent="358775" algn="just">
              <a:lnSpc>
                <a:spcPct val="150000"/>
              </a:lnSpc>
              <a:buFont typeface="Arial" panose="020B0604020202020204" pitchFamily="34" charset="0"/>
              <a:buChar char="•"/>
              <a:tabLst>
                <a:tab pos="536575" algn="l"/>
              </a:tabLst>
            </a:pPr>
            <a:r>
              <a:rPr lang="ru-RU" sz="2200" dirty="0" smtClean="0">
                <a:ea typeface="Times New Roman" panose="02020603050405020304" pitchFamily="18" charset="0"/>
              </a:rPr>
              <a:t>Учет </a:t>
            </a:r>
            <a:r>
              <a:rPr lang="ru-RU" sz="2200" dirty="0">
                <a:ea typeface="Times New Roman" panose="02020603050405020304" pitchFamily="18" charset="0"/>
              </a:rPr>
              <a:t>продажи товаров в магазинах сети</a:t>
            </a:r>
          </a:p>
          <a:p>
            <a:pPr marL="1073150" indent="358775" algn="just">
              <a:lnSpc>
                <a:spcPct val="150000"/>
              </a:lnSpc>
              <a:buFont typeface="Arial" panose="020B0604020202020204" pitchFamily="34" charset="0"/>
              <a:buChar char="•"/>
              <a:tabLst>
                <a:tab pos="536575" algn="l"/>
              </a:tabLst>
            </a:pPr>
            <a:r>
              <a:rPr lang="ru-RU" sz="2200" dirty="0" smtClean="0">
                <a:ea typeface="Times New Roman" panose="02020603050405020304" pitchFamily="18" charset="0"/>
              </a:rPr>
              <a:t>Маркетинг (акции</a:t>
            </a:r>
            <a:r>
              <a:rPr lang="ru-RU" sz="2200" dirty="0">
                <a:ea typeface="Times New Roman" panose="02020603050405020304" pitchFamily="18" charset="0"/>
              </a:rPr>
              <a:t>, реклама по ТВ и интернету)</a:t>
            </a:r>
          </a:p>
          <a:p>
            <a:pPr marL="1073150" indent="358775" algn="just">
              <a:lnSpc>
                <a:spcPct val="150000"/>
              </a:lnSpc>
              <a:buFont typeface="Arial" panose="020B0604020202020204" pitchFamily="34" charset="0"/>
              <a:buChar char="•"/>
              <a:tabLst>
                <a:tab pos="536575" algn="l"/>
              </a:tabLst>
            </a:pPr>
            <a:r>
              <a:rPr lang="ru-RU" sz="2200" dirty="0">
                <a:ea typeface="Times New Roman" panose="02020603050405020304" pitchFamily="18" charset="0"/>
              </a:rPr>
              <a:t>Учет поставщиков и партнеров </a:t>
            </a:r>
          </a:p>
        </p:txBody>
      </p:sp>
      <p:sp>
        <p:nvSpPr>
          <p:cNvPr id="9" name="Заголовок 1">
            <a:extLst>
              <a:ext uri="{FF2B5EF4-FFF2-40B4-BE49-F238E27FC236}">
                <a16:creationId xmlns:a16="http://schemas.microsoft.com/office/drawing/2014/main" xmlns="" id="{43FC5A7F-76CB-4A03-A575-6A445E1D2A31}"/>
              </a:ext>
            </a:extLst>
          </p:cNvPr>
          <p:cNvSpPr>
            <a:spLocks noGrp="1"/>
          </p:cNvSpPr>
          <p:nvPr>
            <p:ph type="title"/>
          </p:nvPr>
        </p:nvSpPr>
        <p:spPr>
          <a:xfrm>
            <a:off x="394962" y="311993"/>
            <a:ext cx="9687193" cy="498598"/>
          </a:xfrm>
        </p:spPr>
        <p:txBody>
          <a:bodyPr/>
          <a:lstStyle/>
          <a:p>
            <a:r>
              <a:rPr lang="ru-RU" sz="3600" dirty="0"/>
              <a:t>Основной этап</a:t>
            </a:r>
          </a:p>
        </p:txBody>
      </p:sp>
      <p:sp>
        <p:nvSpPr>
          <p:cNvPr id="10" name="Текст 3">
            <a:extLst>
              <a:ext uri="{FF2B5EF4-FFF2-40B4-BE49-F238E27FC236}">
                <a16:creationId xmlns:a16="http://schemas.microsoft.com/office/drawing/2014/main" xmlns="" id="{F747E617-D31D-4D36-9676-5263B1B6231E}"/>
              </a:ext>
            </a:extLst>
          </p:cNvPr>
          <p:cNvSpPr>
            <a:spLocks noGrp="1"/>
          </p:cNvSpPr>
          <p:nvPr>
            <p:ph type="body" idx="13"/>
          </p:nvPr>
        </p:nvSpPr>
        <p:spPr>
          <a:xfrm>
            <a:off x="257251" y="424825"/>
            <a:ext cx="9824904" cy="840781"/>
          </a:xfrm>
        </p:spPr>
        <p:txBody>
          <a:bodyPr>
            <a:noAutofit/>
          </a:bodyPr>
          <a:lstStyle/>
          <a:p>
            <a:pPr>
              <a:lnSpc>
                <a:spcPct val="107000"/>
              </a:lnSpc>
              <a:spcAft>
                <a:spcPts val="800"/>
              </a:spcAft>
            </a:pPr>
            <a:r>
              <a:rPr lang="ru-RU" b="0" dirty="0">
                <a:solidFill>
                  <a:srgbClr val="E60000"/>
                </a:solidFill>
              </a:rPr>
              <a:t>Основные и вспомогательные бизнес-процессы организации</a:t>
            </a:r>
          </a:p>
        </p:txBody>
      </p:sp>
      <p:sp>
        <p:nvSpPr>
          <p:cNvPr id="11" name="Прямоугольник 10"/>
          <p:cNvSpPr/>
          <p:nvPr/>
        </p:nvSpPr>
        <p:spPr>
          <a:xfrm>
            <a:off x="7434932" y="295370"/>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6528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E41F5A9D-2AFC-4924-AC97-8FA95AAB3AA0}"/>
              </a:ext>
            </a:extLst>
          </p:cNvPr>
          <p:cNvSpPr>
            <a:spLocks noGrp="1"/>
          </p:cNvSpPr>
          <p:nvPr>
            <p:ph idx="1"/>
          </p:nvPr>
        </p:nvSpPr>
        <p:spPr>
          <a:xfrm>
            <a:off x="505954" y="1809520"/>
            <a:ext cx="10187445" cy="5751741"/>
          </a:xfrm>
        </p:spPr>
        <p:txBody>
          <a:bodyPr>
            <a:normAutofit/>
          </a:bodyPr>
          <a:lstStyle/>
          <a:p>
            <a:pPr marL="0" indent="0">
              <a:buNone/>
            </a:pPr>
            <a:r>
              <a:rPr lang="ru-RU" sz="2200" u="sng" dirty="0"/>
              <a:t>Автоматизированные бизнес-процессы:</a:t>
            </a:r>
          </a:p>
          <a:p>
            <a:pPr marL="0" indent="176213">
              <a:lnSpc>
                <a:spcPct val="120000"/>
              </a:lnSpc>
            </a:pPr>
            <a:r>
              <a:rPr lang="ru-RU" sz="2200" dirty="0" smtClean="0"/>
              <a:t>Бухгалтерский учет</a:t>
            </a:r>
          </a:p>
          <a:p>
            <a:pPr marL="0" indent="176213">
              <a:lnSpc>
                <a:spcPct val="120000"/>
              </a:lnSpc>
            </a:pPr>
            <a:r>
              <a:rPr lang="ru-RU" sz="2200" dirty="0" smtClean="0"/>
              <a:t>Кадровый </a:t>
            </a:r>
            <a:r>
              <a:rPr lang="ru-RU" sz="2200" dirty="0"/>
              <a:t>учет</a:t>
            </a:r>
          </a:p>
          <a:p>
            <a:pPr marL="0" indent="176213">
              <a:lnSpc>
                <a:spcPct val="120000"/>
              </a:lnSpc>
            </a:pPr>
            <a:r>
              <a:rPr lang="ru-RU" sz="2200" dirty="0" smtClean="0"/>
              <a:t>Складской учет</a:t>
            </a:r>
            <a:endParaRPr lang="ru-RU" sz="2200" dirty="0"/>
          </a:p>
          <a:p>
            <a:pPr marL="0" indent="0">
              <a:buNone/>
            </a:pPr>
            <a:r>
              <a:rPr lang="ru-RU" sz="2200" u="sng" dirty="0" smtClean="0"/>
              <a:t>Неавтоматизированные </a:t>
            </a:r>
            <a:r>
              <a:rPr lang="ru-RU" sz="2200" u="sng" dirty="0"/>
              <a:t>процессы:</a:t>
            </a:r>
          </a:p>
          <a:p>
            <a:pPr marL="0" indent="182563" algn="just">
              <a:lnSpc>
                <a:spcPct val="120000"/>
              </a:lnSpc>
              <a:buFont typeface="Arial" panose="020B0604020202020204" pitchFamily="34" charset="0"/>
              <a:buChar char="•"/>
              <a:tabLst>
                <a:tab pos="536575" algn="l"/>
              </a:tabLst>
            </a:pPr>
            <a:r>
              <a:rPr lang="ru-RU" sz="2200" dirty="0">
                <a:ea typeface="Times New Roman" panose="02020603050405020304" pitchFamily="18" charset="0"/>
              </a:rPr>
              <a:t>Учет продажи товаров в магазинах сети</a:t>
            </a:r>
          </a:p>
          <a:p>
            <a:pPr marL="0" indent="182563" algn="just">
              <a:lnSpc>
                <a:spcPct val="120000"/>
              </a:lnSpc>
              <a:tabLst>
                <a:tab pos="536575" algn="l"/>
              </a:tabLst>
            </a:pPr>
            <a:r>
              <a:rPr lang="ru-RU" sz="2200" dirty="0" smtClean="0">
                <a:ea typeface="Times New Roman" panose="02020603050405020304" pitchFamily="18" charset="0"/>
              </a:rPr>
              <a:t>Анализ продаж</a:t>
            </a:r>
          </a:p>
          <a:p>
            <a:pPr marL="0" indent="182563" algn="just">
              <a:lnSpc>
                <a:spcPct val="120000"/>
              </a:lnSpc>
              <a:tabLst>
                <a:tab pos="536575" algn="l"/>
              </a:tabLst>
            </a:pPr>
            <a:r>
              <a:rPr lang="ru-RU" sz="2200" dirty="0" smtClean="0">
                <a:ea typeface="Times New Roman" panose="02020603050405020304" pitchFamily="18" charset="0"/>
              </a:rPr>
              <a:t>Учет </a:t>
            </a:r>
            <a:r>
              <a:rPr lang="ru-RU" sz="2200" dirty="0">
                <a:ea typeface="Times New Roman" panose="02020603050405020304" pitchFamily="18" charset="0"/>
              </a:rPr>
              <a:t>поставщиков и партнеров </a:t>
            </a:r>
          </a:p>
          <a:p>
            <a:pPr marL="0" indent="182563" algn="just">
              <a:lnSpc>
                <a:spcPct val="150000"/>
              </a:lnSpc>
              <a:buFont typeface="Arial" panose="020B0604020202020204" pitchFamily="34" charset="0"/>
              <a:buChar char="•"/>
              <a:tabLst>
                <a:tab pos="536575" algn="l"/>
              </a:tabLst>
            </a:pPr>
            <a:r>
              <a:rPr lang="ru-RU" sz="2200" dirty="0" smtClean="0">
                <a:ea typeface="Times New Roman" panose="02020603050405020304" pitchFamily="18" charset="0"/>
              </a:rPr>
              <a:t>Маркетинг (акции</a:t>
            </a:r>
            <a:r>
              <a:rPr lang="ru-RU" sz="2200" dirty="0">
                <a:ea typeface="Times New Roman" panose="02020603050405020304" pitchFamily="18" charset="0"/>
              </a:rPr>
              <a:t>, реклама по ТВ и интернету)</a:t>
            </a:r>
          </a:p>
          <a:p>
            <a:endParaRPr lang="ru-RU" dirty="0"/>
          </a:p>
        </p:txBody>
      </p:sp>
      <p:sp>
        <p:nvSpPr>
          <p:cNvPr id="6" name="Rectangle 2">
            <a:extLst>
              <a:ext uri="{FF2B5EF4-FFF2-40B4-BE49-F238E27FC236}">
                <a16:creationId xmlns:a16="http://schemas.microsoft.com/office/drawing/2014/main" xmlns="" id="{DE9D6EE2-A117-4657-B57F-7EFC8A76FEB6}"/>
              </a:ext>
            </a:extLst>
          </p:cNvPr>
          <p:cNvSpPr>
            <a:spLocks noChangeArrowheads="1"/>
          </p:cNvSpPr>
          <p:nvPr/>
        </p:nvSpPr>
        <p:spPr bwMode="auto">
          <a:xfrm>
            <a:off x="1674292" y="3348583"/>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Заголовок 1">
            <a:extLst>
              <a:ext uri="{FF2B5EF4-FFF2-40B4-BE49-F238E27FC236}">
                <a16:creationId xmlns:a16="http://schemas.microsoft.com/office/drawing/2014/main" xmlns="" id="{43FC5A7F-76CB-4A03-A575-6A445E1D2A31}"/>
              </a:ext>
            </a:extLst>
          </p:cNvPr>
          <p:cNvSpPr>
            <a:spLocks noGrp="1"/>
          </p:cNvSpPr>
          <p:nvPr>
            <p:ph type="title"/>
          </p:nvPr>
        </p:nvSpPr>
        <p:spPr>
          <a:xfrm>
            <a:off x="463818" y="229948"/>
            <a:ext cx="9687193" cy="498598"/>
          </a:xfrm>
        </p:spPr>
        <p:txBody>
          <a:bodyPr/>
          <a:lstStyle/>
          <a:p>
            <a:r>
              <a:rPr lang="ru-RU" sz="3600" dirty="0"/>
              <a:t>Основной этап</a:t>
            </a:r>
          </a:p>
        </p:txBody>
      </p:sp>
      <p:sp>
        <p:nvSpPr>
          <p:cNvPr id="9" name="Текст 3">
            <a:extLst>
              <a:ext uri="{FF2B5EF4-FFF2-40B4-BE49-F238E27FC236}">
                <a16:creationId xmlns:a16="http://schemas.microsoft.com/office/drawing/2014/main" xmlns="" id="{F747E617-D31D-4D36-9676-5263B1B6231E}"/>
              </a:ext>
            </a:extLst>
          </p:cNvPr>
          <p:cNvSpPr>
            <a:spLocks noGrp="1"/>
          </p:cNvSpPr>
          <p:nvPr>
            <p:ph type="body" idx="13"/>
          </p:nvPr>
        </p:nvSpPr>
        <p:spPr>
          <a:xfrm>
            <a:off x="286319" y="974752"/>
            <a:ext cx="10302311" cy="421490"/>
          </a:xfrm>
        </p:spPr>
        <p:txBody>
          <a:bodyPr>
            <a:noAutofit/>
          </a:bodyPr>
          <a:lstStyle/>
          <a:p>
            <a:pPr>
              <a:lnSpc>
                <a:spcPct val="100000"/>
              </a:lnSpc>
              <a:spcBef>
                <a:spcPts val="0"/>
              </a:spcBef>
            </a:pPr>
            <a:r>
              <a:rPr lang="ru-RU" b="0" dirty="0">
                <a:solidFill>
                  <a:srgbClr val="E60000"/>
                </a:solidFill>
              </a:rPr>
              <a:t>Перечень автоматизированных и неавтоматизированных </a:t>
            </a:r>
            <a:r>
              <a:rPr lang="ru-RU" b="0" dirty="0" smtClean="0">
                <a:solidFill>
                  <a:srgbClr val="E60000"/>
                </a:solidFill>
              </a:rPr>
              <a:t>бизнес-процессов </a:t>
            </a:r>
            <a:endParaRPr lang="ru-RU" b="0" dirty="0">
              <a:solidFill>
                <a:srgbClr val="E60000"/>
              </a:solidFill>
            </a:endParaRPr>
          </a:p>
          <a:p>
            <a:pPr>
              <a:lnSpc>
                <a:spcPct val="100000"/>
              </a:lnSpc>
              <a:spcBef>
                <a:spcPts val="0"/>
              </a:spcBef>
            </a:pPr>
            <a:r>
              <a:rPr lang="ru-RU" b="0" dirty="0">
                <a:solidFill>
                  <a:srgbClr val="E60000"/>
                </a:solidFill>
              </a:rPr>
              <a:t>Выводы о возможности автоматизации одного из неавтоматизированных бизнес-процессов</a:t>
            </a:r>
          </a:p>
        </p:txBody>
      </p:sp>
      <p:sp>
        <p:nvSpPr>
          <p:cNvPr id="10" name="Прямоугольник 9"/>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0632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19AA99-22D7-45B3-8069-6E1FEDD93C30}"/>
              </a:ext>
            </a:extLst>
          </p:cNvPr>
          <p:cNvSpPr>
            <a:spLocks noGrp="1"/>
          </p:cNvSpPr>
          <p:nvPr>
            <p:ph type="title"/>
          </p:nvPr>
        </p:nvSpPr>
        <p:spPr/>
        <p:txBody>
          <a:bodyPr/>
          <a:lstStyle/>
          <a:p>
            <a:r>
              <a:rPr lang="ru-RU" dirty="0"/>
              <a:t>Содержание</a:t>
            </a:r>
          </a:p>
        </p:txBody>
      </p:sp>
      <p:sp>
        <p:nvSpPr>
          <p:cNvPr id="5" name="TextBox 2"/>
          <p:cNvSpPr txBox="1"/>
          <p:nvPr/>
        </p:nvSpPr>
        <p:spPr>
          <a:xfrm>
            <a:off x="532672" y="1908423"/>
            <a:ext cx="9687193" cy="4847481"/>
          </a:xfrm>
          <a:prstGeom prst="rect">
            <a:avLst/>
          </a:prstGeom>
          <a:noFill/>
        </p:spPr>
        <p:txBody>
          <a:bodyPr wrap="square" rtlCol="0">
            <a:spAutoFit/>
          </a:bodyPr>
          <a:ls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just">
              <a:spcBef>
                <a:spcPts val="600"/>
              </a:spcBef>
              <a:spcAft>
                <a:spcPts val="600"/>
              </a:spcAft>
            </a:pPr>
            <a:r>
              <a:rPr lang="ru-RU" sz="2500" dirty="0" smtClean="0">
                <a:solidFill>
                  <a:srgbClr val="FF0000"/>
                </a:solidFill>
              </a:rPr>
              <a:t>1. </a:t>
            </a:r>
            <a:r>
              <a:rPr lang="ru-RU" sz="2200" dirty="0" smtClean="0"/>
              <a:t>Ознакомительная </a:t>
            </a:r>
            <a:r>
              <a:rPr lang="ru-RU" sz="2200" dirty="0"/>
              <a:t>лекция, включая инструктаж по соблюдению правил противопожарной безопасности, правил охраны труда, техники безопасности, санитарно-эпидемиологических правил и гигиенических нормативов</a:t>
            </a:r>
          </a:p>
          <a:p>
            <a:pPr algn="just">
              <a:spcBef>
                <a:spcPts val="600"/>
              </a:spcBef>
              <a:spcAft>
                <a:spcPts val="600"/>
              </a:spcAft>
            </a:pPr>
            <a:r>
              <a:rPr lang="ru-RU" sz="2500" dirty="0" smtClean="0">
                <a:solidFill>
                  <a:srgbClr val="FF0000"/>
                </a:solidFill>
              </a:rPr>
              <a:t>2. </a:t>
            </a:r>
            <a:r>
              <a:rPr lang="ru-RU" sz="2200" dirty="0"/>
              <a:t>Изучение организационной структуры и технического оснащения исследуемого предприятия – объекта практики</a:t>
            </a:r>
          </a:p>
          <a:p>
            <a:pPr algn="just">
              <a:spcBef>
                <a:spcPts val="600"/>
              </a:spcBef>
              <a:spcAft>
                <a:spcPts val="600"/>
              </a:spcAft>
            </a:pPr>
            <a:r>
              <a:rPr lang="ru-RU" sz="2500" dirty="0" smtClean="0">
                <a:solidFill>
                  <a:srgbClr val="FF0000"/>
                </a:solidFill>
              </a:rPr>
              <a:t>3. </a:t>
            </a:r>
            <a:r>
              <a:rPr lang="ru-RU" sz="2200" dirty="0"/>
              <a:t>Сбор информации об объекте практики и анализ содержания </a:t>
            </a:r>
            <a:r>
              <a:rPr lang="ru-RU" sz="2200" dirty="0" smtClean="0"/>
              <a:t>источников </a:t>
            </a:r>
          </a:p>
          <a:p>
            <a:pPr algn="just">
              <a:spcBef>
                <a:spcPts val="600"/>
              </a:spcBef>
              <a:spcAft>
                <a:spcPts val="600"/>
              </a:spcAft>
            </a:pPr>
            <a:r>
              <a:rPr lang="ru-RU" sz="2500" dirty="0" smtClean="0">
                <a:solidFill>
                  <a:srgbClr val="FF0000"/>
                </a:solidFill>
              </a:rPr>
              <a:t>4.</a:t>
            </a:r>
            <a:r>
              <a:rPr lang="ru-RU" sz="2200" dirty="0" smtClean="0">
                <a:solidFill>
                  <a:srgbClr val="FF0000"/>
                </a:solidFill>
              </a:rPr>
              <a:t> </a:t>
            </a:r>
            <a:r>
              <a:rPr lang="ru-RU" sz="2200" dirty="0"/>
              <a:t>Приобретение необходимых умений и практического опыта работы по специальности</a:t>
            </a:r>
          </a:p>
          <a:p>
            <a:pPr algn="just">
              <a:spcBef>
                <a:spcPts val="600"/>
              </a:spcBef>
              <a:spcAft>
                <a:spcPts val="600"/>
              </a:spcAft>
            </a:pPr>
            <a:r>
              <a:rPr lang="ru-RU" sz="2500" dirty="0" smtClean="0">
                <a:solidFill>
                  <a:srgbClr val="FF0000"/>
                </a:solidFill>
              </a:rPr>
              <a:t>5.</a:t>
            </a:r>
            <a:r>
              <a:rPr lang="ru-RU" sz="2200" dirty="0" smtClean="0">
                <a:solidFill>
                  <a:srgbClr val="FF0000"/>
                </a:solidFill>
              </a:rPr>
              <a:t> </a:t>
            </a:r>
            <a:r>
              <a:rPr lang="ru-RU" sz="2200" dirty="0"/>
              <a:t>Обработка и анализ полученной информации об объекте </a:t>
            </a:r>
            <a:r>
              <a:rPr lang="ru-RU" sz="2200" dirty="0" smtClean="0"/>
              <a:t>практики</a:t>
            </a:r>
          </a:p>
          <a:p>
            <a:pPr algn="just">
              <a:spcBef>
                <a:spcPts val="600"/>
              </a:spcBef>
              <a:spcAft>
                <a:spcPts val="600"/>
              </a:spcAft>
            </a:pPr>
            <a:r>
              <a:rPr lang="ru-RU" sz="2400" dirty="0" smtClean="0">
                <a:solidFill>
                  <a:srgbClr val="FF0000"/>
                </a:solidFill>
              </a:rPr>
              <a:t>6.</a:t>
            </a:r>
            <a:r>
              <a:rPr lang="ru-RU" sz="2000" dirty="0" smtClean="0">
                <a:solidFill>
                  <a:srgbClr val="FF0000"/>
                </a:solidFill>
              </a:rPr>
              <a:t> </a:t>
            </a:r>
            <a:r>
              <a:rPr lang="ru-RU" sz="2200" dirty="0"/>
              <a:t>Оформление отчетных документов о прохождении </a:t>
            </a:r>
            <a:r>
              <a:rPr lang="ru-RU" sz="2200" dirty="0" smtClean="0"/>
              <a:t>производственной </a:t>
            </a:r>
            <a:r>
              <a:rPr lang="ru-RU" sz="2200" dirty="0"/>
              <a:t>практики и экспертная оценка результатов ее прохождения</a:t>
            </a:r>
          </a:p>
        </p:txBody>
      </p:sp>
    </p:spTree>
    <p:extLst>
      <p:ext uri="{BB962C8B-B14F-4D97-AF65-F5344CB8AC3E}">
        <p14:creationId xmlns:p14="http://schemas.microsoft.com/office/powerpoint/2010/main" val="3392133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E41F5A9D-2AFC-4924-AC97-8FA95AAB3AA0}"/>
              </a:ext>
            </a:extLst>
          </p:cNvPr>
          <p:cNvSpPr>
            <a:spLocks noGrp="1"/>
          </p:cNvSpPr>
          <p:nvPr>
            <p:ph idx="1"/>
          </p:nvPr>
        </p:nvSpPr>
        <p:spPr>
          <a:xfrm>
            <a:off x="463818" y="1809520"/>
            <a:ext cx="9851434" cy="5751741"/>
          </a:xfrm>
        </p:spPr>
        <p:txBody>
          <a:bodyPr>
            <a:normAutofit/>
          </a:bodyPr>
          <a:lstStyle/>
          <a:p>
            <a:pPr marL="0" indent="0" algn="just">
              <a:lnSpc>
                <a:spcPct val="100000"/>
              </a:lnSpc>
              <a:spcBef>
                <a:spcPts val="0"/>
              </a:spcBef>
              <a:buNone/>
              <a:tabLst>
                <a:tab pos="536575" algn="l"/>
              </a:tabLst>
            </a:pPr>
            <a:r>
              <a:rPr lang="ru-RU" sz="2000" dirty="0"/>
              <a:t>Процесс учета анализа продаж для сети магазинов ООО «Лента» является </a:t>
            </a:r>
            <a:r>
              <a:rPr lang="ru-RU" sz="2000" dirty="0" smtClean="0"/>
              <a:t>неотъемлемой </a:t>
            </a:r>
            <a:r>
              <a:rPr lang="ru-RU" sz="2000" dirty="0"/>
              <a:t>и трудоёмкой частью бизнес-процессов. Для облегчения произведения расчетов в отделе финансов было решено автоматизировать </a:t>
            </a:r>
            <a:r>
              <a:rPr lang="ru-RU" sz="2000" dirty="0" smtClean="0"/>
              <a:t>бизнес-процесс </a:t>
            </a:r>
            <a:r>
              <a:rPr lang="ru-RU" sz="2000" dirty="0"/>
              <a:t>обработки </a:t>
            </a:r>
            <a:r>
              <a:rPr lang="ru-RU" sz="2000" dirty="0" smtClean="0"/>
              <a:t>данных.</a:t>
            </a:r>
            <a:endParaRPr lang="ru-RU" sz="2000" dirty="0"/>
          </a:p>
          <a:p>
            <a:pPr marL="0" indent="0" algn="just">
              <a:lnSpc>
                <a:spcPct val="100000"/>
              </a:lnSpc>
              <a:spcBef>
                <a:spcPts val="0"/>
              </a:spcBef>
              <a:buNone/>
            </a:pPr>
            <a:r>
              <a:rPr lang="ru-RU" sz="2000" dirty="0"/>
              <a:t>Данный процесс состоит из следующих подпроцессов:</a:t>
            </a:r>
          </a:p>
          <a:p>
            <a:pPr algn="just">
              <a:lnSpc>
                <a:spcPct val="100000"/>
              </a:lnSpc>
              <a:spcBef>
                <a:spcPts val="0"/>
              </a:spcBef>
            </a:pPr>
            <a:r>
              <a:rPr lang="ru-RU" sz="2000" dirty="0"/>
              <a:t>Сбор, подсчет данных и формирование документов менеджером </a:t>
            </a:r>
            <a:r>
              <a:rPr lang="ru-RU" sz="2000" dirty="0" smtClean="0"/>
              <a:t>магазина;</a:t>
            </a:r>
            <a:endParaRPr lang="ru-RU" sz="2000" dirty="0"/>
          </a:p>
          <a:p>
            <a:pPr algn="just">
              <a:lnSpc>
                <a:spcPct val="100000"/>
              </a:lnSpc>
              <a:spcBef>
                <a:spcPts val="0"/>
              </a:spcBef>
            </a:pPr>
            <a:r>
              <a:rPr lang="ru-RU" sz="2000" dirty="0"/>
              <a:t>Обработка аналитиком полученных документов статистическими </a:t>
            </a:r>
            <a:r>
              <a:rPr lang="ru-RU" sz="2000" dirty="0" smtClean="0"/>
              <a:t>методами;</a:t>
            </a:r>
            <a:endParaRPr lang="ru-RU" sz="2000" dirty="0"/>
          </a:p>
          <a:p>
            <a:pPr algn="just">
              <a:lnSpc>
                <a:spcPct val="100000"/>
              </a:lnSpc>
              <a:spcBef>
                <a:spcPts val="0"/>
              </a:spcBef>
            </a:pPr>
            <a:r>
              <a:rPr lang="ru-RU" sz="2000" dirty="0"/>
              <a:t>Формирование  сводной по документам о проданных товарах и о </a:t>
            </a:r>
            <a:r>
              <a:rPr lang="ru-RU" sz="2000" dirty="0" smtClean="0"/>
              <a:t>прибыли;</a:t>
            </a:r>
            <a:endParaRPr lang="ru-RU" sz="2000" dirty="0"/>
          </a:p>
          <a:p>
            <a:pPr algn="just">
              <a:lnSpc>
                <a:spcPct val="100000"/>
              </a:lnSpc>
              <a:spcBef>
                <a:spcPts val="0"/>
              </a:spcBef>
            </a:pPr>
            <a:r>
              <a:rPr lang="ru-RU" sz="2000" dirty="0"/>
              <a:t>Анализ сводной с планом </a:t>
            </a:r>
            <a:r>
              <a:rPr lang="ru-RU" sz="2000" dirty="0" smtClean="0"/>
              <a:t>продаж;</a:t>
            </a:r>
            <a:endParaRPr lang="ru-RU" sz="2000" dirty="0"/>
          </a:p>
          <a:p>
            <a:pPr algn="just">
              <a:lnSpc>
                <a:spcPct val="100000"/>
              </a:lnSpc>
              <a:spcBef>
                <a:spcPts val="0"/>
              </a:spcBef>
            </a:pPr>
            <a:r>
              <a:rPr lang="ru-RU" sz="2000" dirty="0"/>
              <a:t>Составление </a:t>
            </a:r>
            <a:r>
              <a:rPr lang="ru-RU" sz="2000" dirty="0" smtClean="0"/>
              <a:t>отчетности.</a:t>
            </a:r>
            <a:endParaRPr lang="ru-RU" sz="2000" dirty="0"/>
          </a:p>
          <a:p>
            <a:pPr marL="0" indent="0" algn="just">
              <a:lnSpc>
                <a:spcPct val="100000"/>
              </a:lnSpc>
              <a:spcBef>
                <a:spcPts val="0"/>
              </a:spcBef>
              <a:buNone/>
            </a:pPr>
            <a:r>
              <a:rPr lang="ru-RU" sz="2000" dirty="0"/>
              <a:t>Из вышеперечисленных подпроцессов достаточно трудоемким и затратным по времени является работа аналитика, так как он получает большое количество данных из различных магазинов и производит их анализ для составления отчета о </a:t>
            </a:r>
            <a:r>
              <a:rPr lang="ru-RU" sz="2000" dirty="0" smtClean="0"/>
              <a:t>прибыли </a:t>
            </a:r>
            <a:r>
              <a:rPr lang="ru-RU" sz="2000" dirty="0"/>
              <a:t>и убытках, о проданных товарах разных категорий, а также прогнозирует будущие </a:t>
            </a:r>
            <a:r>
              <a:rPr lang="ru-RU" sz="2000" dirty="0" smtClean="0"/>
              <a:t>продажи.</a:t>
            </a:r>
            <a:endParaRPr lang="ru-RU" sz="2000" dirty="0"/>
          </a:p>
        </p:txBody>
      </p:sp>
      <p:sp>
        <p:nvSpPr>
          <p:cNvPr id="6" name="Rectangle 2">
            <a:extLst>
              <a:ext uri="{FF2B5EF4-FFF2-40B4-BE49-F238E27FC236}">
                <a16:creationId xmlns:a16="http://schemas.microsoft.com/office/drawing/2014/main" xmlns="" id="{DE9D6EE2-A117-4657-B57F-7EFC8A76FEB6}"/>
              </a:ext>
            </a:extLst>
          </p:cNvPr>
          <p:cNvSpPr>
            <a:spLocks noChangeArrowheads="1"/>
          </p:cNvSpPr>
          <p:nvPr/>
        </p:nvSpPr>
        <p:spPr bwMode="auto">
          <a:xfrm>
            <a:off x="1674292" y="3348583"/>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Заголовок 1">
            <a:extLst>
              <a:ext uri="{FF2B5EF4-FFF2-40B4-BE49-F238E27FC236}">
                <a16:creationId xmlns:a16="http://schemas.microsoft.com/office/drawing/2014/main" xmlns="" id="{43FC5A7F-76CB-4A03-A575-6A445E1D2A31}"/>
              </a:ext>
            </a:extLst>
          </p:cNvPr>
          <p:cNvSpPr>
            <a:spLocks noGrp="1"/>
          </p:cNvSpPr>
          <p:nvPr>
            <p:ph type="title"/>
          </p:nvPr>
        </p:nvSpPr>
        <p:spPr>
          <a:xfrm>
            <a:off x="463818" y="229948"/>
            <a:ext cx="9687193" cy="498598"/>
          </a:xfrm>
        </p:spPr>
        <p:txBody>
          <a:bodyPr/>
          <a:lstStyle/>
          <a:p>
            <a:r>
              <a:rPr lang="ru-RU" sz="3600" dirty="0"/>
              <a:t>Основной этап</a:t>
            </a:r>
          </a:p>
        </p:txBody>
      </p:sp>
      <p:sp>
        <p:nvSpPr>
          <p:cNvPr id="9" name="Текст 3">
            <a:extLst>
              <a:ext uri="{FF2B5EF4-FFF2-40B4-BE49-F238E27FC236}">
                <a16:creationId xmlns:a16="http://schemas.microsoft.com/office/drawing/2014/main" xmlns="" id="{F747E617-D31D-4D36-9676-5263B1B6231E}"/>
              </a:ext>
            </a:extLst>
          </p:cNvPr>
          <p:cNvSpPr>
            <a:spLocks noGrp="1"/>
          </p:cNvSpPr>
          <p:nvPr>
            <p:ph type="body" idx="13"/>
          </p:nvPr>
        </p:nvSpPr>
        <p:spPr>
          <a:xfrm>
            <a:off x="286319" y="974752"/>
            <a:ext cx="10302311" cy="421490"/>
          </a:xfrm>
        </p:spPr>
        <p:txBody>
          <a:bodyPr>
            <a:noAutofit/>
          </a:bodyPr>
          <a:lstStyle/>
          <a:p>
            <a:pPr>
              <a:lnSpc>
                <a:spcPct val="100000"/>
              </a:lnSpc>
              <a:spcBef>
                <a:spcPts val="0"/>
              </a:spcBef>
            </a:pPr>
            <a:r>
              <a:rPr lang="ru-RU" b="0" dirty="0">
                <a:solidFill>
                  <a:srgbClr val="E60000"/>
                </a:solidFill>
              </a:rPr>
              <a:t>Перечень автоматизированных и неавтоматизированных </a:t>
            </a:r>
            <a:r>
              <a:rPr lang="ru-RU" b="0" dirty="0" smtClean="0">
                <a:solidFill>
                  <a:srgbClr val="E60000"/>
                </a:solidFill>
              </a:rPr>
              <a:t>бизнес-процессов </a:t>
            </a:r>
            <a:endParaRPr lang="ru-RU" b="0" dirty="0">
              <a:solidFill>
                <a:srgbClr val="E60000"/>
              </a:solidFill>
            </a:endParaRPr>
          </a:p>
          <a:p>
            <a:pPr>
              <a:lnSpc>
                <a:spcPct val="100000"/>
              </a:lnSpc>
              <a:spcBef>
                <a:spcPts val="0"/>
              </a:spcBef>
            </a:pPr>
            <a:r>
              <a:rPr lang="ru-RU" b="0" dirty="0">
                <a:solidFill>
                  <a:srgbClr val="E60000"/>
                </a:solidFill>
              </a:rPr>
              <a:t>Выводы о возможности автоматизации одного из неавтоматизированных бизнес-процессов</a:t>
            </a:r>
          </a:p>
        </p:txBody>
      </p:sp>
      <p:sp>
        <p:nvSpPr>
          <p:cNvPr id="10" name="Прямоугольник 9"/>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8121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FC5A7F-76CB-4A03-A575-6A445E1D2A31}"/>
              </a:ext>
            </a:extLst>
          </p:cNvPr>
          <p:cNvSpPr>
            <a:spLocks noGrp="1"/>
          </p:cNvSpPr>
          <p:nvPr>
            <p:ph type="title"/>
          </p:nvPr>
        </p:nvSpPr>
        <p:spPr>
          <a:xfrm>
            <a:off x="394962" y="311993"/>
            <a:ext cx="9687193" cy="498598"/>
          </a:xfrm>
        </p:spPr>
        <p:txBody>
          <a:bodyPr/>
          <a:lstStyle/>
          <a:p>
            <a:r>
              <a:rPr lang="ru-RU" sz="3600" dirty="0"/>
              <a:t>Основной этап</a:t>
            </a:r>
          </a:p>
        </p:txBody>
      </p:sp>
      <p:sp>
        <p:nvSpPr>
          <p:cNvPr id="4" name="Текст 3">
            <a:extLst>
              <a:ext uri="{FF2B5EF4-FFF2-40B4-BE49-F238E27FC236}">
                <a16:creationId xmlns:a16="http://schemas.microsoft.com/office/drawing/2014/main" xmlns="" id="{F747E617-D31D-4D36-9676-5263B1B6231E}"/>
              </a:ext>
            </a:extLst>
          </p:cNvPr>
          <p:cNvSpPr>
            <a:spLocks noGrp="1"/>
          </p:cNvSpPr>
          <p:nvPr>
            <p:ph type="body" idx="13"/>
          </p:nvPr>
        </p:nvSpPr>
        <p:spPr>
          <a:xfrm>
            <a:off x="256901" y="715821"/>
            <a:ext cx="9824904" cy="832561"/>
          </a:xfrm>
        </p:spPr>
        <p:txBody>
          <a:bodyPr>
            <a:noAutofit/>
          </a:bodyPr>
          <a:lstStyle/>
          <a:p>
            <a:pPr>
              <a:lnSpc>
                <a:spcPct val="107000"/>
              </a:lnSpc>
              <a:spcAft>
                <a:spcPts val="800"/>
              </a:spcAft>
            </a:pPr>
            <a:r>
              <a:rPr lang="ru-RU" b="0" dirty="0">
                <a:solidFill>
                  <a:srgbClr val="E60000"/>
                </a:solidFill>
              </a:rPr>
              <a:t>Функциональная диаграмма бизнес-процесса, выбранного для автоматизации и интеграции модуля</a:t>
            </a:r>
          </a:p>
        </p:txBody>
      </p:sp>
      <p:sp>
        <p:nvSpPr>
          <p:cNvPr id="6" name="Rectangle 2">
            <a:extLst>
              <a:ext uri="{FF2B5EF4-FFF2-40B4-BE49-F238E27FC236}">
                <a16:creationId xmlns:a16="http://schemas.microsoft.com/office/drawing/2014/main" xmlns="" id="{DE9D6EE2-A117-4657-B57F-7EFC8A76FEB6}"/>
              </a:ext>
            </a:extLst>
          </p:cNvPr>
          <p:cNvSpPr>
            <a:spLocks noChangeArrowheads="1"/>
          </p:cNvSpPr>
          <p:nvPr/>
        </p:nvSpPr>
        <p:spPr bwMode="auto">
          <a:xfrm>
            <a:off x="1674292" y="3348583"/>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a:extLst>
              <a:ext uri="{FF2B5EF4-FFF2-40B4-BE49-F238E27FC236}">
                <a16:creationId xmlns:a16="http://schemas.microsoft.com/office/drawing/2014/main" xmlns="" id="{D63F3AB7-5754-4A59-B20C-0F933C2EECF9}"/>
              </a:ext>
            </a:extLst>
          </p:cNvPr>
          <p:cNvPicPr>
            <a:picLocks noChangeAspect="1"/>
          </p:cNvPicPr>
          <p:nvPr/>
        </p:nvPicPr>
        <p:blipFill>
          <a:blip r:embed="rId2"/>
          <a:stretch>
            <a:fillRect/>
          </a:stretch>
        </p:blipFill>
        <p:spPr>
          <a:xfrm>
            <a:off x="1746300" y="1908423"/>
            <a:ext cx="6567593" cy="4552614"/>
          </a:xfrm>
          <a:prstGeom prst="rect">
            <a:avLst/>
          </a:prstGeom>
        </p:spPr>
      </p:pic>
      <p:sp>
        <p:nvSpPr>
          <p:cNvPr id="7" name="TextBox 6">
            <a:extLst>
              <a:ext uri="{FF2B5EF4-FFF2-40B4-BE49-F238E27FC236}">
                <a16:creationId xmlns:a16="http://schemas.microsoft.com/office/drawing/2014/main" xmlns="" id="{54FC6C55-C765-4D9F-BFE6-0BC5803CD4D2}"/>
              </a:ext>
            </a:extLst>
          </p:cNvPr>
          <p:cNvSpPr txBox="1"/>
          <p:nvPr/>
        </p:nvSpPr>
        <p:spPr>
          <a:xfrm>
            <a:off x="0" y="6576009"/>
            <a:ext cx="9451156" cy="400110"/>
          </a:xfrm>
          <a:prstGeom prst="rect">
            <a:avLst/>
          </a:prstGeom>
          <a:noFill/>
        </p:spPr>
        <p:txBody>
          <a:bodyPr wrap="square">
            <a:spAutoFit/>
          </a:bodyPr>
          <a:lstStyle/>
          <a:p>
            <a:pPr indent="538163">
              <a:spcAft>
                <a:spcPts val="1200"/>
              </a:spcAft>
            </a:pPr>
            <a:r>
              <a:rPr lang="ru-RU" sz="2000" b="1" i="1" dirty="0">
                <a:solidFill>
                  <a:schemeClr val="accent6">
                    <a:lumMod val="75000"/>
                  </a:schemeClr>
                </a:solidFill>
              </a:rPr>
              <a:t>Рисунок </a:t>
            </a:r>
            <a:r>
              <a:rPr lang="ru-RU" sz="2000" b="1" i="1" dirty="0" smtClean="0">
                <a:solidFill>
                  <a:schemeClr val="accent6">
                    <a:lumMod val="75000"/>
                  </a:schemeClr>
                </a:solidFill>
              </a:rPr>
              <a:t>8. </a:t>
            </a:r>
            <a:r>
              <a:rPr lang="ru-RU" sz="2000" b="1" i="1" dirty="0">
                <a:solidFill>
                  <a:schemeClr val="accent6">
                    <a:lumMod val="75000"/>
                  </a:schemeClr>
                </a:solidFill>
              </a:rPr>
              <a:t>Декомпозиция процесса</a:t>
            </a:r>
            <a:r>
              <a:rPr lang="en-US" sz="2000" b="1" i="1" dirty="0">
                <a:solidFill>
                  <a:schemeClr val="accent6">
                    <a:lumMod val="75000"/>
                  </a:schemeClr>
                </a:solidFill>
              </a:rPr>
              <a:t> </a:t>
            </a:r>
            <a:r>
              <a:rPr lang="ru-RU" sz="2000" b="1" i="1" dirty="0">
                <a:solidFill>
                  <a:schemeClr val="accent6">
                    <a:lumMod val="75000"/>
                  </a:schemeClr>
                </a:solidFill>
              </a:rPr>
              <a:t>выбранного для автоматизации (</a:t>
            </a:r>
            <a:r>
              <a:rPr lang="en-US" sz="2000" b="1" i="1" dirty="0">
                <a:solidFill>
                  <a:schemeClr val="accent6">
                    <a:lumMod val="75000"/>
                  </a:schemeClr>
                </a:solidFill>
              </a:rPr>
              <a:t>as-is</a:t>
            </a:r>
            <a:r>
              <a:rPr lang="ru-RU" sz="2000" b="1" i="1" dirty="0">
                <a:solidFill>
                  <a:schemeClr val="accent6">
                    <a:lumMod val="75000"/>
                  </a:schemeClr>
                </a:solidFill>
              </a:rPr>
              <a:t>)</a:t>
            </a:r>
          </a:p>
        </p:txBody>
      </p:sp>
      <p:sp>
        <p:nvSpPr>
          <p:cNvPr id="9" name="Прямоугольник 8"/>
          <p:cNvSpPr/>
          <p:nvPr/>
        </p:nvSpPr>
        <p:spPr>
          <a:xfrm>
            <a:off x="7419418" y="25149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6739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532673" y="262468"/>
            <a:ext cx="10160727" cy="1481944"/>
          </a:xfrm>
        </p:spPr>
        <p:txBody>
          <a:bodyPr/>
          <a:lstStyle/>
          <a:p>
            <a:r>
              <a:rPr lang="ru-RU" sz="3600" dirty="0"/>
              <a:t>Основной этап</a:t>
            </a:r>
            <a:r>
              <a:rPr lang="en-US" sz="3600" dirty="0" smtClean="0"/>
              <a:t>.</a:t>
            </a:r>
            <a:r>
              <a:rPr lang="ru-RU" sz="3600" dirty="0"/>
              <a:t/>
            </a:r>
            <a:br>
              <a:rPr lang="ru-RU" sz="3600" dirty="0"/>
            </a:br>
            <a:r>
              <a:rPr lang="ru-RU" sz="3000" dirty="0"/>
              <a:t>Экспериментально-практическая работа</a:t>
            </a:r>
            <a:r>
              <a:rPr lang="ru-RU" dirty="0"/>
              <a:t/>
            </a:r>
            <a:br>
              <a:rPr lang="ru-RU" dirty="0"/>
            </a:br>
            <a:endParaRPr lang="ru-RU" dirty="0"/>
          </a:p>
        </p:txBody>
      </p:sp>
      <p:sp>
        <p:nvSpPr>
          <p:cNvPr id="3" name="Объект 2">
            <a:extLst>
              <a:ext uri="{FF2B5EF4-FFF2-40B4-BE49-F238E27FC236}">
                <a16:creationId xmlns:a16="http://schemas.microsoft.com/office/drawing/2014/main" xmlns="" id="{1F4BD0FD-BFCD-433E-B213-6B751D24BACE}"/>
              </a:ext>
            </a:extLst>
          </p:cNvPr>
          <p:cNvSpPr>
            <a:spLocks noGrp="1"/>
          </p:cNvSpPr>
          <p:nvPr>
            <p:ph idx="1"/>
          </p:nvPr>
        </p:nvSpPr>
        <p:spPr>
          <a:xfrm>
            <a:off x="234131" y="2532751"/>
            <a:ext cx="9868513" cy="4032448"/>
          </a:xfrm>
        </p:spPr>
        <p:txBody>
          <a:bodyPr>
            <a:normAutofit/>
          </a:bodyPr>
          <a:lstStyle/>
          <a:p>
            <a:pPr indent="0" algn="just">
              <a:lnSpc>
                <a:spcPct val="150000"/>
              </a:lnSpc>
              <a:spcBef>
                <a:spcPts val="0"/>
              </a:spcBef>
              <a:buNone/>
            </a:pPr>
            <a:r>
              <a:rPr lang="ru-RU" sz="2200" dirty="0">
                <a:ea typeface="Times New Roman" panose="02020603050405020304" pitchFamily="18" charset="0"/>
                <a:cs typeface="Calibri" panose="020F0502020204030204" pitchFamily="34" charset="0"/>
              </a:rPr>
              <a:t>Выбранное приложение для автоматизации процесса будет обладать  следующим рядом функций:</a:t>
            </a:r>
          </a:p>
          <a:p>
            <a:pPr marL="538163">
              <a:lnSpc>
                <a:spcPct val="150000"/>
              </a:lnSpc>
              <a:spcBef>
                <a:spcPts val="0"/>
              </a:spcBef>
            </a:pPr>
            <a:r>
              <a:rPr lang="ru-RU" sz="2200" dirty="0"/>
              <a:t>Выполнение расчетов в соответствии с методикой анализа</a:t>
            </a:r>
          </a:p>
          <a:p>
            <a:pPr marL="538163">
              <a:lnSpc>
                <a:spcPct val="150000"/>
              </a:lnSpc>
              <a:spcBef>
                <a:spcPts val="0"/>
              </a:spcBef>
            </a:pPr>
            <a:r>
              <a:rPr lang="ru-RU" sz="2200" dirty="0"/>
              <a:t>Вывод результатов в табличной и графической формах</a:t>
            </a:r>
          </a:p>
          <a:p>
            <a:pPr marL="538163">
              <a:lnSpc>
                <a:spcPct val="150000"/>
              </a:lnSpc>
              <a:spcBef>
                <a:spcPts val="0"/>
              </a:spcBef>
            </a:pPr>
            <a:r>
              <a:rPr lang="ru-RU" sz="2200" dirty="0"/>
              <a:t>Выделение цветом рассчитанных данных в таблицах </a:t>
            </a:r>
          </a:p>
          <a:p>
            <a:pPr marL="538163">
              <a:lnSpc>
                <a:spcPct val="150000"/>
              </a:lnSpc>
              <a:spcBef>
                <a:spcPts val="0"/>
              </a:spcBef>
            </a:pPr>
            <a:r>
              <a:rPr lang="ru-RU" sz="2200" dirty="0"/>
              <a:t>Создание отчета с итоговой информацией по введенным данным</a:t>
            </a:r>
          </a:p>
          <a:p>
            <a:pPr marL="0" indent="0">
              <a:buNone/>
            </a:pPr>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78148" y="1454506"/>
            <a:ext cx="9824904" cy="1368152"/>
          </a:xfrm>
        </p:spPr>
        <p:txBody>
          <a:bodyPr>
            <a:normAutofit/>
          </a:bodyPr>
          <a:lstStyle/>
          <a:p>
            <a:r>
              <a:rPr lang="ru-RU" sz="1900" b="0" dirty="0" smtClean="0">
                <a:solidFill>
                  <a:srgbClr val="E60000"/>
                </a:solidFill>
              </a:rPr>
              <a:t>Формулировка </a:t>
            </a:r>
            <a:r>
              <a:rPr lang="ru-RU" sz="1900" b="0" dirty="0">
                <a:solidFill>
                  <a:srgbClr val="E60000"/>
                </a:solidFill>
              </a:rPr>
              <a:t>задач разрабатываемого модуля, построение архитектуры программного средства</a:t>
            </a:r>
          </a:p>
          <a:p>
            <a:endParaRPr lang="ru-RU" dirty="0"/>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7923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532673" y="220918"/>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3" name="Объект 2">
            <a:extLst>
              <a:ext uri="{FF2B5EF4-FFF2-40B4-BE49-F238E27FC236}">
                <a16:creationId xmlns:a16="http://schemas.microsoft.com/office/drawing/2014/main" xmlns="" id="{1F4BD0FD-BFCD-433E-B213-6B751D24BACE}"/>
              </a:ext>
            </a:extLst>
          </p:cNvPr>
          <p:cNvSpPr>
            <a:spLocks noGrp="1"/>
          </p:cNvSpPr>
          <p:nvPr>
            <p:ph idx="1"/>
          </p:nvPr>
        </p:nvSpPr>
        <p:spPr>
          <a:xfrm>
            <a:off x="478493" y="1266998"/>
            <a:ext cx="9854587" cy="6024109"/>
          </a:xfrm>
        </p:spPr>
        <p:txBody>
          <a:bodyPr>
            <a:normAutofit/>
          </a:bodyPr>
          <a:lstStyle/>
          <a:p>
            <a:pPr marL="0" indent="0">
              <a:lnSpc>
                <a:spcPct val="100000"/>
              </a:lnSpc>
              <a:spcBef>
                <a:spcPts val="0"/>
              </a:spcBef>
              <a:buNone/>
            </a:pPr>
            <a:r>
              <a:rPr lang="ru-RU" sz="1900" b="1" u="sng" dirty="0"/>
              <a:t>Требования к функциональным характеристикам </a:t>
            </a:r>
          </a:p>
          <a:p>
            <a:pPr marL="0" indent="0">
              <a:lnSpc>
                <a:spcPct val="100000"/>
              </a:lnSpc>
              <a:spcBef>
                <a:spcPts val="0"/>
              </a:spcBef>
              <a:buNone/>
            </a:pPr>
            <a:endParaRPr lang="ru-RU" sz="1900" b="1" dirty="0" smtClean="0"/>
          </a:p>
          <a:p>
            <a:pPr marL="0" indent="0">
              <a:lnSpc>
                <a:spcPct val="100000"/>
              </a:lnSpc>
              <a:spcBef>
                <a:spcPts val="0"/>
              </a:spcBef>
              <a:buNone/>
            </a:pPr>
            <a:r>
              <a:rPr lang="ru-RU" sz="1900" b="1" dirty="0" smtClean="0"/>
              <a:t>Программа </a:t>
            </a:r>
            <a:r>
              <a:rPr lang="ru-RU" sz="1900" b="1" dirty="0"/>
              <a:t>состоит из двух основных компонент: клиентской и </a:t>
            </a:r>
            <a:r>
              <a:rPr lang="ru-RU" sz="1900" b="1" dirty="0" smtClean="0"/>
              <a:t>серверной </a:t>
            </a:r>
            <a:r>
              <a:rPr lang="ru-RU" sz="1900" b="1" dirty="0"/>
              <a:t>частей, между которыми должно быть налажено </a:t>
            </a:r>
            <a:r>
              <a:rPr lang="ru-RU" sz="1900" b="1" dirty="0" smtClean="0"/>
              <a:t>взаимодействие.</a:t>
            </a:r>
          </a:p>
          <a:p>
            <a:pPr marL="0" indent="0">
              <a:lnSpc>
                <a:spcPct val="100000"/>
              </a:lnSpc>
              <a:spcBef>
                <a:spcPts val="0"/>
              </a:spcBef>
              <a:buNone/>
            </a:pPr>
            <a:r>
              <a:rPr lang="ru-RU" sz="2000" b="1" dirty="0">
                <a:solidFill>
                  <a:schemeClr val="accent1">
                    <a:lumMod val="75000"/>
                  </a:schemeClr>
                </a:solidFill>
              </a:rPr>
              <a:t>Требования к клиентской части</a:t>
            </a:r>
          </a:p>
          <a:p>
            <a:pPr marL="0" indent="0" algn="just">
              <a:lnSpc>
                <a:spcPct val="100000"/>
              </a:lnSpc>
              <a:spcBef>
                <a:spcPts val="0"/>
              </a:spcBef>
              <a:buNone/>
            </a:pPr>
            <a:r>
              <a:rPr lang="ru-RU" sz="1900" dirty="0"/>
              <a:t>Клиентская часть должна быть реализована в виде веб-приложения, запускаемого в </a:t>
            </a:r>
            <a:r>
              <a:rPr lang="ru-RU" sz="1900" dirty="0" smtClean="0"/>
              <a:t>браузере</a:t>
            </a:r>
            <a:r>
              <a:rPr lang="ru-RU" sz="1900" dirty="0"/>
              <a:t>, и представлена в виде интерактивной карты с расположенным на ней </a:t>
            </a:r>
            <a:r>
              <a:rPr lang="ru-RU" sz="1900" dirty="0" smtClean="0"/>
              <a:t>графом </a:t>
            </a:r>
            <a:r>
              <a:rPr lang="ru-RU" sz="1900" dirty="0"/>
              <a:t>цитирования. </a:t>
            </a:r>
            <a:endParaRPr lang="ru-RU" sz="1900" dirty="0" smtClean="0"/>
          </a:p>
          <a:p>
            <a:pPr marL="0" indent="0" algn="just">
              <a:lnSpc>
                <a:spcPct val="100000"/>
              </a:lnSpc>
              <a:spcBef>
                <a:spcPts val="0"/>
              </a:spcBef>
              <a:buNone/>
            </a:pPr>
            <a:r>
              <a:rPr lang="ru-RU" sz="1900" dirty="0" smtClean="0"/>
              <a:t>В </a:t>
            </a:r>
            <a:r>
              <a:rPr lang="ru-RU" sz="1900" dirty="0"/>
              <a:t>графе цитирования статьи являются узлами графа, а </a:t>
            </a:r>
            <a:r>
              <a:rPr lang="ru-RU" sz="1900" dirty="0" smtClean="0"/>
              <a:t>ребрами </a:t>
            </a:r>
            <a:r>
              <a:rPr lang="ru-RU" sz="1900" dirty="0"/>
              <a:t>представляется факт наличия одной статьи в списке источников другой. </a:t>
            </a:r>
          </a:p>
          <a:p>
            <a:pPr marL="0" indent="0" algn="just">
              <a:lnSpc>
                <a:spcPct val="100000"/>
              </a:lnSpc>
              <a:spcBef>
                <a:spcPts val="0"/>
              </a:spcBef>
              <a:buNone/>
            </a:pPr>
            <a:r>
              <a:rPr lang="ru-RU" sz="1900" dirty="0"/>
              <a:t>На карте же узлы графа цитирования отображаются в виде прямоугольных </a:t>
            </a:r>
            <a:r>
              <a:rPr lang="ru-RU" sz="1900" dirty="0" smtClean="0"/>
              <a:t>элементов </a:t>
            </a:r>
            <a:r>
              <a:rPr lang="ru-RU" sz="1900" dirty="0"/>
              <a:t>с текстовой информацией о статье, а рёбра - стрелками от </a:t>
            </a:r>
            <a:r>
              <a:rPr lang="ru-RU" sz="1900" dirty="0" smtClean="0"/>
              <a:t>цитирующей </a:t>
            </a:r>
            <a:r>
              <a:rPr lang="ru-RU" sz="1900" dirty="0"/>
              <a:t>статьи к цитируемой. </a:t>
            </a:r>
          </a:p>
          <a:p>
            <a:pPr marL="0" indent="0" algn="just">
              <a:lnSpc>
                <a:spcPct val="100000"/>
              </a:lnSpc>
              <a:spcBef>
                <a:spcPts val="0"/>
              </a:spcBef>
              <a:buNone/>
            </a:pPr>
            <a:r>
              <a:rPr lang="ru-RU" sz="1900" dirty="0"/>
              <a:t>Веб-приложение должно предоставлять следующие возможности: </a:t>
            </a:r>
          </a:p>
          <a:p>
            <a:pPr marL="0" indent="0" algn="just">
              <a:lnSpc>
                <a:spcPct val="100000"/>
              </a:lnSpc>
              <a:spcBef>
                <a:spcPts val="0"/>
              </a:spcBef>
              <a:buNone/>
            </a:pPr>
            <a:r>
              <a:rPr lang="ru-RU" sz="1900" dirty="0"/>
              <a:t>- разделить на кластеры все статьи на карте; </a:t>
            </a:r>
          </a:p>
          <a:p>
            <a:pPr marL="0" indent="0" algn="just">
              <a:lnSpc>
                <a:spcPct val="100000"/>
              </a:lnSpc>
              <a:spcBef>
                <a:spcPts val="0"/>
              </a:spcBef>
              <a:buNone/>
            </a:pPr>
            <a:r>
              <a:rPr lang="ru-RU" sz="1900" dirty="0"/>
              <a:t>- разделить на кластеры выбранные статьи;</a:t>
            </a:r>
          </a:p>
          <a:p>
            <a:pPr marL="0" indent="0" algn="just">
              <a:lnSpc>
                <a:spcPct val="100000"/>
              </a:lnSpc>
              <a:spcBef>
                <a:spcPts val="0"/>
              </a:spcBef>
              <a:buNone/>
            </a:pPr>
            <a:r>
              <a:rPr lang="ru-RU" sz="1900" dirty="0"/>
              <a:t>- разделить на новые кластеры статьи, помещённые в выбранные кластеры;</a:t>
            </a:r>
          </a:p>
          <a:p>
            <a:pPr marL="0" indent="0">
              <a:lnSpc>
                <a:spcPct val="100000"/>
              </a:lnSpc>
              <a:spcBef>
                <a:spcPts val="0"/>
              </a:spcBef>
              <a:buNone/>
            </a:pPr>
            <a:r>
              <a:rPr lang="ru-RU" sz="1900" dirty="0" smtClean="0"/>
              <a:t>- удалить </a:t>
            </a:r>
            <a:r>
              <a:rPr lang="ru-RU" sz="1900" dirty="0"/>
              <a:t>выбранные кластеры; </a:t>
            </a:r>
            <a:endParaRPr lang="ru-RU" sz="1900" dirty="0" smtClean="0"/>
          </a:p>
          <a:p>
            <a:pPr marL="0" indent="0">
              <a:lnSpc>
                <a:spcPct val="100000"/>
              </a:lnSpc>
              <a:spcBef>
                <a:spcPts val="0"/>
              </a:spcBef>
              <a:buNone/>
            </a:pPr>
            <a:r>
              <a:rPr lang="ru-RU" sz="1900" dirty="0" smtClean="0"/>
              <a:t>- удалить </a:t>
            </a:r>
            <a:r>
              <a:rPr lang="ru-RU" sz="1900" dirty="0"/>
              <a:t>все кластеры</a:t>
            </a:r>
            <a:r>
              <a:rPr lang="ru-RU" sz="1900" dirty="0" smtClean="0"/>
              <a:t>;</a:t>
            </a:r>
          </a:p>
          <a:p>
            <a:pPr marL="0" indent="0">
              <a:buNone/>
            </a:pPr>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75254" y="391894"/>
            <a:ext cx="9824904" cy="741635"/>
          </a:xfrm>
        </p:spPr>
        <p:txBody>
          <a:bodyPr>
            <a:normAutofit/>
          </a:bodyPr>
          <a:lstStyle/>
          <a:p>
            <a:endParaRPr lang="ru-RU" dirty="0"/>
          </a:p>
          <a:p>
            <a:r>
              <a:rPr lang="ru-RU" sz="1900" b="0" dirty="0">
                <a:solidFill>
                  <a:srgbClr val="E60000"/>
                </a:solidFill>
              </a:rPr>
              <a:t>Фрагмент технического задания</a:t>
            </a: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94513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4BD0FD-BFCD-433E-B213-6B751D24BACE}"/>
              </a:ext>
            </a:extLst>
          </p:cNvPr>
          <p:cNvSpPr>
            <a:spLocks noGrp="1"/>
          </p:cNvSpPr>
          <p:nvPr>
            <p:ph idx="1"/>
          </p:nvPr>
        </p:nvSpPr>
        <p:spPr>
          <a:xfrm>
            <a:off x="425844" y="1805267"/>
            <a:ext cx="9961416" cy="6024109"/>
          </a:xfrm>
        </p:spPr>
        <p:txBody>
          <a:bodyPr>
            <a:normAutofit/>
          </a:bodyPr>
          <a:lstStyle/>
          <a:p>
            <a:pPr marL="0" indent="0" algn="just">
              <a:lnSpc>
                <a:spcPct val="114000"/>
              </a:lnSpc>
              <a:spcBef>
                <a:spcPts val="0"/>
              </a:spcBef>
              <a:buNone/>
            </a:pPr>
            <a:r>
              <a:rPr lang="ru-RU" sz="2000" b="1" dirty="0" smtClean="0">
                <a:solidFill>
                  <a:schemeClr val="accent1">
                    <a:lumMod val="75000"/>
                  </a:schemeClr>
                </a:solidFill>
              </a:rPr>
              <a:t>Требования </a:t>
            </a:r>
            <a:r>
              <a:rPr lang="ru-RU" sz="2000" b="1" dirty="0">
                <a:solidFill>
                  <a:schemeClr val="accent1">
                    <a:lumMod val="75000"/>
                  </a:schemeClr>
                </a:solidFill>
              </a:rPr>
              <a:t>к клиентской </a:t>
            </a:r>
            <a:r>
              <a:rPr lang="ru-RU" sz="2000" b="1" dirty="0" smtClean="0">
                <a:solidFill>
                  <a:schemeClr val="accent1">
                    <a:lumMod val="75000"/>
                  </a:schemeClr>
                </a:solidFill>
              </a:rPr>
              <a:t>части (</a:t>
            </a:r>
            <a:r>
              <a:rPr lang="ru-RU" sz="2000" b="1" dirty="0">
                <a:solidFill>
                  <a:schemeClr val="accent1">
                    <a:lumMod val="75000"/>
                  </a:schemeClr>
                </a:solidFill>
              </a:rPr>
              <a:t>продолжение)</a:t>
            </a:r>
          </a:p>
          <a:p>
            <a:pPr marL="0" indent="0" algn="just">
              <a:lnSpc>
                <a:spcPct val="114000"/>
              </a:lnSpc>
              <a:spcBef>
                <a:spcPts val="0"/>
              </a:spcBef>
              <a:buNone/>
            </a:pPr>
            <a:r>
              <a:rPr lang="ru-RU" sz="2000" dirty="0"/>
              <a:t>Также при разделении статей на кластеры пользователь должен иметь </a:t>
            </a:r>
            <a:r>
              <a:rPr lang="ru-RU" sz="2000" dirty="0" smtClean="0"/>
              <a:t>возможность </a:t>
            </a:r>
            <a:r>
              <a:rPr lang="ru-RU" sz="2000" dirty="0"/>
              <a:t>задать количество получаемых кластеров. </a:t>
            </a:r>
          </a:p>
          <a:p>
            <a:pPr marL="0" indent="0" algn="just">
              <a:lnSpc>
                <a:spcPct val="114000"/>
              </a:lnSpc>
              <a:spcBef>
                <a:spcPts val="0"/>
              </a:spcBef>
              <a:buNone/>
            </a:pPr>
            <a:r>
              <a:rPr lang="ru-RU" sz="2000" dirty="0"/>
              <a:t>Каждый кластер должен быть представлен в виде замкнутого контура, внутри </a:t>
            </a:r>
            <a:r>
              <a:rPr lang="ru-RU" sz="2000" dirty="0" smtClean="0"/>
              <a:t>которого </a:t>
            </a:r>
            <a:r>
              <a:rPr lang="ru-RU" sz="2000" dirty="0"/>
              <a:t>располагаются все узлы, представляющие статьи, относящиеся к </a:t>
            </a:r>
            <a:r>
              <a:rPr lang="ru-RU" sz="2000" dirty="0" smtClean="0"/>
              <a:t>данному </a:t>
            </a:r>
            <a:r>
              <a:rPr lang="ru-RU" sz="2000" dirty="0"/>
              <a:t>кластеру. </a:t>
            </a:r>
            <a:endParaRPr lang="ru-RU" sz="2000" dirty="0" smtClean="0"/>
          </a:p>
          <a:p>
            <a:pPr marL="0" indent="0" algn="just">
              <a:lnSpc>
                <a:spcPct val="114000"/>
              </a:lnSpc>
              <a:spcBef>
                <a:spcPts val="0"/>
              </a:spcBef>
              <a:buNone/>
            </a:pPr>
            <a:r>
              <a:rPr lang="ru-RU" sz="2000" dirty="0" smtClean="0"/>
              <a:t>Данные </a:t>
            </a:r>
            <a:r>
              <a:rPr lang="ru-RU" sz="2000" dirty="0"/>
              <a:t>контуры должны автоматически перерисовываться в </a:t>
            </a:r>
            <a:r>
              <a:rPr lang="ru-RU" sz="2000" dirty="0" smtClean="0"/>
              <a:t>результате </a:t>
            </a:r>
            <a:r>
              <a:rPr lang="ru-RU" sz="2000" dirty="0"/>
              <a:t>перемещения узлов статей по исследовательской карте. </a:t>
            </a:r>
            <a:endParaRPr lang="ru-RU" sz="2000" dirty="0" smtClean="0"/>
          </a:p>
          <a:p>
            <a:pPr marL="0" indent="0" algn="just">
              <a:lnSpc>
                <a:spcPct val="114000"/>
              </a:lnSpc>
              <a:spcBef>
                <a:spcPts val="0"/>
              </a:spcBef>
              <a:buNone/>
            </a:pPr>
            <a:r>
              <a:rPr lang="ru-RU" sz="2000" dirty="0" smtClean="0"/>
              <a:t>Кроме </a:t>
            </a:r>
            <a:r>
              <a:rPr lang="ru-RU" sz="2000" dirty="0"/>
              <a:t>того, </a:t>
            </a:r>
            <a:r>
              <a:rPr lang="ru-RU" sz="2000" dirty="0" smtClean="0"/>
              <a:t>визуальные </a:t>
            </a:r>
            <a:r>
              <a:rPr lang="ru-RU" sz="2000" dirty="0"/>
              <a:t>отображения кластеров должны взаимодействовать между собой </a:t>
            </a:r>
            <a:r>
              <a:rPr lang="ru-RU" sz="2000" dirty="0" smtClean="0"/>
              <a:t>таким </a:t>
            </a:r>
            <a:r>
              <a:rPr lang="ru-RU" sz="2000" dirty="0"/>
              <a:t>образом, чтобы минимизировать площадь пересечения их внутреннего </a:t>
            </a:r>
            <a:r>
              <a:rPr lang="ru-RU" sz="2000" dirty="0" smtClean="0"/>
              <a:t>пространства</a:t>
            </a:r>
            <a:r>
              <a:rPr lang="ru-RU" sz="2000" dirty="0"/>
              <a:t>.</a:t>
            </a:r>
          </a:p>
        </p:txBody>
      </p:sp>
      <p:sp>
        <p:nvSpPr>
          <p:cNvPr id="8"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75254" y="391894"/>
            <a:ext cx="9824904" cy="741635"/>
          </a:xfrm>
        </p:spPr>
        <p:txBody>
          <a:bodyPr>
            <a:normAutofit/>
          </a:bodyPr>
          <a:lstStyle/>
          <a:p>
            <a:endParaRPr lang="ru-RU" dirty="0"/>
          </a:p>
          <a:p>
            <a:r>
              <a:rPr lang="ru-RU" sz="1900" b="0" dirty="0">
                <a:solidFill>
                  <a:srgbClr val="E60000"/>
                </a:solidFill>
              </a:rPr>
              <a:t>Фрагмент технического задания</a:t>
            </a:r>
          </a:p>
        </p:txBody>
      </p:sp>
      <p:sp>
        <p:nvSpPr>
          <p:cNvPr id="9" name="Прямоугольник 8"/>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
        <p:nvSpPr>
          <p:cNvPr id="10"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532673" y="220918"/>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Tree>
    <p:extLst>
      <p:ext uri="{BB962C8B-B14F-4D97-AF65-F5344CB8AC3E}">
        <p14:creationId xmlns:p14="http://schemas.microsoft.com/office/powerpoint/2010/main" val="3627264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532673" y="220918"/>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34306" y="396255"/>
            <a:ext cx="9824904" cy="741635"/>
          </a:xfrm>
        </p:spPr>
        <p:txBody>
          <a:bodyPr>
            <a:normAutofit fontScale="77500" lnSpcReduction="20000"/>
          </a:bodyPr>
          <a:lstStyle/>
          <a:p>
            <a:endParaRPr lang="ru-RU" sz="3600" dirty="0">
              <a:solidFill>
                <a:srgbClr val="E60000"/>
              </a:solidFill>
              <a:latin typeface="Arial Black" panose="020B0A04020102020204" pitchFamily="34" charset="0"/>
              <a:ea typeface="+mj-ea"/>
              <a:cs typeface="+mj-cs"/>
            </a:endParaRPr>
          </a:p>
          <a:p>
            <a:r>
              <a:rPr lang="ru-RU" sz="2200" b="0" dirty="0">
                <a:solidFill>
                  <a:srgbClr val="E60000"/>
                </a:solidFill>
              </a:rPr>
              <a:t>Использование алгоритмов обработки информации для приложения</a:t>
            </a:r>
          </a:p>
        </p:txBody>
      </p:sp>
      <p:sp>
        <p:nvSpPr>
          <p:cNvPr id="6" name="TextBox 5">
            <a:extLst>
              <a:ext uri="{FF2B5EF4-FFF2-40B4-BE49-F238E27FC236}">
                <a16:creationId xmlns:a16="http://schemas.microsoft.com/office/drawing/2014/main" xmlns="" id="{4EB85E28-9979-426C-80D6-4037BA7834E4}"/>
              </a:ext>
            </a:extLst>
          </p:cNvPr>
          <p:cNvSpPr txBox="1"/>
          <p:nvPr/>
        </p:nvSpPr>
        <p:spPr>
          <a:xfrm>
            <a:off x="882204" y="6816201"/>
            <a:ext cx="8403240" cy="400110"/>
          </a:xfrm>
          <a:prstGeom prst="rect">
            <a:avLst/>
          </a:prstGeom>
          <a:noFill/>
        </p:spPr>
        <p:txBody>
          <a:bodyPr wrap="square">
            <a:spAutoFit/>
          </a:bodyPr>
          <a:lstStyle/>
          <a:p>
            <a:pPr indent="538163">
              <a:spcAft>
                <a:spcPts val="1200"/>
              </a:spcAft>
            </a:pPr>
            <a:r>
              <a:rPr lang="ru-RU" sz="2000" b="1" i="1" dirty="0">
                <a:solidFill>
                  <a:schemeClr val="accent6">
                    <a:lumMod val="75000"/>
                  </a:schemeClr>
                </a:solidFill>
              </a:rPr>
              <a:t>Рисунок 9. Блок-схема формирования договора с клиентом</a:t>
            </a:r>
          </a:p>
        </p:txBody>
      </p:sp>
      <p:pic>
        <p:nvPicPr>
          <p:cNvPr id="3" name="Рисунок 2"/>
          <p:cNvPicPr>
            <a:picLocks noChangeAspect="1"/>
          </p:cNvPicPr>
          <p:nvPr/>
        </p:nvPicPr>
        <p:blipFill>
          <a:blip r:embed="rId2"/>
          <a:stretch>
            <a:fillRect/>
          </a:stretch>
        </p:blipFill>
        <p:spPr>
          <a:xfrm>
            <a:off x="2754412" y="1548383"/>
            <a:ext cx="4392488" cy="5011214"/>
          </a:xfrm>
          <a:prstGeom prst="rect">
            <a:avLst/>
          </a:prstGeom>
        </p:spPr>
      </p:pic>
      <p:sp>
        <p:nvSpPr>
          <p:cNvPr id="8" name="Прямоугольник 7"/>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2841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546496" y="317480"/>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2192414" y="661647"/>
            <a:ext cx="8741523" cy="741635"/>
          </a:xfrm>
        </p:spPr>
        <p:txBody>
          <a:bodyPr>
            <a:normAutofit/>
          </a:bodyPr>
          <a:lstStyle/>
          <a:p>
            <a:endParaRPr lang="ru-RU" dirty="0"/>
          </a:p>
          <a:p>
            <a:pPr marL="0"/>
            <a:r>
              <a:rPr lang="ru-RU" dirty="0" smtClean="0"/>
              <a:t>                                          </a:t>
            </a:r>
            <a:r>
              <a:rPr lang="ru-RU" sz="1900" b="0" dirty="0" smtClean="0"/>
              <a:t>Схема </a:t>
            </a:r>
            <a:r>
              <a:rPr lang="ru-RU" sz="1900" b="0" dirty="0"/>
              <a:t>структуры данных приложения</a:t>
            </a:r>
          </a:p>
        </p:txBody>
      </p:sp>
      <p:sp>
        <p:nvSpPr>
          <p:cNvPr id="6" name="TextBox 5">
            <a:extLst>
              <a:ext uri="{FF2B5EF4-FFF2-40B4-BE49-F238E27FC236}">
                <a16:creationId xmlns:a16="http://schemas.microsoft.com/office/drawing/2014/main" xmlns="" id="{4EB85E28-9979-426C-80D6-4037BA7834E4}"/>
              </a:ext>
            </a:extLst>
          </p:cNvPr>
          <p:cNvSpPr txBox="1"/>
          <p:nvPr/>
        </p:nvSpPr>
        <p:spPr>
          <a:xfrm>
            <a:off x="2178348" y="6732959"/>
            <a:ext cx="7344816" cy="400110"/>
          </a:xfrm>
          <a:prstGeom prst="rect">
            <a:avLst/>
          </a:prstGeom>
          <a:noFill/>
        </p:spPr>
        <p:txBody>
          <a:bodyPr wrap="square">
            <a:spAutoFit/>
          </a:bodyPr>
          <a:lstStyle/>
          <a:p>
            <a:pPr indent="538163">
              <a:spcAft>
                <a:spcPts val="1200"/>
              </a:spcAft>
            </a:pPr>
            <a:r>
              <a:rPr lang="ru-RU" sz="2000" b="1" i="1" dirty="0">
                <a:solidFill>
                  <a:schemeClr val="accent6">
                    <a:lumMod val="75000"/>
                  </a:schemeClr>
                </a:solidFill>
              </a:rPr>
              <a:t>Рисунок 10. Пример </a:t>
            </a:r>
            <a:r>
              <a:rPr lang="en-US" sz="2000" b="1" i="1" dirty="0">
                <a:solidFill>
                  <a:schemeClr val="accent6">
                    <a:lumMod val="75000"/>
                  </a:schemeClr>
                </a:solidFill>
              </a:rPr>
              <a:t>ER-</a:t>
            </a:r>
            <a:r>
              <a:rPr lang="ru-RU" sz="2000" b="1" i="1" dirty="0">
                <a:solidFill>
                  <a:schemeClr val="accent6">
                    <a:lumMod val="75000"/>
                  </a:schemeClr>
                </a:solidFill>
              </a:rPr>
              <a:t>диаграмма</a:t>
            </a:r>
          </a:p>
        </p:txBody>
      </p:sp>
      <p:pic>
        <p:nvPicPr>
          <p:cNvPr id="5" name="Рисунок 4"/>
          <p:cNvPicPr>
            <a:picLocks noChangeAspect="1"/>
          </p:cNvPicPr>
          <p:nvPr/>
        </p:nvPicPr>
        <p:blipFill>
          <a:blip r:embed="rId2"/>
          <a:stretch>
            <a:fillRect/>
          </a:stretch>
        </p:blipFill>
        <p:spPr>
          <a:xfrm>
            <a:off x="1962324" y="1989022"/>
            <a:ext cx="6095258" cy="4366656"/>
          </a:xfrm>
          <a:prstGeom prst="rect">
            <a:avLst/>
          </a:prstGeom>
        </p:spPr>
      </p:pic>
      <p:sp>
        <p:nvSpPr>
          <p:cNvPr id="8" name="Прямоугольник 7"/>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25451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434248" y="220917"/>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3" name="Объект 2">
            <a:extLst>
              <a:ext uri="{FF2B5EF4-FFF2-40B4-BE49-F238E27FC236}">
                <a16:creationId xmlns:a16="http://schemas.microsoft.com/office/drawing/2014/main" xmlns="" id="{1F4BD0FD-BFCD-433E-B213-6B751D24BACE}"/>
              </a:ext>
            </a:extLst>
          </p:cNvPr>
          <p:cNvSpPr>
            <a:spLocks noGrp="1"/>
          </p:cNvSpPr>
          <p:nvPr>
            <p:ph idx="1"/>
          </p:nvPr>
        </p:nvSpPr>
        <p:spPr>
          <a:xfrm>
            <a:off x="434248" y="1785961"/>
            <a:ext cx="9824904" cy="5184576"/>
          </a:xfrm>
        </p:spPr>
        <p:txBody>
          <a:bodyPr>
            <a:normAutofit fontScale="25000" lnSpcReduction="20000"/>
          </a:bodyPr>
          <a:lstStyle/>
          <a:p>
            <a:pPr marL="0" indent="0">
              <a:buNone/>
            </a:pPr>
            <a:r>
              <a:rPr lang="ru-RU" sz="8000" u="sng" dirty="0"/>
              <a:t>Фрагмент </a:t>
            </a:r>
            <a:r>
              <a:rPr lang="en-US" sz="8000" u="sng" dirty="0"/>
              <a:t>PHP </a:t>
            </a:r>
            <a:r>
              <a:rPr lang="ru-RU" sz="8000" u="sng" dirty="0" smtClean="0"/>
              <a:t>кода, </a:t>
            </a:r>
            <a:r>
              <a:rPr lang="ru-RU" sz="8000" u="sng" dirty="0"/>
              <a:t>в котором показан </a:t>
            </a:r>
            <a:r>
              <a:rPr lang="ru-RU" sz="8000" u="sng" dirty="0" smtClean="0"/>
              <a:t>скрипт, </a:t>
            </a:r>
            <a:r>
              <a:rPr lang="ru-RU" sz="8000" u="sng" dirty="0"/>
              <a:t>подключающий модуль к базе </a:t>
            </a:r>
            <a:r>
              <a:rPr lang="ru-RU" sz="8000" u="sng" dirty="0" smtClean="0"/>
              <a:t>данных:</a:t>
            </a:r>
            <a:endParaRPr lang="ru-RU" sz="8000" u="sng" dirty="0"/>
          </a:p>
          <a:p>
            <a:r>
              <a:rPr lang="ru-RU" sz="5500" dirty="0"/>
              <a:t>&lt;?</a:t>
            </a:r>
            <a:r>
              <a:rPr lang="en-US" sz="5500" dirty="0"/>
              <a:t>php</a:t>
            </a:r>
          </a:p>
          <a:p>
            <a:r>
              <a:rPr lang="en-US" sz="5500" dirty="0"/>
              <a:t>$host = '145.227.136.133'; </a:t>
            </a:r>
          </a:p>
          <a:p>
            <a:r>
              <a:rPr lang="en-US" sz="5500" dirty="0"/>
              <a:t>$database = 'Web-</a:t>
            </a:r>
            <a:r>
              <a:rPr lang="en-US" sz="5500" dirty="0" err="1"/>
              <a:t>Pril</a:t>
            </a:r>
            <a:r>
              <a:rPr lang="en-US" sz="5500" dirty="0"/>
              <a:t>'; </a:t>
            </a:r>
          </a:p>
          <a:p>
            <a:r>
              <a:rPr lang="en-US" sz="5500" dirty="0"/>
              <a:t>$user = '</a:t>
            </a:r>
            <a:r>
              <a:rPr lang="en-US" sz="5500" dirty="0" err="1"/>
              <a:t>Fedor</a:t>
            </a:r>
            <a:r>
              <a:rPr lang="en-US" sz="5500" dirty="0"/>
              <a:t>'; </a:t>
            </a:r>
          </a:p>
          <a:p>
            <a:r>
              <a:rPr lang="en-US" sz="5500" dirty="0"/>
              <a:t>$password = '12345'; </a:t>
            </a:r>
          </a:p>
          <a:p>
            <a:r>
              <a:rPr lang="en-US" sz="5500" dirty="0"/>
              <a:t>?&gt;</a:t>
            </a:r>
          </a:p>
          <a:p>
            <a:r>
              <a:rPr lang="en-US" sz="5500" dirty="0"/>
              <a:t>&lt;?php</a:t>
            </a:r>
          </a:p>
          <a:p>
            <a:r>
              <a:rPr lang="en-US" sz="5500" dirty="0" err="1"/>
              <a:t>require_once</a:t>
            </a:r>
            <a:r>
              <a:rPr lang="en-US" sz="5500" dirty="0"/>
              <a:t> '</a:t>
            </a:r>
            <a:r>
              <a:rPr lang="en-US" sz="5500" dirty="0" err="1"/>
              <a:t>connection.php</a:t>
            </a:r>
            <a:r>
              <a:rPr lang="en-US" sz="5500" dirty="0"/>
              <a:t>'; </a:t>
            </a:r>
          </a:p>
          <a:p>
            <a:r>
              <a:rPr lang="en-US" sz="5500" dirty="0"/>
              <a:t> $link = </a:t>
            </a:r>
            <a:r>
              <a:rPr lang="en-US" sz="5500" dirty="0" err="1"/>
              <a:t>mysqli_connect</a:t>
            </a:r>
            <a:r>
              <a:rPr lang="en-US" sz="5500" dirty="0"/>
              <a:t>($host, $user, $password, $database) </a:t>
            </a:r>
          </a:p>
          <a:p>
            <a:r>
              <a:rPr lang="en-US" sz="5500" dirty="0"/>
              <a:t>    or error("</a:t>
            </a:r>
            <a:r>
              <a:rPr lang="ru-RU" sz="5500" dirty="0"/>
              <a:t>Ошибка " . </a:t>
            </a:r>
            <a:r>
              <a:rPr lang="en-US" sz="5500" dirty="0" err="1"/>
              <a:t>mysqli_error</a:t>
            </a:r>
            <a:r>
              <a:rPr lang="en-US" sz="5500" dirty="0"/>
              <a:t>($link));</a:t>
            </a:r>
          </a:p>
          <a:p>
            <a:r>
              <a:rPr lang="en-US" sz="5500" dirty="0"/>
              <a:t> $query ="SELECT * FROM phones";</a:t>
            </a:r>
          </a:p>
          <a:p>
            <a:r>
              <a:rPr lang="en-US" sz="5500" dirty="0"/>
              <a:t>$result = </a:t>
            </a:r>
            <a:r>
              <a:rPr lang="en-US" sz="5500" dirty="0" err="1"/>
              <a:t>mysqli_query</a:t>
            </a:r>
            <a:r>
              <a:rPr lang="en-US" sz="5500" dirty="0"/>
              <a:t>($link, $query) or error("</a:t>
            </a:r>
            <a:r>
              <a:rPr lang="ru-RU" sz="5500" dirty="0"/>
              <a:t>Ошибка " . </a:t>
            </a:r>
            <a:r>
              <a:rPr lang="en-US" sz="5500" dirty="0" err="1"/>
              <a:t>mysqli_error</a:t>
            </a:r>
            <a:r>
              <a:rPr lang="en-US" sz="5500" dirty="0"/>
              <a:t>($link)); </a:t>
            </a:r>
          </a:p>
          <a:p>
            <a:r>
              <a:rPr lang="en-US" sz="5500" dirty="0"/>
              <a:t>if($result)</a:t>
            </a:r>
          </a:p>
          <a:p>
            <a:r>
              <a:rPr lang="en-US" sz="5500" dirty="0"/>
              <a:t>{</a:t>
            </a:r>
          </a:p>
          <a:p>
            <a:r>
              <a:rPr lang="en-US" sz="5500" dirty="0"/>
              <a:t>    echo "</a:t>
            </a:r>
            <a:r>
              <a:rPr lang="ru-RU" sz="5500" dirty="0"/>
              <a:t>Выполнение запроса прошло успешно";</a:t>
            </a:r>
          </a:p>
          <a:p>
            <a:r>
              <a:rPr lang="ru-RU" sz="5500" dirty="0"/>
              <a:t>}</a:t>
            </a:r>
          </a:p>
          <a:p>
            <a:r>
              <a:rPr lang="en-US" sz="5500" dirty="0" err="1"/>
              <a:t>mysqli_close</a:t>
            </a:r>
            <a:r>
              <a:rPr lang="en-US" sz="5500" dirty="0"/>
              <a:t>($link);</a:t>
            </a:r>
          </a:p>
          <a:p>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06140" y="697972"/>
            <a:ext cx="9824904" cy="741635"/>
          </a:xfrm>
        </p:spPr>
        <p:txBody>
          <a:bodyPr>
            <a:noAutofit/>
          </a:bodyPr>
          <a:lstStyle/>
          <a:p>
            <a:endParaRPr lang="ru-RU" dirty="0"/>
          </a:p>
          <a:p>
            <a:r>
              <a:rPr lang="ru-RU" sz="1900" b="0" dirty="0" smtClean="0"/>
              <a:t>Использование </a:t>
            </a:r>
            <a:r>
              <a:rPr lang="ru-RU" sz="1900" b="0" dirty="0"/>
              <a:t>языков структурного, объектно-ориентированного программирования и языка сценариев для создания </a:t>
            </a:r>
            <a:r>
              <a:rPr lang="ru-RU" sz="1900" b="0" dirty="0" smtClean="0"/>
              <a:t>независимых </a:t>
            </a:r>
            <a:r>
              <a:rPr lang="ru-RU" sz="1900" b="0" dirty="0"/>
              <a:t>программ</a:t>
            </a: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5442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458931" y="206170"/>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3" name="Объект 2">
            <a:extLst>
              <a:ext uri="{FF2B5EF4-FFF2-40B4-BE49-F238E27FC236}">
                <a16:creationId xmlns:a16="http://schemas.microsoft.com/office/drawing/2014/main" xmlns="" id="{1F4BD0FD-BFCD-433E-B213-6B751D24BACE}"/>
              </a:ext>
            </a:extLst>
          </p:cNvPr>
          <p:cNvSpPr>
            <a:spLocks noGrp="1"/>
          </p:cNvSpPr>
          <p:nvPr>
            <p:ph idx="1"/>
          </p:nvPr>
        </p:nvSpPr>
        <p:spPr>
          <a:xfrm>
            <a:off x="458930" y="1827996"/>
            <a:ext cx="9928329" cy="5481027"/>
          </a:xfrm>
        </p:spPr>
        <p:txBody>
          <a:bodyPr>
            <a:normAutofit fontScale="70000" lnSpcReduction="20000"/>
          </a:bodyPr>
          <a:lstStyle/>
          <a:p>
            <a:pPr marL="0" indent="0" algn="just">
              <a:buNone/>
            </a:pPr>
            <a:r>
              <a:rPr lang="ru-RU" sz="2300" dirty="0"/>
              <a:t>Для каждой проверяемой функции должен быть приведён перечень проверок (тестов) всех видов с указанием:</a:t>
            </a:r>
          </a:p>
          <a:p>
            <a:pPr marL="0" indent="0" algn="just">
              <a:buNone/>
            </a:pPr>
            <a:r>
              <a:rPr lang="ru-RU" sz="2300" dirty="0"/>
              <a:t>- объекта проверки (функция, модуль, подпрограмма, экранная форма, отчёт и т.д.);</a:t>
            </a:r>
          </a:p>
          <a:p>
            <a:pPr marL="0" indent="0" algn="just">
              <a:buNone/>
            </a:pPr>
            <a:r>
              <a:rPr lang="ru-RU" sz="2300" dirty="0"/>
              <a:t>- предмета проверки (правильность функционирования, скорость обработки, точность вычислений и т.д.);</a:t>
            </a:r>
          </a:p>
          <a:p>
            <a:pPr marL="0" indent="0" algn="just">
              <a:buNone/>
            </a:pPr>
            <a:r>
              <a:rPr lang="ru-RU" sz="2300" dirty="0"/>
              <a:t>- дополнительных программных и технических средств, необходимых для проверки (тестирования);</a:t>
            </a:r>
          </a:p>
          <a:p>
            <a:pPr marL="0" indent="0" algn="just">
              <a:buNone/>
            </a:pPr>
            <a:r>
              <a:rPr lang="ru-RU" sz="2300" dirty="0"/>
              <a:t>- массива исходных данных и способа его формирования (включая содержимое базы данных, входные массивы, сигналы и т.д.);</a:t>
            </a:r>
          </a:p>
          <a:p>
            <a:pPr marL="0" indent="0" algn="just">
              <a:buNone/>
            </a:pPr>
            <a:r>
              <a:rPr lang="ru-RU" sz="2300" dirty="0"/>
              <a:t>- вида и мест искажений тестовой информации в массивах исходных данных для проверки корректности обработки нештатных ситуаций;</a:t>
            </a:r>
          </a:p>
          <a:p>
            <a:pPr marL="0" indent="0" algn="just">
              <a:buNone/>
            </a:pPr>
            <a:r>
              <a:rPr lang="ru-RU" sz="2300" dirty="0"/>
              <a:t>- наблюдаемые параметры (ожидаемая реакция системы) в штатных и нештатных ситуациях;</a:t>
            </a:r>
          </a:p>
          <a:p>
            <a:pPr marL="0" indent="0" algn="just">
              <a:buNone/>
            </a:pPr>
            <a:r>
              <a:rPr lang="ru-RU" sz="2300" dirty="0" smtClean="0"/>
              <a:t>- способ </a:t>
            </a:r>
            <a:r>
              <a:rPr lang="ru-RU" sz="2300" dirty="0"/>
              <a:t>определения ожидаемых результатов (расчётная формула, конкретное значение и т.д</a:t>
            </a:r>
            <a:r>
              <a:rPr lang="ru-RU" sz="2300" dirty="0" smtClean="0"/>
              <a:t>.).</a:t>
            </a:r>
          </a:p>
          <a:p>
            <a:pPr marL="0" indent="0" algn="just">
              <a:buNone/>
            </a:pPr>
            <a:r>
              <a:rPr lang="ru-RU" sz="2300" dirty="0" smtClean="0"/>
              <a:t>Описание </a:t>
            </a:r>
            <a:r>
              <a:rPr lang="ru-RU" sz="2300" dirty="0"/>
              <a:t>проверок рекомендуется представлять в виде таблиц. Пример структуры табличного описания приведён в таблице (</a:t>
            </a:r>
            <a:r>
              <a:rPr lang="ru-RU" sz="2300" b="1" dirty="0"/>
              <a:t>на следующем слайде</a:t>
            </a:r>
            <a:r>
              <a:rPr lang="ru-RU" sz="2300" dirty="0"/>
              <a:t>). Подобное описание производится для каждой проводимой проверки. Для удобства проверки нумеруются в порядке их проведения. Для однотипных проверок, предполагающих сходные действия, допускается формулировка «аналогично проверке N, за исключением…» - с описанием отличий. В случае использования хотя бы для одной проверки дополнительных технических средств, необходимо также привести схему технической архитектуры для проведения испытаний. </a:t>
            </a:r>
          </a:p>
          <a:p>
            <a:pPr marL="0" indent="0" algn="just">
              <a:buNone/>
            </a:pPr>
            <a:r>
              <a:rPr lang="ru-RU" sz="2300" dirty="0"/>
              <a:t>Для каждой проверки (теста) необходимо привести </a:t>
            </a:r>
            <a:r>
              <a:rPr lang="ru-RU" sz="2300" dirty="0" err="1"/>
              <a:t>критериальные</a:t>
            </a:r>
            <a:r>
              <a:rPr lang="ru-RU" sz="2300" dirty="0"/>
              <a:t> параметры, при выполнении которых проверка считается успешной. Для каждой проверки необходимо указать контролируемые параметры и их граничные значения.</a:t>
            </a:r>
          </a:p>
          <a:p>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06140" y="660310"/>
            <a:ext cx="9824904" cy="741635"/>
          </a:xfrm>
        </p:spPr>
        <p:txBody>
          <a:bodyPr>
            <a:normAutofit/>
          </a:bodyPr>
          <a:lstStyle/>
          <a:p>
            <a:r>
              <a:rPr lang="ru-RU" sz="1900" b="0" dirty="0" smtClean="0"/>
              <a:t>Критерии </a:t>
            </a:r>
            <a:r>
              <a:rPr lang="ru-RU" sz="1900" b="0" dirty="0"/>
              <a:t>оценки качества и надежности функционирования информационной системы</a:t>
            </a:r>
          </a:p>
        </p:txBody>
      </p:sp>
    </p:spTree>
    <p:extLst>
      <p:ext uri="{BB962C8B-B14F-4D97-AF65-F5344CB8AC3E}">
        <p14:creationId xmlns:p14="http://schemas.microsoft.com/office/powerpoint/2010/main" val="1515971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532673" y="353653"/>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3" name="Объект 2">
            <a:extLst>
              <a:ext uri="{FF2B5EF4-FFF2-40B4-BE49-F238E27FC236}">
                <a16:creationId xmlns:a16="http://schemas.microsoft.com/office/drawing/2014/main" xmlns="" id="{1F4BD0FD-BFCD-433E-B213-6B751D24BACE}"/>
              </a:ext>
            </a:extLst>
          </p:cNvPr>
          <p:cNvSpPr>
            <a:spLocks noGrp="1"/>
          </p:cNvSpPr>
          <p:nvPr>
            <p:ph idx="1"/>
          </p:nvPr>
        </p:nvSpPr>
        <p:spPr>
          <a:xfrm>
            <a:off x="434248" y="1811810"/>
            <a:ext cx="8656868" cy="5848255"/>
          </a:xfrm>
        </p:spPr>
        <p:txBody>
          <a:bodyPr>
            <a:normAutofit/>
          </a:bodyPr>
          <a:lstStyle/>
          <a:p>
            <a:pPr marL="0" marR="0" lvl="0" indent="538163" algn="r" defTabSz="1043056" rtl="0" eaLnBrk="1" fontAlgn="auto" latinLnBrk="0" hangingPunct="1">
              <a:lnSpc>
                <a:spcPct val="100000"/>
              </a:lnSpc>
              <a:spcBef>
                <a:spcPts val="0"/>
              </a:spcBef>
              <a:spcAft>
                <a:spcPts val="0"/>
              </a:spcAft>
              <a:buClrTx/>
              <a:buSzTx/>
              <a:buFontTx/>
              <a:buNone/>
              <a:tabLst/>
              <a:defRPr/>
            </a:pPr>
            <a:r>
              <a:rPr lang="ru-RU" sz="1800" b="1" i="1" dirty="0" smtClean="0">
                <a:solidFill>
                  <a:srgbClr val="70AD47">
                    <a:lumMod val="75000"/>
                  </a:srgbClr>
                </a:solidFill>
                <a:latin typeface="Calibri" panose="020F0502020204030204"/>
              </a:rPr>
              <a:t>Таблица 2.</a:t>
            </a:r>
            <a:endParaRPr lang="ru-RU" sz="1800" b="1" i="1" dirty="0">
              <a:solidFill>
                <a:srgbClr val="70AD47">
                  <a:lumMod val="75000"/>
                </a:srgbClr>
              </a:solidFill>
              <a:latin typeface="Calibri" panose="020F0502020204030204"/>
            </a:endParaRPr>
          </a:p>
          <a:p>
            <a:pPr marL="0" marR="0" lvl="0" indent="538163" algn="ctr" defTabSz="1043056" rtl="0" eaLnBrk="1" fontAlgn="auto" latinLnBrk="0" hangingPunct="1">
              <a:lnSpc>
                <a:spcPct val="100000"/>
              </a:lnSpc>
              <a:spcBef>
                <a:spcPts val="0"/>
              </a:spcBef>
              <a:spcAft>
                <a:spcPts val="0"/>
              </a:spcAft>
              <a:buClrTx/>
              <a:buSzTx/>
              <a:buFontTx/>
              <a:buNone/>
              <a:tabLst/>
              <a:defRPr/>
            </a:pPr>
            <a:r>
              <a:rPr lang="ru-RU" sz="1800" b="1" i="1" dirty="0" smtClean="0">
                <a:solidFill>
                  <a:srgbClr val="70AD47">
                    <a:lumMod val="75000"/>
                  </a:srgbClr>
                </a:solidFill>
                <a:latin typeface="Calibri" panose="020F0502020204030204"/>
              </a:rPr>
              <a:t>Пример </a:t>
            </a:r>
            <a:r>
              <a:rPr lang="ru-RU" sz="1800" b="1" i="1" dirty="0">
                <a:solidFill>
                  <a:srgbClr val="70AD47">
                    <a:lumMod val="75000"/>
                  </a:srgbClr>
                </a:solidFill>
                <a:latin typeface="Calibri" panose="020F0502020204030204"/>
              </a:rPr>
              <a:t>структуры табличного описания оценки качества и надежности функционирования информационной </a:t>
            </a:r>
            <a:r>
              <a:rPr lang="ru-RU" sz="1800" b="1" i="1" dirty="0" smtClean="0">
                <a:solidFill>
                  <a:srgbClr val="70AD47">
                    <a:lumMod val="75000"/>
                  </a:srgbClr>
                </a:solidFill>
                <a:latin typeface="Calibri" panose="020F0502020204030204"/>
              </a:rPr>
              <a:t>системы</a:t>
            </a:r>
            <a:endParaRPr lang="ru-RU" dirty="0"/>
          </a:p>
          <a:p>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50911" y="596327"/>
            <a:ext cx="9824904" cy="741635"/>
          </a:xfrm>
        </p:spPr>
        <p:txBody>
          <a:bodyPr>
            <a:normAutofit fontScale="85000" lnSpcReduction="10000"/>
          </a:bodyPr>
          <a:lstStyle/>
          <a:p>
            <a:endParaRPr lang="ru-RU" dirty="0"/>
          </a:p>
          <a:p>
            <a:r>
              <a:rPr lang="ru-RU" sz="2100" b="0" dirty="0"/>
              <a:t>Критерии оценки качества и надежности функционирования информационной системы</a:t>
            </a:r>
          </a:p>
        </p:txBody>
      </p:sp>
      <p:graphicFrame>
        <p:nvGraphicFramePr>
          <p:cNvPr id="5" name="Таблица 4">
            <a:extLst>
              <a:ext uri="{FF2B5EF4-FFF2-40B4-BE49-F238E27FC236}">
                <a16:creationId xmlns:a16="http://schemas.microsoft.com/office/drawing/2014/main" xmlns="" id="{94A634E5-3DDC-46F9-A9DC-FBFFBC5D687C}"/>
              </a:ext>
            </a:extLst>
          </p:cNvPr>
          <p:cNvGraphicFramePr>
            <a:graphicFrameLocks noGrp="1"/>
          </p:cNvGraphicFramePr>
          <p:nvPr>
            <p:extLst>
              <p:ext uri="{D42A27DB-BD31-4B8C-83A1-F6EECF244321}">
                <p14:modId xmlns:p14="http://schemas.microsoft.com/office/powerpoint/2010/main" val="2971499158"/>
              </p:ext>
            </p:extLst>
          </p:nvPr>
        </p:nvGraphicFramePr>
        <p:xfrm>
          <a:off x="810196" y="2700511"/>
          <a:ext cx="8280920" cy="4670557"/>
        </p:xfrm>
        <a:graphic>
          <a:graphicData uri="http://schemas.openxmlformats.org/drawingml/2006/table">
            <a:tbl>
              <a:tblPr firstRow="1" firstCol="1" bandRow="1"/>
              <a:tblGrid>
                <a:gridCol w="2853182">
                  <a:extLst>
                    <a:ext uri="{9D8B030D-6E8A-4147-A177-3AD203B41FA5}">
                      <a16:colId xmlns:a16="http://schemas.microsoft.com/office/drawing/2014/main" xmlns="" val="2107215683"/>
                    </a:ext>
                  </a:extLst>
                </a:gridCol>
                <a:gridCol w="5427738">
                  <a:extLst>
                    <a:ext uri="{9D8B030D-6E8A-4147-A177-3AD203B41FA5}">
                      <a16:colId xmlns:a16="http://schemas.microsoft.com/office/drawing/2014/main" xmlns="" val="2620710091"/>
                    </a:ext>
                  </a:extLst>
                </a:gridCol>
              </a:tblGrid>
              <a:tr h="211075">
                <a:tc>
                  <a:txBody>
                    <a:bodyPr/>
                    <a:lstStyle/>
                    <a:p>
                      <a:pPr indent="215900" algn="ctr">
                        <a:lnSpc>
                          <a:spcPct val="150000"/>
                        </a:lnSpc>
                      </a:pPr>
                      <a:r>
                        <a:rPr lang="ru-RU" sz="1000" b="1">
                          <a:effectLst/>
                          <a:latin typeface="Verdana" panose="020B0604030504040204" pitchFamily="34" charset="0"/>
                          <a:ea typeface="Times New Roman" panose="02020603050405020304" pitchFamily="18" charset="0"/>
                        </a:rPr>
                        <a:t>Параметр</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50000"/>
                        </a:lnSpc>
                      </a:pPr>
                      <a:r>
                        <a:rPr lang="ru-RU" sz="1000" b="1">
                          <a:effectLst/>
                          <a:latin typeface="Verdana" panose="020B0604030504040204" pitchFamily="34" charset="0"/>
                          <a:ea typeface="Times New Roman" panose="02020603050405020304" pitchFamily="18" charset="0"/>
                        </a:rPr>
                        <a:t>Значение</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0412"/>
                  </a:ext>
                </a:extLst>
              </a:tr>
              <a:tr h="211075">
                <a:tc>
                  <a:txBody>
                    <a:bodyPr/>
                    <a:lstStyle/>
                    <a:p>
                      <a:pPr algn="l">
                        <a:lnSpc>
                          <a:spcPct val="150000"/>
                        </a:lnSpc>
                      </a:pPr>
                      <a:r>
                        <a:rPr lang="ru-RU" sz="1000" dirty="0">
                          <a:effectLst/>
                          <a:latin typeface="Verdana" panose="020B0604030504040204" pitchFamily="34" charset="0"/>
                          <a:ea typeface="Times New Roman" panose="02020603050405020304" pitchFamily="18" charset="0"/>
                        </a:rPr>
                        <a:t>Функция</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just">
                        <a:lnSpc>
                          <a:spcPct val="150000"/>
                        </a:lnSpc>
                      </a:pPr>
                      <a:r>
                        <a:rPr lang="ru-RU" sz="1000">
                          <a:effectLst/>
                          <a:latin typeface="Verdana" panose="020B0604030504040204" pitchFamily="34" charset="0"/>
                          <a:ea typeface="Times New Roman" panose="02020603050405020304" pitchFamily="18" charset="0"/>
                        </a:rPr>
                        <a:t>1. Печать документа</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4829454"/>
                  </a:ext>
                </a:extLst>
              </a:tr>
              <a:tr h="633226">
                <a:tc>
                  <a:txBody>
                    <a:bodyPr/>
                    <a:lstStyle/>
                    <a:p>
                      <a:pPr algn="l">
                        <a:lnSpc>
                          <a:spcPct val="150000"/>
                        </a:lnSpc>
                      </a:pPr>
                      <a:r>
                        <a:rPr lang="ru-RU" sz="1000">
                          <a:effectLst/>
                          <a:latin typeface="Verdana" panose="020B0604030504040204" pitchFamily="34" charset="0"/>
                          <a:ea typeface="Times New Roman" panose="02020603050405020304" pitchFamily="18" charset="0"/>
                        </a:rPr>
                        <a:t>Предмет проверки</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just">
                        <a:lnSpc>
                          <a:spcPct val="150000"/>
                        </a:lnSpc>
                      </a:pPr>
                      <a:r>
                        <a:rPr lang="ru-RU" sz="1000" dirty="0">
                          <a:effectLst/>
                          <a:latin typeface="Verdana" panose="020B0604030504040204" pitchFamily="34" charset="0"/>
                          <a:ea typeface="Times New Roman" panose="02020603050405020304" pitchFamily="18" charset="0"/>
                        </a:rPr>
                        <a:t>1.1. Время печати</a:t>
                      </a:r>
                      <a:endParaRPr lang="ru-RU" sz="1200" dirty="0">
                        <a:effectLst/>
                        <a:latin typeface="Times New Roman" panose="02020603050405020304" pitchFamily="18" charset="0"/>
                        <a:ea typeface="Times New Roman" panose="02020603050405020304" pitchFamily="18" charset="0"/>
                      </a:endParaRPr>
                    </a:p>
                    <a:p>
                      <a:pPr indent="215900" algn="just">
                        <a:lnSpc>
                          <a:spcPct val="150000"/>
                        </a:lnSpc>
                      </a:pPr>
                      <a:r>
                        <a:rPr lang="ru-RU" sz="1000" dirty="0">
                          <a:effectLst/>
                          <a:latin typeface="Verdana" panose="020B0604030504040204" pitchFamily="34" charset="0"/>
                          <a:ea typeface="Times New Roman" panose="02020603050405020304" pitchFamily="18" charset="0"/>
                        </a:rPr>
                        <a:t>1.2. Соответствие формы образцу</a:t>
                      </a:r>
                      <a:endParaRPr lang="ru-RU" sz="1200" dirty="0">
                        <a:effectLst/>
                        <a:latin typeface="Times New Roman" panose="02020603050405020304" pitchFamily="18" charset="0"/>
                        <a:ea typeface="Times New Roman" panose="02020603050405020304" pitchFamily="18" charset="0"/>
                      </a:endParaRPr>
                    </a:p>
                    <a:p>
                      <a:pPr indent="215900" algn="just">
                        <a:lnSpc>
                          <a:spcPct val="150000"/>
                        </a:lnSpc>
                      </a:pPr>
                      <a:r>
                        <a:rPr lang="ru-RU" sz="1000" dirty="0">
                          <a:effectLst/>
                          <a:latin typeface="Verdana" panose="020B0604030504040204" pitchFamily="34" charset="0"/>
                          <a:ea typeface="Times New Roman" panose="02020603050405020304" pitchFamily="18" charset="0"/>
                        </a:rPr>
                        <a:t>1.3. Правильность вывода полей</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1455846"/>
                  </a:ext>
                </a:extLst>
              </a:tr>
              <a:tr h="422151">
                <a:tc>
                  <a:txBody>
                    <a:bodyPr/>
                    <a:lstStyle/>
                    <a:p>
                      <a:pPr algn="l">
                        <a:lnSpc>
                          <a:spcPct val="150000"/>
                        </a:lnSpc>
                      </a:pPr>
                      <a:r>
                        <a:rPr lang="ru-RU" sz="1000">
                          <a:effectLst/>
                          <a:latin typeface="Verdana" panose="020B0604030504040204" pitchFamily="34" charset="0"/>
                          <a:ea typeface="Times New Roman" panose="02020603050405020304" pitchFamily="18" charset="0"/>
                        </a:rPr>
                        <a:t>Используемые средства</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just">
                        <a:lnSpc>
                          <a:spcPct val="150000"/>
                        </a:lnSpc>
                      </a:pPr>
                      <a:r>
                        <a:rPr lang="ru-RU" sz="1000">
                          <a:effectLst/>
                          <a:latin typeface="Verdana" panose="020B0604030504040204" pitchFamily="34" charset="0"/>
                          <a:ea typeface="Times New Roman" panose="02020603050405020304" pitchFamily="18" charset="0"/>
                        </a:rPr>
                        <a:t>1.1. Секундомер, драйвер печати в </a:t>
                      </a:r>
                      <a:r>
                        <a:rPr lang="en-US" sz="1000">
                          <a:effectLst/>
                          <a:latin typeface="Verdana" panose="020B0604030504040204" pitchFamily="34" charset="0"/>
                          <a:ea typeface="Times New Roman" panose="02020603050405020304" pitchFamily="18" charset="0"/>
                        </a:rPr>
                        <a:t>PDF</a:t>
                      </a:r>
                      <a:endParaRPr lang="ru-RU" sz="1200">
                        <a:effectLst/>
                        <a:latin typeface="Times New Roman" panose="02020603050405020304" pitchFamily="18" charset="0"/>
                        <a:ea typeface="Times New Roman" panose="02020603050405020304" pitchFamily="18" charset="0"/>
                      </a:endParaRPr>
                    </a:p>
                    <a:p>
                      <a:pPr indent="215900" algn="just">
                        <a:lnSpc>
                          <a:spcPct val="150000"/>
                        </a:lnSpc>
                      </a:pPr>
                      <a:r>
                        <a:rPr lang="ru-RU" sz="1000">
                          <a:effectLst/>
                          <a:latin typeface="Verdana" panose="020B0604030504040204" pitchFamily="34" charset="0"/>
                          <a:ea typeface="Times New Roman" panose="02020603050405020304" pitchFamily="18" charset="0"/>
                        </a:rPr>
                        <a:t>1.2. Шаблон документа</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7800363"/>
                  </a:ext>
                </a:extLst>
              </a:tr>
              <a:tr h="633226">
                <a:tc>
                  <a:txBody>
                    <a:bodyPr/>
                    <a:lstStyle/>
                    <a:p>
                      <a:pPr algn="l">
                        <a:lnSpc>
                          <a:spcPct val="150000"/>
                        </a:lnSpc>
                      </a:pPr>
                      <a:r>
                        <a:rPr lang="ru-RU" sz="1000">
                          <a:effectLst/>
                          <a:latin typeface="Verdana" panose="020B0604030504040204" pitchFamily="34" charset="0"/>
                          <a:ea typeface="Times New Roman" panose="02020603050405020304" pitchFamily="18" charset="0"/>
                        </a:rPr>
                        <a:t>Исходные данные</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just">
                        <a:lnSpc>
                          <a:spcPct val="150000"/>
                        </a:lnSpc>
                      </a:pPr>
                      <a:r>
                        <a:rPr lang="ru-RU" sz="1000">
                          <a:effectLst/>
                          <a:latin typeface="Verdana" panose="020B0604030504040204" pitchFamily="34" charset="0"/>
                          <a:ea typeface="Times New Roman" panose="02020603050405020304" pitchFamily="18" charset="0"/>
                        </a:rPr>
                        <a:t>База данных программы, содержащая 50 записей в основной таблице, наполненных случайными значениями до максимально допустимой длины полей</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8068374"/>
                  </a:ext>
                </a:extLst>
              </a:tr>
              <a:tr h="633226">
                <a:tc>
                  <a:txBody>
                    <a:bodyPr/>
                    <a:lstStyle/>
                    <a:p>
                      <a:pPr algn="l">
                        <a:lnSpc>
                          <a:spcPct val="150000"/>
                        </a:lnSpc>
                      </a:pPr>
                      <a:r>
                        <a:rPr lang="ru-RU" sz="1000">
                          <a:effectLst/>
                          <a:latin typeface="Verdana" panose="020B0604030504040204" pitchFamily="34" charset="0"/>
                          <a:ea typeface="Times New Roman" panose="02020603050405020304" pitchFamily="18" charset="0"/>
                        </a:rPr>
                        <a:t>Искажения тестовой информации для имитации нештатных ситуаций</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just">
                        <a:lnSpc>
                          <a:spcPct val="150000"/>
                        </a:lnSpc>
                      </a:pPr>
                      <a:r>
                        <a:rPr lang="ru-RU" sz="1000">
                          <a:effectLst/>
                          <a:latin typeface="Verdana" panose="020B0604030504040204" pitchFamily="34" charset="0"/>
                          <a:ea typeface="Times New Roman" panose="02020603050405020304" pitchFamily="18" charset="0"/>
                        </a:rPr>
                        <a:t>А) в записи 48 все поля имеют нулевую длину</a:t>
                      </a:r>
                      <a:endParaRPr lang="ru-RU" sz="1200">
                        <a:effectLst/>
                        <a:latin typeface="Times New Roman" panose="02020603050405020304" pitchFamily="18" charset="0"/>
                        <a:ea typeface="Times New Roman" panose="02020603050405020304" pitchFamily="18" charset="0"/>
                      </a:endParaRPr>
                    </a:p>
                    <a:p>
                      <a:pPr indent="215900" algn="just">
                        <a:lnSpc>
                          <a:spcPct val="150000"/>
                        </a:lnSpc>
                      </a:pPr>
                      <a:r>
                        <a:rPr lang="ru-RU" sz="1000">
                          <a:effectLst/>
                          <a:latin typeface="Verdana" panose="020B0604030504040204" pitchFamily="34" charset="0"/>
                          <a:ea typeface="Times New Roman" panose="02020603050405020304" pitchFamily="18" charset="0"/>
                        </a:rPr>
                        <a:t>Б) в записи 49 все поля имеют размер более максимально допустимого по заданию</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8465451"/>
                  </a:ext>
                </a:extLst>
              </a:tr>
              <a:tr h="1276606">
                <a:tc>
                  <a:txBody>
                    <a:bodyPr/>
                    <a:lstStyle/>
                    <a:p>
                      <a:pPr algn="l">
                        <a:lnSpc>
                          <a:spcPct val="150000"/>
                        </a:lnSpc>
                      </a:pPr>
                      <a:r>
                        <a:rPr lang="ru-RU" sz="1000">
                          <a:effectLst/>
                          <a:latin typeface="Verdana" panose="020B0604030504040204" pitchFamily="34" charset="0"/>
                          <a:ea typeface="Times New Roman" panose="02020603050405020304" pitchFamily="18" charset="0"/>
                        </a:rPr>
                        <a:t>Ожидаемая реакция</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just">
                        <a:lnSpc>
                          <a:spcPct val="150000"/>
                        </a:lnSpc>
                      </a:pPr>
                      <a:r>
                        <a:rPr lang="ru-RU" sz="1000">
                          <a:effectLst/>
                          <a:latin typeface="Verdana" panose="020B0604030504040204" pitchFamily="34" charset="0"/>
                          <a:ea typeface="Times New Roman" panose="02020603050405020304" pitchFamily="18" charset="0"/>
                        </a:rPr>
                        <a:t>1.1. Время печати не более 10 секунд</a:t>
                      </a:r>
                      <a:endParaRPr lang="ru-RU" sz="1200">
                        <a:effectLst/>
                        <a:latin typeface="Times New Roman" panose="02020603050405020304" pitchFamily="18" charset="0"/>
                        <a:ea typeface="Times New Roman" panose="02020603050405020304" pitchFamily="18" charset="0"/>
                      </a:endParaRPr>
                    </a:p>
                    <a:p>
                      <a:pPr indent="215900" algn="just">
                        <a:lnSpc>
                          <a:spcPct val="150000"/>
                        </a:lnSpc>
                      </a:pPr>
                      <a:r>
                        <a:rPr lang="ru-RU" sz="1000">
                          <a:effectLst/>
                          <a:latin typeface="Verdana" panose="020B0604030504040204" pitchFamily="34" charset="0"/>
                          <a:ea typeface="Times New Roman" panose="02020603050405020304" pitchFamily="18" charset="0"/>
                        </a:rPr>
                        <a:t>1.2. Напечатанная форма на просвет соответствует шаблону для всех записей, наложения полей на надписи шаблона отсутствуют</a:t>
                      </a:r>
                      <a:endParaRPr lang="ru-RU" sz="1200">
                        <a:effectLst/>
                        <a:latin typeface="Times New Roman" panose="02020603050405020304" pitchFamily="18" charset="0"/>
                        <a:ea typeface="Times New Roman" panose="02020603050405020304" pitchFamily="18" charset="0"/>
                      </a:endParaRPr>
                    </a:p>
                    <a:p>
                      <a:pPr indent="215900" algn="just">
                        <a:lnSpc>
                          <a:spcPct val="150000"/>
                        </a:lnSpc>
                      </a:pPr>
                      <a:r>
                        <a:rPr lang="ru-RU" sz="1000">
                          <a:effectLst/>
                          <a:latin typeface="Verdana" panose="020B0604030504040204" pitchFamily="34" charset="0"/>
                          <a:ea typeface="Times New Roman" panose="02020603050405020304" pitchFamily="18" charset="0"/>
                        </a:rPr>
                        <a:t>1.3. Поля 1,2,3 и 4 соответствуют полям 2,3,4 и 8 основной таблицы базы данных по каждой записи</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2774758"/>
                  </a:ext>
                </a:extLst>
              </a:tr>
              <a:tr h="422151">
                <a:tc>
                  <a:txBody>
                    <a:bodyPr/>
                    <a:lstStyle/>
                    <a:p>
                      <a:pPr algn="l">
                        <a:lnSpc>
                          <a:spcPct val="150000"/>
                        </a:lnSpc>
                      </a:pPr>
                      <a:r>
                        <a:rPr lang="ru-RU" sz="1000" dirty="0">
                          <a:effectLst/>
                          <a:latin typeface="Verdana" panose="020B0604030504040204" pitchFamily="34" charset="0"/>
                          <a:ea typeface="Times New Roman" panose="02020603050405020304" pitchFamily="18" charset="0"/>
                        </a:rPr>
                        <a:t>Способ определения результатов</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just">
                        <a:lnSpc>
                          <a:spcPct val="150000"/>
                        </a:lnSpc>
                      </a:pPr>
                      <a:r>
                        <a:rPr lang="ru-RU" sz="1000" dirty="0">
                          <a:effectLst/>
                          <a:latin typeface="Verdana" panose="020B0604030504040204" pitchFamily="34" charset="0"/>
                          <a:ea typeface="Times New Roman" panose="02020603050405020304" pitchFamily="18" charset="0"/>
                        </a:rPr>
                        <a:t>Параметры, определяемые требованиями заказчика</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0354719"/>
                  </a:ext>
                </a:extLst>
              </a:tr>
            </a:tbl>
          </a:graphicData>
        </a:graphic>
      </p:graphicFrame>
      <p:sp>
        <p:nvSpPr>
          <p:cNvPr id="7" name="Прямоугольник 6"/>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572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337599-D6D8-4F6D-8299-897E879AF868}"/>
              </a:ext>
            </a:extLst>
          </p:cNvPr>
          <p:cNvSpPr>
            <a:spLocks noGrp="1"/>
          </p:cNvSpPr>
          <p:nvPr>
            <p:ph type="title"/>
          </p:nvPr>
        </p:nvSpPr>
        <p:spPr>
          <a:xfrm>
            <a:off x="424024" y="313689"/>
            <a:ext cx="9687193" cy="498598"/>
          </a:xfrm>
        </p:spPr>
        <p:txBody>
          <a:bodyPr/>
          <a:lstStyle/>
          <a:p>
            <a:r>
              <a:rPr lang="ru-RU" sz="3600" dirty="0"/>
              <a:t>Организационный этап</a:t>
            </a:r>
          </a:p>
        </p:txBody>
      </p:sp>
      <p:sp>
        <p:nvSpPr>
          <p:cNvPr id="3" name="Объект 2">
            <a:extLst>
              <a:ext uri="{FF2B5EF4-FFF2-40B4-BE49-F238E27FC236}">
                <a16:creationId xmlns:a16="http://schemas.microsoft.com/office/drawing/2014/main" xmlns="" id="{D3A72EAB-AC9B-4564-B5A2-652358624341}"/>
              </a:ext>
            </a:extLst>
          </p:cNvPr>
          <p:cNvSpPr>
            <a:spLocks noGrp="1"/>
          </p:cNvSpPr>
          <p:nvPr>
            <p:ph idx="1"/>
          </p:nvPr>
        </p:nvSpPr>
        <p:spPr>
          <a:xfrm>
            <a:off x="424024" y="1908423"/>
            <a:ext cx="9824904" cy="4392488"/>
          </a:xfrm>
        </p:spPr>
        <p:txBody>
          <a:bodyPr>
            <a:normAutofit/>
          </a:bodyPr>
          <a:lstStyle/>
          <a:p>
            <a:pPr marL="0" indent="0" algn="just">
              <a:lnSpc>
                <a:spcPct val="100000"/>
              </a:lnSpc>
              <a:buNone/>
            </a:pPr>
            <a:r>
              <a:rPr lang="ru-RU" sz="1700" dirty="0" smtClean="0"/>
              <a:t>Я, Ф.И.О., проходил(а) </a:t>
            </a:r>
            <a:r>
              <a:rPr lang="ru-RU" sz="1700" dirty="0"/>
              <a:t>производственную практику в профильной организации . </a:t>
            </a:r>
          </a:p>
          <a:p>
            <a:pPr marL="0" indent="0" algn="just">
              <a:lnSpc>
                <a:spcPct val="100000"/>
              </a:lnSpc>
              <a:buNone/>
            </a:pPr>
            <a:r>
              <a:rPr lang="ru-RU" sz="1700" dirty="0"/>
              <a:t>При выполнении индивидуального задания по практике решал(а) задачу </a:t>
            </a:r>
            <a:r>
              <a:rPr lang="ru-RU" sz="1700" dirty="0" smtClean="0"/>
              <a:t>…</a:t>
            </a:r>
            <a:endParaRPr lang="ru-RU" sz="1700" dirty="0"/>
          </a:p>
          <a:p>
            <a:pPr marL="0" indent="0">
              <a:lnSpc>
                <a:spcPct val="100000"/>
              </a:lnSpc>
              <a:buNone/>
            </a:pPr>
            <a:r>
              <a:rPr lang="ru-RU" sz="1700" dirty="0" smtClean="0"/>
              <a:t>Перед началом практики:</a:t>
            </a:r>
          </a:p>
          <a:p>
            <a:pPr marL="0" indent="0">
              <a:lnSpc>
                <a:spcPct val="100000"/>
              </a:lnSpc>
              <a:buNone/>
              <a:tabLst>
                <a:tab pos="271463" algn="l"/>
              </a:tabLst>
            </a:pPr>
            <a:r>
              <a:rPr lang="ru-RU" sz="1700" dirty="0" smtClean="0"/>
              <a:t>•	Принял(а) участие в организационном собрании по практике.</a:t>
            </a:r>
          </a:p>
          <a:p>
            <a:pPr marL="0" indent="0">
              <a:lnSpc>
                <a:spcPct val="100000"/>
              </a:lnSpc>
              <a:buNone/>
              <a:tabLst>
                <a:tab pos="271463" algn="l"/>
              </a:tabLst>
            </a:pPr>
            <a:r>
              <a:rPr lang="ru-RU" sz="1700" dirty="0" smtClean="0"/>
              <a:t>•	Ознакомил(а)</a:t>
            </a:r>
            <a:r>
              <a:rPr lang="ru-RU" sz="1700" dirty="0" err="1" smtClean="0"/>
              <a:t>сь</a:t>
            </a:r>
            <a:r>
              <a:rPr lang="ru-RU" sz="1700" dirty="0" smtClean="0"/>
              <a:t> с комплектом шаблонов отчетной документации по практике.</a:t>
            </a:r>
          </a:p>
          <a:p>
            <a:pPr marL="0" indent="0" algn="just">
              <a:lnSpc>
                <a:spcPct val="100000"/>
              </a:lnSpc>
              <a:buNone/>
              <a:tabLst>
                <a:tab pos="271463" algn="l"/>
              </a:tabLst>
            </a:pPr>
            <a:r>
              <a:rPr lang="ru-RU" sz="1700" dirty="0" smtClean="0"/>
              <a:t>•	Уточнил(а) контакты руководителя практики от Образовательной организации, а также правила в отношении субординации, внешнего вида, графика работы, техники безопасности:</a:t>
            </a:r>
          </a:p>
          <a:p>
            <a:pPr marL="885066" lvl="1" indent="-363538">
              <a:lnSpc>
                <a:spcPct val="100000"/>
              </a:lnSpc>
              <a:spcAft>
                <a:spcPts val="1200"/>
              </a:spcAft>
              <a:buFont typeface="Courier New" panose="02070309020205020404" pitchFamily="49" charset="0"/>
              <a:buChar char="o"/>
            </a:pPr>
            <a:r>
              <a:rPr lang="ru-RU" sz="1700" dirty="0" smtClean="0"/>
              <a:t>Требования к внешнему виду: …</a:t>
            </a:r>
          </a:p>
          <a:p>
            <a:pPr marL="885066" lvl="1" indent="-363538">
              <a:lnSpc>
                <a:spcPct val="100000"/>
              </a:lnSpc>
              <a:spcAft>
                <a:spcPts val="1200"/>
              </a:spcAft>
              <a:buFont typeface="Courier New" panose="02070309020205020404" pitchFamily="49" charset="0"/>
              <a:buChar char="o"/>
            </a:pPr>
            <a:r>
              <a:rPr lang="ru-RU" sz="1700" dirty="0" smtClean="0"/>
              <a:t>График работы: …</a:t>
            </a:r>
          </a:p>
          <a:p>
            <a:pPr marL="885066" lvl="1" indent="-363538">
              <a:lnSpc>
                <a:spcPct val="100000"/>
              </a:lnSpc>
              <a:spcAft>
                <a:spcPts val="1200"/>
              </a:spcAft>
              <a:buFont typeface="Courier New" panose="02070309020205020404" pitchFamily="49" charset="0"/>
              <a:buChar char="o"/>
            </a:pPr>
            <a:r>
              <a:rPr lang="ru-RU" sz="1700" dirty="0" smtClean="0"/>
              <a:t>Круг обязанностей: …</a:t>
            </a:r>
          </a:p>
          <a:p>
            <a:pPr marL="885066" lvl="1" indent="-363538">
              <a:lnSpc>
                <a:spcPct val="100000"/>
              </a:lnSpc>
              <a:spcAft>
                <a:spcPts val="1200"/>
              </a:spcAft>
              <a:buFont typeface="Courier New" panose="02070309020205020404" pitchFamily="49" charset="0"/>
              <a:buChar char="o"/>
            </a:pPr>
            <a:r>
              <a:rPr lang="ru-RU" sz="1700" dirty="0" smtClean="0"/>
              <a:t>Доступ к данным: …</a:t>
            </a:r>
            <a:endParaRPr lang="ru-RU" dirty="0"/>
          </a:p>
        </p:txBody>
      </p:sp>
      <p:sp>
        <p:nvSpPr>
          <p:cNvPr id="4" name="Текст 3">
            <a:extLst>
              <a:ext uri="{FF2B5EF4-FFF2-40B4-BE49-F238E27FC236}">
                <a16:creationId xmlns:a16="http://schemas.microsoft.com/office/drawing/2014/main" xmlns="" id="{A9319FAD-9C52-40D6-8EEA-0A80857906F6}"/>
              </a:ext>
            </a:extLst>
          </p:cNvPr>
          <p:cNvSpPr>
            <a:spLocks noGrp="1"/>
          </p:cNvSpPr>
          <p:nvPr>
            <p:ph type="body" idx="13"/>
          </p:nvPr>
        </p:nvSpPr>
        <p:spPr>
          <a:xfrm>
            <a:off x="286313" y="779740"/>
            <a:ext cx="9824904" cy="709522"/>
          </a:xfrm>
        </p:spPr>
        <p:txBody>
          <a:bodyPr>
            <a:normAutofit lnSpcReduction="10000"/>
          </a:bodyPr>
          <a:lstStyle/>
          <a:p>
            <a:r>
              <a:rPr lang="ru-RU" b="0" dirty="0">
                <a:solidFill>
                  <a:srgbClr val="E60000"/>
                </a:solidFill>
              </a:rPr>
              <a:t>Правила внутреннего распорядка, правила и нормы охраны труда, </a:t>
            </a:r>
            <a:endParaRPr lang="ru-RU" b="0" dirty="0" smtClean="0">
              <a:solidFill>
                <a:srgbClr val="E60000"/>
              </a:solidFill>
            </a:endParaRPr>
          </a:p>
          <a:p>
            <a:r>
              <a:rPr lang="ru-RU" b="0" dirty="0" smtClean="0">
                <a:solidFill>
                  <a:srgbClr val="E60000"/>
                </a:solidFill>
              </a:rPr>
              <a:t>техники </a:t>
            </a:r>
            <a:r>
              <a:rPr lang="ru-RU" b="0" dirty="0">
                <a:solidFill>
                  <a:srgbClr val="E60000"/>
                </a:solidFill>
              </a:rPr>
              <a:t>безопасности при работе с вычислительной техникой</a:t>
            </a:r>
          </a:p>
        </p:txBody>
      </p:sp>
      <p:sp>
        <p:nvSpPr>
          <p:cNvPr id="6" name="Прямоугольник 5"/>
          <p:cNvSpPr/>
          <p:nvPr/>
        </p:nvSpPr>
        <p:spPr>
          <a:xfrm>
            <a:off x="7434932" y="210982"/>
            <a:ext cx="3153698" cy="907941"/>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en-US" sz="2500" dirty="0" smtClean="0">
              <a:ln w="0"/>
              <a:solidFill>
                <a:schemeClr val="accent1"/>
              </a:solidFill>
              <a:effectLst>
                <a:outerShdw blurRad="38100" dist="25400" dir="5400000" algn="ctr" rotWithShape="0">
                  <a:srgbClr val="6E747A">
                    <a:alpha val="43000"/>
                  </a:srgbClr>
                </a:outerShdw>
              </a:effectLst>
            </a:endParaRPr>
          </a:p>
          <a:p>
            <a:pPr algn="ctr"/>
            <a:r>
              <a:rPr lang="ru-RU" sz="1400" dirty="0" smtClean="0">
                <a:ln w="0"/>
                <a:solidFill>
                  <a:schemeClr val="accent1"/>
                </a:solidFill>
                <a:effectLst>
                  <a:outerShdw blurRad="38100" dist="25400" dir="5400000" algn="ctr" rotWithShape="0">
                    <a:srgbClr val="6E747A">
                      <a:alpha val="43000"/>
                    </a:srgbClr>
                  </a:outerShdw>
                </a:effectLst>
              </a:rPr>
              <a:t>*если база прохождения практики – Университет «Синергия»</a:t>
            </a:r>
            <a:endParaRPr lang="ru-RU" sz="1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16480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532673" y="220918"/>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3" name="Объект 2">
            <a:extLst>
              <a:ext uri="{FF2B5EF4-FFF2-40B4-BE49-F238E27FC236}">
                <a16:creationId xmlns:a16="http://schemas.microsoft.com/office/drawing/2014/main" xmlns="" id="{1F4BD0FD-BFCD-433E-B213-6B751D24BACE}"/>
              </a:ext>
            </a:extLst>
          </p:cNvPr>
          <p:cNvSpPr>
            <a:spLocks noGrp="1"/>
          </p:cNvSpPr>
          <p:nvPr>
            <p:ph idx="1"/>
          </p:nvPr>
        </p:nvSpPr>
        <p:spPr>
          <a:xfrm>
            <a:off x="434248" y="1079973"/>
            <a:ext cx="9824904" cy="5022411"/>
          </a:xfrm>
        </p:spPr>
        <p:txBody>
          <a:bodyPr/>
          <a:lstStyle/>
          <a:p>
            <a:pPr marL="0" marR="0" lvl="0" indent="0" defTabSz="1043056" rtl="0" eaLnBrk="1" fontAlgn="auto" latinLnBrk="0" hangingPunct="1">
              <a:lnSpc>
                <a:spcPct val="100000"/>
              </a:lnSpc>
              <a:spcBef>
                <a:spcPts val="0"/>
              </a:spcBef>
              <a:spcAft>
                <a:spcPts val="0"/>
              </a:spcAft>
              <a:buClrTx/>
              <a:buSzTx/>
              <a:buFontTx/>
              <a:buNone/>
              <a:tabLst/>
              <a:defRPr/>
            </a:pPr>
            <a:endParaRPr lang="ru-RU" sz="1600" dirty="0" smtClean="0"/>
          </a:p>
          <a:p>
            <a:pPr marL="0" marR="0" lvl="0" indent="0" defTabSz="1043056" rtl="0" eaLnBrk="1" fontAlgn="auto" latinLnBrk="0" hangingPunct="1">
              <a:lnSpc>
                <a:spcPct val="100000"/>
              </a:lnSpc>
              <a:spcBef>
                <a:spcPts val="0"/>
              </a:spcBef>
              <a:spcAft>
                <a:spcPts val="0"/>
              </a:spcAft>
              <a:buClrTx/>
              <a:buSzTx/>
              <a:buFontTx/>
              <a:buNone/>
              <a:tabLst/>
              <a:defRPr/>
            </a:pPr>
            <a:r>
              <a:rPr lang="ru-RU" sz="1600" dirty="0" smtClean="0"/>
              <a:t>Пример </a:t>
            </a:r>
            <a:r>
              <a:rPr lang="ru-RU" sz="1600" dirty="0"/>
              <a:t>тестирования необходимо привести в </a:t>
            </a:r>
            <a:r>
              <a:rPr lang="ru-RU" sz="1600" dirty="0" smtClean="0"/>
              <a:t>таблице. Например,</a:t>
            </a:r>
            <a:endParaRPr lang="ru-RU" dirty="0"/>
          </a:p>
          <a:p>
            <a:pPr marL="0" indent="0">
              <a:buNone/>
            </a:pPr>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63341" y="427790"/>
            <a:ext cx="9824904" cy="741635"/>
          </a:xfrm>
        </p:spPr>
        <p:txBody>
          <a:bodyPr>
            <a:normAutofit lnSpcReduction="10000"/>
          </a:bodyPr>
          <a:lstStyle/>
          <a:p>
            <a:endParaRPr lang="ru-RU" dirty="0"/>
          </a:p>
          <a:p>
            <a:r>
              <a:rPr lang="ru-RU" sz="2100" b="0" dirty="0">
                <a:solidFill>
                  <a:srgbClr val="E60000"/>
                </a:solidFill>
              </a:rPr>
              <a:t>Методика тестирования приложений</a:t>
            </a:r>
          </a:p>
        </p:txBody>
      </p:sp>
      <p:graphicFrame>
        <p:nvGraphicFramePr>
          <p:cNvPr id="6" name="Таблица 5">
            <a:extLst>
              <a:ext uri="{FF2B5EF4-FFF2-40B4-BE49-F238E27FC236}">
                <a16:creationId xmlns:a16="http://schemas.microsoft.com/office/drawing/2014/main" xmlns="" id="{A7C5CF19-46C1-410E-A391-B09295F20BC8}"/>
              </a:ext>
            </a:extLst>
          </p:cNvPr>
          <p:cNvGraphicFramePr>
            <a:graphicFrameLocks noGrp="1"/>
          </p:cNvGraphicFramePr>
          <p:nvPr>
            <p:extLst>
              <p:ext uri="{D42A27DB-BD31-4B8C-83A1-F6EECF244321}">
                <p14:modId xmlns:p14="http://schemas.microsoft.com/office/powerpoint/2010/main" val="3541590992"/>
              </p:ext>
            </p:extLst>
          </p:nvPr>
        </p:nvGraphicFramePr>
        <p:xfrm>
          <a:off x="427546" y="1870168"/>
          <a:ext cx="9831606" cy="4957547"/>
        </p:xfrm>
        <a:graphic>
          <a:graphicData uri="http://schemas.openxmlformats.org/drawingml/2006/table">
            <a:tbl>
              <a:tblPr firstRow="1" firstCol="1" bandRow="1"/>
              <a:tblGrid>
                <a:gridCol w="1262654">
                  <a:extLst>
                    <a:ext uri="{9D8B030D-6E8A-4147-A177-3AD203B41FA5}">
                      <a16:colId xmlns:a16="http://schemas.microsoft.com/office/drawing/2014/main" xmlns="" val="3408292508"/>
                    </a:ext>
                  </a:extLst>
                </a:gridCol>
                <a:gridCol w="2296485">
                  <a:extLst>
                    <a:ext uri="{9D8B030D-6E8A-4147-A177-3AD203B41FA5}">
                      <a16:colId xmlns:a16="http://schemas.microsoft.com/office/drawing/2014/main" xmlns="" val="4143845065"/>
                    </a:ext>
                  </a:extLst>
                </a:gridCol>
                <a:gridCol w="2312027">
                  <a:extLst>
                    <a:ext uri="{9D8B030D-6E8A-4147-A177-3AD203B41FA5}">
                      <a16:colId xmlns:a16="http://schemas.microsoft.com/office/drawing/2014/main" xmlns="" val="106372154"/>
                    </a:ext>
                  </a:extLst>
                </a:gridCol>
                <a:gridCol w="1944216">
                  <a:extLst>
                    <a:ext uri="{9D8B030D-6E8A-4147-A177-3AD203B41FA5}">
                      <a16:colId xmlns:a16="http://schemas.microsoft.com/office/drawing/2014/main" xmlns="" val="37359864"/>
                    </a:ext>
                  </a:extLst>
                </a:gridCol>
                <a:gridCol w="2016224">
                  <a:extLst>
                    <a:ext uri="{9D8B030D-6E8A-4147-A177-3AD203B41FA5}">
                      <a16:colId xmlns:a16="http://schemas.microsoft.com/office/drawing/2014/main" xmlns="" val="3920348813"/>
                    </a:ext>
                  </a:extLst>
                </a:gridCol>
              </a:tblGrid>
              <a:tr h="567438">
                <a:tc>
                  <a:txBody>
                    <a:bodyPr/>
                    <a:lstStyle/>
                    <a:p>
                      <a:pPr algn="ctr">
                        <a:lnSpc>
                          <a:spcPct val="150000"/>
                        </a:lnSpc>
                      </a:pPr>
                      <a:r>
                        <a:rPr lang="ru-RU" sz="1400" b="1" dirty="0">
                          <a:effectLst/>
                          <a:latin typeface="Verdana" panose="020B0604030504040204" pitchFamily="34" charset="0"/>
                          <a:ea typeface="Times New Roman" panose="02020603050405020304" pitchFamily="18" charset="0"/>
                        </a:rPr>
                        <a:t>№ проверки</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b="1" dirty="0">
                          <a:effectLst/>
                          <a:latin typeface="Verdana" panose="020B0604030504040204" pitchFamily="34" charset="0"/>
                          <a:ea typeface="Times New Roman" panose="02020603050405020304" pitchFamily="18" charset="0"/>
                        </a:rPr>
                        <a:t>Вид проверки</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b="1" dirty="0" err="1">
                          <a:effectLst/>
                          <a:latin typeface="Verdana" panose="020B0604030504040204" pitchFamily="34" charset="0"/>
                          <a:ea typeface="Times New Roman" panose="02020603050405020304" pitchFamily="18" charset="0"/>
                        </a:rPr>
                        <a:t>Критериальный</a:t>
                      </a:r>
                      <a:r>
                        <a:rPr lang="ru-RU" sz="1400" b="1" dirty="0">
                          <a:effectLst/>
                          <a:latin typeface="Verdana" panose="020B0604030504040204" pitchFamily="34" charset="0"/>
                          <a:ea typeface="Times New Roman" panose="02020603050405020304" pitchFamily="18" charset="0"/>
                        </a:rPr>
                        <a:t> параметр</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b="1">
                          <a:effectLst/>
                          <a:latin typeface="Verdana" panose="020B0604030504040204" pitchFamily="34" charset="0"/>
                          <a:ea typeface="Times New Roman" panose="02020603050405020304" pitchFamily="18" charset="0"/>
                        </a:rPr>
                        <a:t>Допустимые значения</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b="1">
                          <a:effectLst/>
                          <a:latin typeface="Verdana" panose="020B0604030504040204" pitchFamily="34" charset="0"/>
                          <a:ea typeface="Times New Roman" panose="02020603050405020304" pitchFamily="18" charset="0"/>
                        </a:rPr>
                        <a:t>Результат проверки</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0964009"/>
                  </a:ext>
                </a:extLst>
              </a:tr>
              <a:tr h="567438">
                <a:tc rowSpan="2">
                  <a:txBody>
                    <a:bodyPr/>
                    <a:lstStyle/>
                    <a:p>
                      <a:pPr algn="ctr">
                        <a:lnSpc>
                          <a:spcPct val="150000"/>
                        </a:lnSpc>
                      </a:pPr>
                      <a:r>
                        <a:rPr lang="ru-RU" sz="1400" dirty="0">
                          <a:effectLst/>
                          <a:latin typeface="Verdana" panose="020B0604030504040204" pitchFamily="34" charset="0"/>
                          <a:ea typeface="Times New Roman" panose="02020603050405020304" pitchFamily="18" charset="0"/>
                        </a:rPr>
                        <a:t>1</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pPr>
                      <a:r>
                        <a:rPr lang="ru-RU" sz="1400" dirty="0">
                          <a:effectLst/>
                          <a:latin typeface="Verdana" panose="020B0604030504040204" pitchFamily="34" charset="0"/>
                          <a:ea typeface="Times New Roman" panose="02020603050405020304" pitchFamily="18" charset="0"/>
                        </a:rPr>
                        <a:t>Ввод данных в экранную форму</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ru-RU" sz="1400" dirty="0">
                          <a:effectLst/>
                          <a:latin typeface="Verdana" panose="020B0604030504040204" pitchFamily="34" charset="0"/>
                          <a:ea typeface="Times New Roman" panose="02020603050405020304" pitchFamily="18" charset="0"/>
                        </a:rPr>
                        <a:t>Максимальная длина строки</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a:effectLst/>
                          <a:latin typeface="Verdana" panose="020B0604030504040204" pitchFamily="34" charset="0"/>
                          <a:ea typeface="Times New Roman" panose="02020603050405020304" pitchFamily="18" charset="0"/>
                        </a:rPr>
                        <a:t>не менее 80</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a:effectLst/>
                          <a:latin typeface="Verdana" panose="020B0604030504040204" pitchFamily="34" charset="0"/>
                          <a:ea typeface="Times New Roman" panose="02020603050405020304" pitchFamily="18" charset="0"/>
                        </a:rPr>
                        <a:t>82</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0227945"/>
                  </a:ext>
                </a:extLst>
              </a:tr>
              <a:tr h="567438">
                <a:tc vMerge="1">
                  <a:txBody>
                    <a:bodyPr/>
                    <a:lstStyle/>
                    <a:p>
                      <a:endParaRPr lang="ru-RU"/>
                    </a:p>
                  </a:txBody>
                  <a:tcPr/>
                </a:tc>
                <a:tc vMerge="1">
                  <a:txBody>
                    <a:bodyPr/>
                    <a:lstStyle/>
                    <a:p>
                      <a:endParaRPr lang="ru-RU"/>
                    </a:p>
                  </a:txBody>
                  <a:tcPr/>
                </a:tc>
                <a:tc>
                  <a:txBody>
                    <a:bodyPr/>
                    <a:lstStyle/>
                    <a:p>
                      <a:pPr algn="just">
                        <a:lnSpc>
                          <a:spcPct val="150000"/>
                        </a:lnSpc>
                      </a:pPr>
                      <a:r>
                        <a:rPr lang="ru-RU" sz="1400" dirty="0">
                          <a:effectLst/>
                          <a:latin typeface="Verdana" panose="020B0604030504040204" pitchFamily="34" charset="0"/>
                          <a:ea typeface="Times New Roman" panose="02020603050405020304" pitchFamily="18" charset="0"/>
                        </a:rPr>
                        <a:t>Допустимый диапазон дат</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a:effectLst/>
                          <a:latin typeface="Verdana" panose="020B0604030504040204" pitchFamily="34" charset="0"/>
                          <a:ea typeface="Times New Roman" panose="02020603050405020304" pitchFamily="18" charset="0"/>
                        </a:rPr>
                        <a:t>01.01.1900-31.12.2100</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a:effectLst/>
                          <a:latin typeface="Verdana" panose="020B0604030504040204" pitchFamily="34" charset="0"/>
                          <a:ea typeface="Times New Roman" panose="02020603050405020304" pitchFamily="18" charset="0"/>
                        </a:rPr>
                        <a:t>соответствует</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0593422"/>
                  </a:ext>
                </a:extLst>
              </a:tr>
              <a:tr h="1171900">
                <a:tc rowSpan="2">
                  <a:txBody>
                    <a:bodyPr/>
                    <a:lstStyle/>
                    <a:p>
                      <a:pPr algn="ctr">
                        <a:lnSpc>
                          <a:spcPct val="150000"/>
                        </a:lnSpc>
                      </a:pPr>
                      <a:r>
                        <a:rPr lang="ru-RU" sz="1400">
                          <a:effectLst/>
                          <a:latin typeface="Verdana" panose="020B0604030504040204" pitchFamily="34" charset="0"/>
                          <a:ea typeface="Times New Roman" panose="02020603050405020304" pitchFamily="18" charset="0"/>
                        </a:rPr>
                        <a:t>2</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pPr>
                      <a:r>
                        <a:rPr lang="ru-RU" sz="1400" dirty="0">
                          <a:effectLst/>
                          <a:latin typeface="Verdana" panose="020B0604030504040204" pitchFamily="34" charset="0"/>
                          <a:ea typeface="Times New Roman" panose="02020603050405020304" pitchFamily="18" charset="0"/>
                        </a:rPr>
                        <a:t>Загрузка данных из файла</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ru-RU" sz="1400" dirty="0">
                          <a:effectLst/>
                          <a:latin typeface="Verdana" panose="020B0604030504040204" pitchFamily="34" charset="0"/>
                          <a:ea typeface="Times New Roman" panose="02020603050405020304" pitchFamily="18" charset="0"/>
                        </a:rPr>
                        <a:t>Время загрузки 1000 записей в БД не менее 100 000 записей</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dirty="0">
                          <a:effectLst/>
                          <a:latin typeface="Verdana" panose="020B0604030504040204" pitchFamily="34" charset="0"/>
                          <a:ea typeface="Times New Roman" panose="02020603050405020304" pitchFamily="18" charset="0"/>
                        </a:rPr>
                        <a:t>&lt;</a:t>
                      </a:r>
                      <a:r>
                        <a:rPr lang="ru-RU" sz="1400" dirty="0">
                          <a:effectLst/>
                          <a:latin typeface="Verdana" panose="020B0604030504040204" pitchFamily="34" charset="0"/>
                          <a:ea typeface="Times New Roman" panose="02020603050405020304" pitchFamily="18" charset="0"/>
                        </a:rPr>
                        <a:t>1,5 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a:effectLst/>
                          <a:latin typeface="Verdana" panose="020B0604030504040204" pitchFamily="34" charset="0"/>
                          <a:ea typeface="Times New Roman" panose="02020603050405020304" pitchFamily="18" charset="0"/>
                        </a:rPr>
                        <a:t>1,2 с</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735484"/>
                  </a:ext>
                </a:extLst>
              </a:tr>
              <a:tr h="1474130">
                <a:tc vMerge="1">
                  <a:txBody>
                    <a:bodyPr/>
                    <a:lstStyle/>
                    <a:p>
                      <a:endParaRPr lang="ru-RU"/>
                    </a:p>
                  </a:txBody>
                  <a:tcPr/>
                </a:tc>
                <a:tc vMerge="1">
                  <a:txBody>
                    <a:bodyPr/>
                    <a:lstStyle/>
                    <a:p>
                      <a:endParaRPr lang="ru-RU"/>
                    </a:p>
                  </a:txBody>
                  <a:tcPr/>
                </a:tc>
                <a:tc>
                  <a:txBody>
                    <a:bodyPr/>
                    <a:lstStyle/>
                    <a:p>
                      <a:pPr algn="just">
                        <a:lnSpc>
                          <a:spcPct val="150000"/>
                        </a:lnSpc>
                      </a:pPr>
                      <a:r>
                        <a:rPr lang="ru-RU" sz="1400">
                          <a:effectLst/>
                          <a:latin typeface="Verdana" panose="020B0604030504040204" pitchFamily="34" charset="0"/>
                          <a:ea typeface="Times New Roman" panose="02020603050405020304" pitchFamily="18" charset="0"/>
                        </a:rPr>
                        <a:t>Реакция на ошибку структуры файла</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dirty="0">
                          <a:effectLst/>
                          <a:latin typeface="Verdana" panose="020B0604030504040204" pitchFamily="34" charset="0"/>
                          <a:ea typeface="Times New Roman" panose="02020603050405020304" pitchFamily="18" charset="0"/>
                        </a:rPr>
                        <a:t>Сообщение об ошибке в отдельном окне.</a:t>
                      </a:r>
                      <a:endParaRPr lang="ru-RU" sz="1400" dirty="0">
                        <a:effectLst/>
                        <a:latin typeface="Times New Roman" panose="02020603050405020304" pitchFamily="18" charset="0"/>
                        <a:ea typeface="Times New Roman" panose="02020603050405020304" pitchFamily="18" charset="0"/>
                      </a:endParaRPr>
                    </a:p>
                    <a:p>
                      <a:pPr algn="ctr">
                        <a:lnSpc>
                          <a:spcPct val="150000"/>
                        </a:lnSpc>
                      </a:pPr>
                      <a:r>
                        <a:rPr lang="ru-RU" sz="1400" dirty="0">
                          <a:effectLst/>
                          <a:latin typeface="Verdana" panose="020B0604030504040204" pitchFamily="34" charset="0"/>
                          <a:ea typeface="Times New Roman" panose="02020603050405020304" pitchFamily="18" charset="0"/>
                        </a:rPr>
                        <a:t>Прекращение обработки файла</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400" dirty="0">
                          <a:effectLst/>
                          <a:latin typeface="Verdana" panose="020B0604030504040204" pitchFamily="34" charset="0"/>
                          <a:ea typeface="Times New Roman" panose="02020603050405020304" pitchFamily="18" charset="0"/>
                        </a:rPr>
                        <a:t>соответствует</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2499552"/>
                  </a:ext>
                </a:extLst>
              </a:tr>
              <a:tr h="265207">
                <a:tc>
                  <a:txBody>
                    <a:bodyPr/>
                    <a:lstStyle/>
                    <a:p>
                      <a:pPr algn="ctr">
                        <a:lnSpc>
                          <a:spcPct val="150000"/>
                        </a:lnSpc>
                      </a:pPr>
                      <a:r>
                        <a:rPr lang="ru-RU" sz="1000">
                          <a:effectLst/>
                          <a:latin typeface="Verdana" panose="020B0604030504040204" pitchFamily="34" charset="0"/>
                          <a:ea typeface="Times New Roman" panose="02020603050405020304" pitchFamily="18" charset="0"/>
                        </a:rPr>
                        <a:t>…</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ru-RU" sz="1000">
                          <a:effectLst/>
                          <a:latin typeface="Verdana" panose="020B0604030504040204" pitchFamily="34"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ru-RU" sz="1000">
                          <a:effectLst/>
                          <a:latin typeface="Verdana" panose="020B0604030504040204" pitchFamily="34"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000">
                          <a:effectLst/>
                          <a:latin typeface="Verdana" panose="020B0604030504040204" pitchFamily="34"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ru-RU" sz="1000" dirty="0">
                          <a:effectLst/>
                          <a:latin typeface="Verdana" panose="020B0604030504040204" pitchFamily="34"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6569592"/>
                  </a:ext>
                </a:extLst>
              </a:tr>
            </a:tbl>
          </a:graphicData>
        </a:graphic>
      </p:graphicFrame>
      <p:sp>
        <p:nvSpPr>
          <p:cNvPr id="7" name="Прямоугольник 6"/>
          <p:cNvSpPr/>
          <p:nvPr/>
        </p:nvSpPr>
        <p:spPr>
          <a:xfrm>
            <a:off x="7362924" y="220918"/>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32838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532673" y="358921"/>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78148" y="632622"/>
            <a:ext cx="9824904" cy="741635"/>
          </a:xfrm>
        </p:spPr>
        <p:txBody>
          <a:bodyPr>
            <a:normAutofit lnSpcReduction="10000"/>
          </a:bodyPr>
          <a:lstStyle/>
          <a:p>
            <a:endParaRPr lang="ru-RU" dirty="0"/>
          </a:p>
          <a:p>
            <a:r>
              <a:rPr lang="ru-RU" sz="2100" b="0" dirty="0">
                <a:solidFill>
                  <a:srgbClr val="E60000"/>
                </a:solidFill>
              </a:rPr>
              <a:t>Схема сценария диалога</a:t>
            </a:r>
          </a:p>
        </p:txBody>
      </p:sp>
      <p:sp>
        <p:nvSpPr>
          <p:cNvPr id="6" name="TextBox 5">
            <a:extLst>
              <a:ext uri="{FF2B5EF4-FFF2-40B4-BE49-F238E27FC236}">
                <a16:creationId xmlns:a16="http://schemas.microsoft.com/office/drawing/2014/main" xmlns="" id="{4EB85E28-9979-426C-80D6-4037BA7834E4}"/>
              </a:ext>
            </a:extLst>
          </p:cNvPr>
          <p:cNvSpPr txBox="1"/>
          <p:nvPr/>
        </p:nvSpPr>
        <p:spPr>
          <a:xfrm>
            <a:off x="2322364" y="6732959"/>
            <a:ext cx="7344816" cy="400110"/>
          </a:xfrm>
          <a:prstGeom prst="rect">
            <a:avLst/>
          </a:prstGeom>
          <a:noFill/>
        </p:spPr>
        <p:txBody>
          <a:bodyPr wrap="square">
            <a:spAutoFit/>
          </a:bodyPr>
          <a:lstStyle/>
          <a:p>
            <a:pPr indent="538163">
              <a:spcAft>
                <a:spcPts val="1200"/>
              </a:spcAft>
            </a:pPr>
            <a:r>
              <a:rPr lang="ru-RU" sz="2000" b="1" i="1" dirty="0">
                <a:solidFill>
                  <a:schemeClr val="accent6">
                    <a:lumMod val="75000"/>
                  </a:schemeClr>
                </a:solidFill>
              </a:rPr>
              <a:t>Рисунок 11. Сценарий диалога</a:t>
            </a:r>
          </a:p>
        </p:txBody>
      </p:sp>
      <p:pic>
        <p:nvPicPr>
          <p:cNvPr id="5" name="Рисунок 4"/>
          <p:cNvPicPr>
            <a:picLocks noChangeAspect="1"/>
          </p:cNvPicPr>
          <p:nvPr/>
        </p:nvPicPr>
        <p:blipFill>
          <a:blip r:embed="rId2"/>
          <a:stretch>
            <a:fillRect/>
          </a:stretch>
        </p:blipFill>
        <p:spPr>
          <a:xfrm rot="5400000">
            <a:off x="2874619" y="133229"/>
            <a:ext cx="4419983" cy="8260796"/>
          </a:xfrm>
          <a:prstGeom prst="rect">
            <a:avLst/>
          </a:prstGeom>
        </p:spPr>
      </p:pic>
      <p:sp>
        <p:nvSpPr>
          <p:cNvPr id="8" name="Прямоугольник 7"/>
          <p:cNvSpPr/>
          <p:nvPr/>
        </p:nvSpPr>
        <p:spPr>
          <a:xfrm>
            <a:off x="7362924" y="220918"/>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32893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444183" y="338905"/>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06140" y="632622"/>
            <a:ext cx="9824904" cy="741635"/>
          </a:xfrm>
        </p:spPr>
        <p:txBody>
          <a:bodyPr>
            <a:normAutofit lnSpcReduction="10000"/>
          </a:bodyPr>
          <a:lstStyle/>
          <a:p>
            <a:endParaRPr lang="ru-RU" dirty="0"/>
          </a:p>
          <a:p>
            <a:r>
              <a:rPr lang="ru-RU" sz="2100" b="0" dirty="0" smtClean="0"/>
              <a:t>Схема сценария диалога</a:t>
            </a:r>
            <a:endParaRPr lang="ru-RU" sz="2100" b="0" dirty="0"/>
          </a:p>
        </p:txBody>
      </p:sp>
      <p:sp>
        <p:nvSpPr>
          <p:cNvPr id="6" name="TextBox 5">
            <a:extLst>
              <a:ext uri="{FF2B5EF4-FFF2-40B4-BE49-F238E27FC236}">
                <a16:creationId xmlns:a16="http://schemas.microsoft.com/office/drawing/2014/main" xmlns="" id="{4EB85E28-9979-426C-80D6-4037BA7834E4}"/>
              </a:ext>
            </a:extLst>
          </p:cNvPr>
          <p:cNvSpPr txBox="1"/>
          <p:nvPr/>
        </p:nvSpPr>
        <p:spPr>
          <a:xfrm>
            <a:off x="2394372" y="6857231"/>
            <a:ext cx="7344816" cy="400110"/>
          </a:xfrm>
          <a:prstGeom prst="rect">
            <a:avLst/>
          </a:prstGeom>
          <a:noFill/>
        </p:spPr>
        <p:txBody>
          <a:bodyPr wrap="square">
            <a:spAutoFit/>
          </a:bodyPr>
          <a:lstStyle/>
          <a:p>
            <a:pPr indent="538163">
              <a:spcAft>
                <a:spcPts val="1200"/>
              </a:spcAft>
            </a:pPr>
            <a:r>
              <a:rPr lang="ru-RU" sz="2000" b="1" i="1" dirty="0">
                <a:solidFill>
                  <a:schemeClr val="accent6">
                    <a:lumMod val="75000"/>
                  </a:schemeClr>
                </a:solidFill>
              </a:rPr>
              <a:t>Рисунок </a:t>
            </a:r>
            <a:r>
              <a:rPr lang="ru-RU" sz="2000" b="1" i="1" dirty="0" smtClean="0">
                <a:solidFill>
                  <a:schemeClr val="accent6">
                    <a:lumMod val="75000"/>
                  </a:schemeClr>
                </a:solidFill>
              </a:rPr>
              <a:t>12. </a:t>
            </a:r>
            <a:r>
              <a:rPr lang="ru-RU" sz="2000" b="1" i="1" dirty="0">
                <a:solidFill>
                  <a:schemeClr val="accent6">
                    <a:lumMod val="75000"/>
                  </a:schemeClr>
                </a:solidFill>
              </a:rPr>
              <a:t>Сценарий диалога</a:t>
            </a:r>
          </a:p>
        </p:txBody>
      </p:sp>
      <p:pic>
        <p:nvPicPr>
          <p:cNvPr id="3" name="Рисунок 2"/>
          <p:cNvPicPr>
            <a:picLocks noChangeAspect="1"/>
          </p:cNvPicPr>
          <p:nvPr/>
        </p:nvPicPr>
        <p:blipFill>
          <a:blip r:embed="rId2"/>
          <a:stretch>
            <a:fillRect/>
          </a:stretch>
        </p:blipFill>
        <p:spPr>
          <a:xfrm>
            <a:off x="1818308" y="689643"/>
            <a:ext cx="7344815" cy="5948693"/>
          </a:xfrm>
          <a:prstGeom prst="rect">
            <a:avLst/>
          </a:prstGeom>
        </p:spPr>
      </p:pic>
      <p:sp>
        <p:nvSpPr>
          <p:cNvPr id="8" name="Прямоугольник 7"/>
          <p:cNvSpPr/>
          <p:nvPr/>
        </p:nvSpPr>
        <p:spPr>
          <a:xfrm>
            <a:off x="7362924" y="220918"/>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83042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538EFF4F-BD63-4047-85FE-18D7E8F97975}"/>
              </a:ext>
            </a:extLst>
          </p:cNvPr>
          <p:cNvPicPr>
            <a:picLocks noChangeAspect="1"/>
          </p:cNvPicPr>
          <p:nvPr/>
        </p:nvPicPr>
        <p:blipFill>
          <a:blip r:embed="rId2"/>
          <a:stretch>
            <a:fillRect/>
          </a:stretch>
        </p:blipFill>
        <p:spPr>
          <a:xfrm>
            <a:off x="5170448" y="1447538"/>
            <a:ext cx="5196694" cy="2566660"/>
          </a:xfrm>
          <a:prstGeom prst="rect">
            <a:avLst/>
          </a:prstGeom>
        </p:spPr>
      </p:pic>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492371" y="113368"/>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324546" y="252306"/>
            <a:ext cx="9824904" cy="741635"/>
          </a:xfrm>
        </p:spPr>
        <p:txBody>
          <a:bodyPr>
            <a:normAutofit/>
          </a:bodyPr>
          <a:lstStyle/>
          <a:p>
            <a:r>
              <a:rPr lang="ru-RU" sz="2100" b="0" dirty="0" smtClean="0"/>
              <a:t>Разработка </a:t>
            </a:r>
            <a:r>
              <a:rPr lang="ru-RU" sz="2100" b="0" dirty="0"/>
              <a:t>графического интерфейса приложения</a:t>
            </a:r>
          </a:p>
        </p:txBody>
      </p:sp>
      <p:pic>
        <p:nvPicPr>
          <p:cNvPr id="5" name="Рисунок 4">
            <a:extLst>
              <a:ext uri="{FF2B5EF4-FFF2-40B4-BE49-F238E27FC236}">
                <a16:creationId xmlns:a16="http://schemas.microsoft.com/office/drawing/2014/main" xmlns="" id="{A4A4F4D8-1E73-46DE-96B8-4D252AFCF90D}"/>
              </a:ext>
            </a:extLst>
          </p:cNvPr>
          <p:cNvPicPr>
            <a:picLocks noChangeAspect="1"/>
          </p:cNvPicPr>
          <p:nvPr/>
        </p:nvPicPr>
        <p:blipFill>
          <a:blip r:embed="rId3"/>
          <a:stretch>
            <a:fillRect/>
          </a:stretch>
        </p:blipFill>
        <p:spPr>
          <a:xfrm>
            <a:off x="163798" y="993941"/>
            <a:ext cx="5208693" cy="2577608"/>
          </a:xfrm>
          <a:prstGeom prst="rect">
            <a:avLst/>
          </a:prstGeom>
        </p:spPr>
      </p:pic>
      <p:pic>
        <p:nvPicPr>
          <p:cNvPr id="6" name="Рисунок 5">
            <a:extLst>
              <a:ext uri="{FF2B5EF4-FFF2-40B4-BE49-F238E27FC236}">
                <a16:creationId xmlns:a16="http://schemas.microsoft.com/office/drawing/2014/main" xmlns="" id="{B2305AF7-F6C4-4D16-BEFC-64E4630EE5BE}"/>
              </a:ext>
            </a:extLst>
          </p:cNvPr>
          <p:cNvPicPr/>
          <p:nvPr/>
        </p:nvPicPr>
        <p:blipFill>
          <a:blip r:embed="rId4"/>
          <a:stretch>
            <a:fillRect/>
          </a:stretch>
        </p:blipFill>
        <p:spPr>
          <a:xfrm>
            <a:off x="420103" y="3329727"/>
            <a:ext cx="6162675" cy="3052445"/>
          </a:xfrm>
          <a:prstGeom prst="rect">
            <a:avLst/>
          </a:prstGeom>
        </p:spPr>
      </p:pic>
      <p:pic>
        <p:nvPicPr>
          <p:cNvPr id="7" name="Рисунок 6">
            <a:extLst>
              <a:ext uri="{FF2B5EF4-FFF2-40B4-BE49-F238E27FC236}">
                <a16:creationId xmlns:a16="http://schemas.microsoft.com/office/drawing/2014/main" xmlns="" id="{1D222792-1AE0-435E-A1DB-33FBA8AA53EF}"/>
              </a:ext>
            </a:extLst>
          </p:cNvPr>
          <p:cNvPicPr>
            <a:picLocks noChangeAspect="1"/>
          </p:cNvPicPr>
          <p:nvPr/>
        </p:nvPicPr>
        <p:blipFill rotWithShape="1">
          <a:blip r:embed="rId5"/>
          <a:srcRect b="5425"/>
          <a:stretch/>
        </p:blipFill>
        <p:spPr>
          <a:xfrm>
            <a:off x="666180" y="4238655"/>
            <a:ext cx="6724471" cy="3142376"/>
          </a:xfrm>
          <a:prstGeom prst="rect">
            <a:avLst/>
          </a:prstGeom>
        </p:spPr>
      </p:pic>
      <p:sp>
        <p:nvSpPr>
          <p:cNvPr id="13" name="TextBox 12">
            <a:extLst>
              <a:ext uri="{FF2B5EF4-FFF2-40B4-BE49-F238E27FC236}">
                <a16:creationId xmlns:a16="http://schemas.microsoft.com/office/drawing/2014/main" xmlns="" id="{183A5BF6-0305-475D-A423-37C48D4A1A9F}"/>
              </a:ext>
            </a:extLst>
          </p:cNvPr>
          <p:cNvSpPr txBox="1"/>
          <p:nvPr/>
        </p:nvSpPr>
        <p:spPr>
          <a:xfrm>
            <a:off x="7506940" y="5543592"/>
            <a:ext cx="3456384" cy="738664"/>
          </a:xfrm>
          <a:prstGeom prst="rect">
            <a:avLst/>
          </a:prstGeom>
          <a:noFill/>
        </p:spPr>
        <p:txBody>
          <a:bodyPr wrap="square">
            <a:spAutoFit/>
          </a:bodyPr>
          <a:lstStyle/>
          <a:p>
            <a:pPr indent="538163">
              <a:spcAft>
                <a:spcPts val="1200"/>
              </a:spcAft>
            </a:pPr>
            <a:r>
              <a:rPr lang="ru-RU" sz="1400" b="1" i="1" dirty="0">
                <a:solidFill>
                  <a:schemeClr val="accent6">
                    <a:lumMod val="75000"/>
                  </a:schemeClr>
                </a:solidFill>
              </a:rPr>
              <a:t>Рисунок  </a:t>
            </a:r>
            <a:r>
              <a:rPr lang="ru-RU" sz="1400" b="1" i="1" dirty="0" smtClean="0">
                <a:solidFill>
                  <a:schemeClr val="accent6">
                    <a:lumMod val="75000"/>
                  </a:schemeClr>
                </a:solidFill>
              </a:rPr>
              <a:t>13. </a:t>
            </a:r>
            <a:r>
              <a:rPr lang="ru-RU" sz="1400" b="1" i="1" dirty="0">
                <a:solidFill>
                  <a:schemeClr val="accent6">
                    <a:lumMod val="75000"/>
                  </a:schemeClr>
                </a:solidFill>
              </a:rPr>
              <a:t>Шаблоны графического интерфейса ключевых форм разрабатываемого проекта</a:t>
            </a:r>
          </a:p>
        </p:txBody>
      </p:sp>
      <p:sp>
        <p:nvSpPr>
          <p:cNvPr id="10" name="Прямоугольник 9"/>
          <p:cNvSpPr/>
          <p:nvPr/>
        </p:nvSpPr>
        <p:spPr>
          <a:xfrm>
            <a:off x="7362924" y="220918"/>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50789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355692" y="354861"/>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3" name="Объект 2">
            <a:extLst>
              <a:ext uri="{FF2B5EF4-FFF2-40B4-BE49-F238E27FC236}">
                <a16:creationId xmlns:a16="http://schemas.microsoft.com/office/drawing/2014/main" xmlns="" id="{1F4BD0FD-BFCD-433E-B213-6B751D24BACE}"/>
              </a:ext>
            </a:extLst>
          </p:cNvPr>
          <p:cNvSpPr>
            <a:spLocks noGrp="1"/>
          </p:cNvSpPr>
          <p:nvPr>
            <p:ph idx="1"/>
          </p:nvPr>
        </p:nvSpPr>
        <p:spPr>
          <a:xfrm>
            <a:off x="347809" y="1896977"/>
            <a:ext cx="9824904" cy="5184576"/>
          </a:xfrm>
        </p:spPr>
        <p:txBody>
          <a:bodyPr>
            <a:normAutofit fontScale="25000" lnSpcReduction="20000"/>
          </a:bodyPr>
          <a:lstStyle/>
          <a:p>
            <a:pPr marL="0" indent="0" algn="just" fontAlgn="base">
              <a:lnSpc>
                <a:spcPct val="120000"/>
              </a:lnSpc>
              <a:spcBef>
                <a:spcPts val="0"/>
              </a:spcBef>
              <a:buNone/>
            </a:pPr>
            <a:r>
              <a:rPr lang="ru-RU" sz="8000" u="sng" dirty="0">
                <a:hlinkClick r:id="rId2"/>
              </a:rPr>
              <a:t>ГОСТ 2.004</a:t>
            </a:r>
            <a:r>
              <a:rPr lang="ru-RU" sz="8000" dirty="0"/>
              <a:t> Единая система конструкторской документации. Общие требования к выполнению конструкторских и технологических документов на печатающих и графических устройствах вывода </a:t>
            </a:r>
            <a:r>
              <a:rPr lang="ru-RU" sz="8000" dirty="0" smtClean="0"/>
              <a:t>ЭВМ</a:t>
            </a:r>
          </a:p>
          <a:p>
            <a:pPr marL="0" indent="0" algn="just" fontAlgn="base">
              <a:lnSpc>
                <a:spcPct val="120000"/>
              </a:lnSpc>
              <a:spcBef>
                <a:spcPts val="0"/>
              </a:spcBef>
              <a:buNone/>
            </a:pPr>
            <a:r>
              <a:rPr lang="ru-RU" sz="8000" u="sng" dirty="0" smtClean="0">
                <a:hlinkClick r:id="rId3"/>
              </a:rPr>
              <a:t>ГОСТ </a:t>
            </a:r>
            <a:r>
              <a:rPr lang="ru-RU" sz="8000" u="sng" dirty="0">
                <a:hlinkClick r:id="rId3"/>
              </a:rPr>
              <a:t>2.051</a:t>
            </a:r>
            <a:r>
              <a:rPr lang="ru-RU" sz="8000" dirty="0"/>
              <a:t> Единая система конструкторской документации. Электронные документы. Общие </a:t>
            </a:r>
            <a:r>
              <a:rPr lang="ru-RU" sz="8000" dirty="0" smtClean="0"/>
              <a:t>положения</a:t>
            </a:r>
          </a:p>
          <a:p>
            <a:pPr marL="0" indent="0" algn="just" fontAlgn="base">
              <a:lnSpc>
                <a:spcPct val="120000"/>
              </a:lnSpc>
              <a:spcBef>
                <a:spcPts val="0"/>
              </a:spcBef>
              <a:buNone/>
            </a:pPr>
            <a:r>
              <a:rPr lang="ru-RU" sz="8000" u="sng" dirty="0" smtClean="0">
                <a:hlinkClick r:id="rId4"/>
              </a:rPr>
              <a:t>ГОСТ </a:t>
            </a:r>
            <a:r>
              <a:rPr lang="ru-RU" sz="8000" u="sng" dirty="0">
                <a:hlinkClick r:id="rId4"/>
              </a:rPr>
              <a:t>2.052</a:t>
            </a:r>
            <a:r>
              <a:rPr lang="ru-RU" sz="8000" dirty="0"/>
              <a:t> Единая система конструкторской документации. Электронная модель изделия. Общие </a:t>
            </a:r>
            <a:r>
              <a:rPr lang="ru-RU" sz="8000" dirty="0" smtClean="0"/>
              <a:t>положения</a:t>
            </a:r>
          </a:p>
          <a:p>
            <a:pPr marL="0" indent="0" algn="just" fontAlgn="base">
              <a:lnSpc>
                <a:spcPct val="120000"/>
              </a:lnSpc>
              <a:spcBef>
                <a:spcPts val="0"/>
              </a:spcBef>
              <a:buNone/>
            </a:pPr>
            <a:r>
              <a:rPr lang="ru-RU" sz="8000" u="sng" dirty="0" smtClean="0">
                <a:hlinkClick r:id="rId5"/>
              </a:rPr>
              <a:t>ГОСТ </a:t>
            </a:r>
            <a:r>
              <a:rPr lang="ru-RU" sz="8000" u="sng" dirty="0">
                <a:hlinkClick r:id="rId5"/>
              </a:rPr>
              <a:t>2.105</a:t>
            </a:r>
            <a:r>
              <a:rPr lang="ru-RU" sz="8000" dirty="0"/>
              <a:t> Единая система конструкторской документации. Общие требования к текстовым </a:t>
            </a:r>
            <a:r>
              <a:rPr lang="ru-RU" sz="8000" dirty="0" smtClean="0"/>
              <a:t>документам</a:t>
            </a:r>
          </a:p>
          <a:p>
            <a:pPr marL="0" indent="0" algn="just" fontAlgn="base">
              <a:lnSpc>
                <a:spcPct val="120000"/>
              </a:lnSpc>
              <a:spcBef>
                <a:spcPts val="0"/>
              </a:spcBef>
              <a:buNone/>
            </a:pPr>
            <a:r>
              <a:rPr lang="ru-RU" sz="8000" u="sng" dirty="0" smtClean="0">
                <a:hlinkClick r:id="rId6"/>
              </a:rPr>
              <a:t>ГОСТ </a:t>
            </a:r>
            <a:r>
              <a:rPr lang="ru-RU" sz="8000" u="sng" dirty="0">
                <a:hlinkClick r:id="rId6"/>
              </a:rPr>
              <a:t>2.301</a:t>
            </a:r>
            <a:r>
              <a:rPr lang="ru-RU" sz="8000" dirty="0"/>
              <a:t> Единая система конструкторской документации. </a:t>
            </a:r>
            <a:r>
              <a:rPr lang="ru-RU" sz="8000" dirty="0" smtClean="0"/>
              <a:t>Форматы</a:t>
            </a:r>
          </a:p>
          <a:p>
            <a:pPr marL="0" indent="0" algn="just" fontAlgn="base">
              <a:lnSpc>
                <a:spcPct val="120000"/>
              </a:lnSpc>
              <a:spcBef>
                <a:spcPts val="0"/>
              </a:spcBef>
              <a:buNone/>
            </a:pPr>
            <a:r>
              <a:rPr lang="ru-RU" sz="8000" u="sng" dirty="0" smtClean="0">
                <a:hlinkClick r:id="rId7"/>
              </a:rPr>
              <a:t>ГОСТ </a:t>
            </a:r>
            <a:r>
              <a:rPr lang="ru-RU" sz="8000" u="sng" dirty="0">
                <a:hlinkClick r:id="rId7"/>
              </a:rPr>
              <a:t>3.1103</a:t>
            </a:r>
            <a:r>
              <a:rPr lang="ru-RU" sz="8000" dirty="0"/>
              <a:t> Единая система технологической документации. Основные надписи. Общие </a:t>
            </a:r>
            <a:r>
              <a:rPr lang="ru-RU" sz="8000" dirty="0" smtClean="0"/>
              <a:t>положения</a:t>
            </a:r>
          </a:p>
          <a:p>
            <a:pPr marL="0" indent="0" algn="just" fontAlgn="base">
              <a:lnSpc>
                <a:spcPct val="120000"/>
              </a:lnSpc>
              <a:spcBef>
                <a:spcPts val="0"/>
              </a:spcBef>
              <a:buNone/>
            </a:pPr>
            <a:r>
              <a:rPr lang="ru-RU" sz="8000" u="sng" dirty="0" smtClean="0">
                <a:hlinkClick r:id="rId8"/>
              </a:rPr>
              <a:t>ГОСТ </a:t>
            </a:r>
            <a:r>
              <a:rPr lang="ru-RU" sz="8000" u="sng" dirty="0">
                <a:hlinkClick r:id="rId8"/>
              </a:rPr>
              <a:t>3.1118</a:t>
            </a:r>
            <a:r>
              <a:rPr lang="ru-RU" sz="8000" dirty="0"/>
              <a:t> Единая система технологической документации. Формы и правила оформления маршрутных </a:t>
            </a:r>
            <a:r>
              <a:rPr lang="ru-RU" sz="8000" dirty="0" smtClean="0"/>
              <a:t>карт</a:t>
            </a:r>
          </a:p>
          <a:p>
            <a:pPr marL="0" indent="0" algn="just" fontAlgn="base">
              <a:lnSpc>
                <a:spcPct val="120000"/>
              </a:lnSpc>
              <a:spcBef>
                <a:spcPts val="0"/>
              </a:spcBef>
              <a:buNone/>
            </a:pPr>
            <a:r>
              <a:rPr lang="ru-RU" sz="8000" dirty="0"/>
              <a:t/>
            </a:r>
            <a:br>
              <a:rPr lang="ru-RU" sz="8000" dirty="0"/>
            </a:br>
            <a:r>
              <a:rPr lang="ru-RU" sz="8000" dirty="0"/>
              <a:t/>
            </a:r>
            <a:br>
              <a:rPr lang="ru-RU" sz="8000" dirty="0"/>
            </a:br>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229822" y="685927"/>
            <a:ext cx="9824904" cy="741635"/>
          </a:xfrm>
        </p:spPr>
        <p:txBody>
          <a:bodyPr>
            <a:normAutofit/>
          </a:bodyPr>
          <a:lstStyle/>
          <a:p>
            <a:endParaRPr lang="ru-RU" dirty="0"/>
          </a:p>
          <a:p>
            <a:r>
              <a:rPr lang="ru-RU" sz="1900" b="0" dirty="0" smtClean="0"/>
              <a:t>Использование </a:t>
            </a:r>
            <a:r>
              <a:rPr lang="ru-RU" sz="1900" b="0" dirty="0"/>
              <a:t>стандартов при оформлении программной документации</a:t>
            </a: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13565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B69289-9DDC-4694-ACEC-809A4F614B6A}"/>
              </a:ext>
            </a:extLst>
          </p:cNvPr>
          <p:cNvSpPr>
            <a:spLocks noGrp="1"/>
          </p:cNvSpPr>
          <p:nvPr>
            <p:ph type="title"/>
          </p:nvPr>
        </p:nvSpPr>
        <p:spPr>
          <a:xfrm>
            <a:off x="355692" y="354861"/>
            <a:ext cx="10160727" cy="1565044"/>
          </a:xfrm>
        </p:spPr>
        <p:txBody>
          <a:bodyPr/>
          <a:lstStyle/>
          <a:p>
            <a:r>
              <a:rPr lang="ru-RU" sz="3600" dirty="0"/>
              <a:t>Основной этап</a:t>
            </a:r>
            <a:br>
              <a:rPr lang="ru-RU" sz="3600" dirty="0"/>
            </a:br>
            <a:r>
              <a:rPr lang="ru-RU" sz="3600" dirty="0"/>
              <a:t> </a:t>
            </a:r>
            <a:r>
              <a:rPr lang="ru-RU" dirty="0"/>
              <a:t/>
            </a:r>
            <a:br>
              <a:rPr lang="ru-RU" dirty="0"/>
            </a:br>
            <a:endParaRPr lang="ru-RU" dirty="0"/>
          </a:p>
        </p:txBody>
      </p:sp>
      <p:sp>
        <p:nvSpPr>
          <p:cNvPr id="3" name="Объект 2">
            <a:extLst>
              <a:ext uri="{FF2B5EF4-FFF2-40B4-BE49-F238E27FC236}">
                <a16:creationId xmlns:a16="http://schemas.microsoft.com/office/drawing/2014/main" xmlns="" id="{1F4BD0FD-BFCD-433E-B213-6B751D24BACE}"/>
              </a:ext>
            </a:extLst>
          </p:cNvPr>
          <p:cNvSpPr>
            <a:spLocks noGrp="1"/>
          </p:cNvSpPr>
          <p:nvPr>
            <p:ph idx="1"/>
          </p:nvPr>
        </p:nvSpPr>
        <p:spPr>
          <a:xfrm>
            <a:off x="347809" y="1896977"/>
            <a:ext cx="9824904" cy="5184576"/>
          </a:xfrm>
        </p:spPr>
        <p:txBody>
          <a:bodyPr>
            <a:normAutofit fontScale="25000" lnSpcReduction="20000"/>
          </a:bodyPr>
          <a:lstStyle/>
          <a:p>
            <a:pPr marL="0" indent="0" algn="just" fontAlgn="base">
              <a:lnSpc>
                <a:spcPct val="120000"/>
              </a:lnSpc>
              <a:buNone/>
            </a:pPr>
            <a:r>
              <a:rPr lang="ru-RU" sz="8000" u="sng" dirty="0">
                <a:hlinkClick r:id="rId2"/>
              </a:rPr>
              <a:t>ГОСТ 3.1119</a:t>
            </a:r>
            <a:r>
              <a:rPr lang="ru-RU" sz="8000" dirty="0"/>
              <a:t> Единая система технологической документации. Общие требования к комплектности и оформлению комплектов документов на единичные технологические </a:t>
            </a:r>
            <a:r>
              <a:rPr lang="ru-RU" sz="8000" dirty="0" smtClean="0"/>
              <a:t>процессы</a:t>
            </a:r>
          </a:p>
          <a:p>
            <a:pPr marL="0" indent="0" algn="just" fontAlgn="base">
              <a:lnSpc>
                <a:spcPct val="120000"/>
              </a:lnSpc>
              <a:buNone/>
            </a:pPr>
            <a:r>
              <a:rPr lang="ru-RU" sz="8000" u="sng" dirty="0" smtClean="0">
                <a:hlinkClick r:id="rId3"/>
              </a:rPr>
              <a:t>ГОСТ </a:t>
            </a:r>
            <a:r>
              <a:rPr lang="ru-RU" sz="8000" u="sng" dirty="0">
                <a:hlinkClick r:id="rId3"/>
              </a:rPr>
              <a:t>3.1120</a:t>
            </a:r>
            <a:r>
              <a:rPr lang="ru-RU" sz="8000" dirty="0"/>
              <a:t> Единая система технологической документации. Общие правила отражения и оформления требований безопасности труда в технологической </a:t>
            </a:r>
            <a:r>
              <a:rPr lang="ru-RU" sz="8000" dirty="0" smtClean="0"/>
              <a:t>документации</a:t>
            </a:r>
          </a:p>
          <a:p>
            <a:pPr marL="0" indent="0" algn="just" fontAlgn="base">
              <a:lnSpc>
                <a:spcPct val="120000"/>
              </a:lnSpc>
              <a:buNone/>
            </a:pPr>
            <a:r>
              <a:rPr lang="ru-RU" sz="8000" u="sng" dirty="0" smtClean="0">
                <a:hlinkClick r:id="rId4"/>
              </a:rPr>
              <a:t>ГОСТ </a:t>
            </a:r>
            <a:r>
              <a:rPr lang="ru-RU" sz="8000" u="sng" dirty="0">
                <a:hlinkClick r:id="rId4"/>
              </a:rPr>
              <a:t>3.1128</a:t>
            </a:r>
            <a:r>
              <a:rPr lang="ru-RU" sz="8000" dirty="0"/>
              <a:t> Единая система технологической документации. Общие правила выполнения графических технологических </a:t>
            </a:r>
            <a:r>
              <a:rPr lang="ru-RU" sz="8000" dirty="0" smtClean="0"/>
              <a:t>документов</a:t>
            </a:r>
          </a:p>
          <a:p>
            <a:pPr marL="0" indent="0" algn="just" fontAlgn="base">
              <a:lnSpc>
                <a:spcPct val="120000"/>
              </a:lnSpc>
              <a:buNone/>
            </a:pPr>
            <a:r>
              <a:rPr lang="ru-RU" sz="8000" u="sng" dirty="0" smtClean="0">
                <a:hlinkClick r:id="rId5"/>
              </a:rPr>
              <a:t>ГОСТ </a:t>
            </a:r>
            <a:r>
              <a:rPr lang="ru-RU" sz="8000" u="sng" dirty="0">
                <a:hlinkClick r:id="rId5"/>
              </a:rPr>
              <a:t>3.1129</a:t>
            </a:r>
            <a:r>
              <a:rPr lang="ru-RU" sz="8000" dirty="0"/>
              <a:t> Единая система технологической документации. Общие правила записи технологической информации в технологических документах на технологические процессы и </a:t>
            </a:r>
            <a:r>
              <a:rPr lang="ru-RU" sz="8000" dirty="0" smtClean="0"/>
              <a:t>операции</a:t>
            </a:r>
          </a:p>
          <a:p>
            <a:pPr marL="0" indent="0" algn="just" fontAlgn="base">
              <a:lnSpc>
                <a:spcPct val="120000"/>
              </a:lnSpc>
              <a:buNone/>
            </a:pPr>
            <a:r>
              <a:rPr lang="ru-RU" sz="8000" u="sng" dirty="0" smtClean="0">
                <a:hlinkClick r:id="rId6"/>
              </a:rPr>
              <a:t>ГОСТ </a:t>
            </a:r>
            <a:r>
              <a:rPr lang="ru-RU" sz="8000" u="sng" dirty="0">
                <a:hlinkClick r:id="rId6"/>
              </a:rPr>
              <a:t>3.1130</a:t>
            </a:r>
            <a:r>
              <a:rPr lang="ru-RU" sz="8000" dirty="0"/>
              <a:t> Единая система технологической документации. Общие требования к формам и бланкам </a:t>
            </a:r>
            <a:r>
              <a:rPr lang="ru-RU" sz="8000" dirty="0" smtClean="0"/>
              <a:t>документов маршрутных карт</a:t>
            </a:r>
            <a:endParaRPr lang="ru-RU" dirty="0"/>
          </a:p>
        </p:txBody>
      </p:sp>
      <p:sp>
        <p:nvSpPr>
          <p:cNvPr id="4" name="Текст 3">
            <a:extLst>
              <a:ext uri="{FF2B5EF4-FFF2-40B4-BE49-F238E27FC236}">
                <a16:creationId xmlns:a16="http://schemas.microsoft.com/office/drawing/2014/main" xmlns="" id="{5F044E46-EA8F-4950-B25A-DD6EB06F4059}"/>
              </a:ext>
            </a:extLst>
          </p:cNvPr>
          <p:cNvSpPr>
            <a:spLocks noGrp="1"/>
          </p:cNvSpPr>
          <p:nvPr>
            <p:ph type="body" idx="13"/>
          </p:nvPr>
        </p:nvSpPr>
        <p:spPr>
          <a:xfrm>
            <a:off x="229822" y="685927"/>
            <a:ext cx="9824904" cy="741635"/>
          </a:xfrm>
        </p:spPr>
        <p:txBody>
          <a:bodyPr>
            <a:normAutofit/>
          </a:bodyPr>
          <a:lstStyle/>
          <a:p>
            <a:endParaRPr lang="ru-RU" dirty="0"/>
          </a:p>
          <a:p>
            <a:r>
              <a:rPr lang="ru-RU" sz="1900" b="0" dirty="0" smtClean="0"/>
              <a:t>Использование </a:t>
            </a:r>
            <a:r>
              <a:rPr lang="ru-RU" sz="1900" b="0" dirty="0"/>
              <a:t>стандартов при оформлении программной документации</a:t>
            </a: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01462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890868-9235-4A1C-8007-8D8D6767B965}"/>
              </a:ext>
            </a:extLst>
          </p:cNvPr>
          <p:cNvSpPr>
            <a:spLocks noGrp="1"/>
          </p:cNvSpPr>
          <p:nvPr>
            <p:ph type="title"/>
          </p:nvPr>
        </p:nvSpPr>
        <p:spPr>
          <a:xfrm>
            <a:off x="532673" y="97318"/>
            <a:ext cx="9687193" cy="1495794"/>
          </a:xfrm>
        </p:spPr>
        <p:txBody>
          <a:bodyPr/>
          <a:lstStyle/>
          <a:p>
            <a:r>
              <a:rPr lang="ru-RU" sz="3600" dirty="0"/>
              <a:t>Основной этап </a:t>
            </a:r>
            <a:br>
              <a:rPr lang="ru-RU" sz="3600" dirty="0"/>
            </a:br>
            <a:r>
              <a:rPr lang="ru-RU" sz="3600" dirty="0"/>
              <a:t>Обработка и анализ полученной информации об объекте практики</a:t>
            </a:r>
          </a:p>
        </p:txBody>
      </p:sp>
      <p:sp>
        <p:nvSpPr>
          <p:cNvPr id="3" name="Объект 2">
            <a:extLst>
              <a:ext uri="{FF2B5EF4-FFF2-40B4-BE49-F238E27FC236}">
                <a16:creationId xmlns:a16="http://schemas.microsoft.com/office/drawing/2014/main" xmlns="" id="{D7985FD4-A2F2-4FCD-9663-8CBC421A3ADC}"/>
              </a:ext>
            </a:extLst>
          </p:cNvPr>
          <p:cNvSpPr>
            <a:spLocks noGrp="1"/>
          </p:cNvSpPr>
          <p:nvPr>
            <p:ph idx="1"/>
          </p:nvPr>
        </p:nvSpPr>
        <p:spPr>
          <a:xfrm>
            <a:off x="410299" y="2183373"/>
            <a:ext cx="9526363" cy="4176464"/>
          </a:xfrm>
        </p:spPr>
        <p:txBody>
          <a:bodyPr/>
          <a:lstStyle/>
          <a:p>
            <a:pPr marL="0" indent="0">
              <a:buNone/>
            </a:pPr>
            <a:r>
              <a:rPr lang="ru-RU" dirty="0"/>
              <a:t>В этом разделе нужно представить декомпозицию автоматизируемого процесса «Как должно быть»</a:t>
            </a:r>
          </a:p>
        </p:txBody>
      </p:sp>
      <p:sp>
        <p:nvSpPr>
          <p:cNvPr id="4" name="Текст 3">
            <a:extLst>
              <a:ext uri="{FF2B5EF4-FFF2-40B4-BE49-F238E27FC236}">
                <a16:creationId xmlns:a16="http://schemas.microsoft.com/office/drawing/2014/main" xmlns="" id="{5647604E-1359-4CA4-A8FE-C4314649F1B6}"/>
              </a:ext>
            </a:extLst>
          </p:cNvPr>
          <p:cNvSpPr>
            <a:spLocks noGrp="1"/>
          </p:cNvSpPr>
          <p:nvPr>
            <p:ph type="body" idx="13"/>
          </p:nvPr>
        </p:nvSpPr>
        <p:spPr>
          <a:xfrm>
            <a:off x="353039" y="1749947"/>
            <a:ext cx="9824904" cy="421490"/>
          </a:xfrm>
        </p:spPr>
        <p:txBody>
          <a:bodyPr>
            <a:normAutofit/>
          </a:bodyPr>
          <a:lstStyle/>
          <a:p>
            <a:r>
              <a:rPr lang="ru-RU" sz="1900" b="0" dirty="0" smtClean="0"/>
              <a:t>Описание </a:t>
            </a:r>
            <a:r>
              <a:rPr lang="ru-RU" sz="1900" b="0" dirty="0"/>
              <a:t>решаемых задач с помощью функциональных моделей (to-bi)</a:t>
            </a:r>
          </a:p>
        </p:txBody>
      </p:sp>
      <p:pic>
        <p:nvPicPr>
          <p:cNvPr id="5" name="Рисунок 4">
            <a:extLst>
              <a:ext uri="{FF2B5EF4-FFF2-40B4-BE49-F238E27FC236}">
                <a16:creationId xmlns:a16="http://schemas.microsoft.com/office/drawing/2014/main" xmlns="" id="{59335A7A-F726-4A65-9DF9-A99BF904C8C0}"/>
              </a:ext>
            </a:extLst>
          </p:cNvPr>
          <p:cNvPicPr>
            <a:picLocks noChangeAspect="1"/>
          </p:cNvPicPr>
          <p:nvPr/>
        </p:nvPicPr>
        <p:blipFill>
          <a:blip r:embed="rId2"/>
          <a:stretch>
            <a:fillRect/>
          </a:stretch>
        </p:blipFill>
        <p:spPr>
          <a:xfrm>
            <a:off x="2034332" y="2916535"/>
            <a:ext cx="5809992" cy="4029805"/>
          </a:xfrm>
          <a:prstGeom prst="rect">
            <a:avLst/>
          </a:prstGeom>
        </p:spPr>
      </p:pic>
      <p:sp>
        <p:nvSpPr>
          <p:cNvPr id="9" name="TextBox 8">
            <a:extLst>
              <a:ext uri="{FF2B5EF4-FFF2-40B4-BE49-F238E27FC236}">
                <a16:creationId xmlns:a16="http://schemas.microsoft.com/office/drawing/2014/main" xmlns="" id="{A3525169-3C98-4D2D-9844-1F8863D74639}"/>
              </a:ext>
            </a:extLst>
          </p:cNvPr>
          <p:cNvSpPr txBox="1"/>
          <p:nvPr/>
        </p:nvSpPr>
        <p:spPr>
          <a:xfrm>
            <a:off x="386092" y="6946340"/>
            <a:ext cx="8993055" cy="400110"/>
          </a:xfrm>
          <a:prstGeom prst="rect">
            <a:avLst/>
          </a:prstGeom>
          <a:noFill/>
        </p:spPr>
        <p:txBody>
          <a:bodyPr wrap="square">
            <a:spAutoFit/>
          </a:bodyPr>
          <a:lstStyle/>
          <a:p>
            <a:pPr indent="538163">
              <a:spcAft>
                <a:spcPts val="1200"/>
              </a:spcAft>
            </a:pPr>
            <a:r>
              <a:rPr lang="ru-RU" sz="2000" b="1" i="1" dirty="0">
                <a:solidFill>
                  <a:schemeClr val="accent6">
                    <a:lumMod val="75000"/>
                  </a:schemeClr>
                </a:solidFill>
              </a:rPr>
              <a:t>Рисунок </a:t>
            </a:r>
            <a:r>
              <a:rPr lang="ru-RU" sz="2000" b="1" i="1" dirty="0" smtClean="0">
                <a:solidFill>
                  <a:schemeClr val="accent6">
                    <a:lumMod val="75000"/>
                  </a:schemeClr>
                </a:solidFill>
              </a:rPr>
              <a:t>14. </a:t>
            </a:r>
            <a:r>
              <a:rPr lang="ru-RU" sz="2000" b="1" i="1" dirty="0">
                <a:solidFill>
                  <a:schemeClr val="accent6">
                    <a:lumMod val="75000"/>
                  </a:schemeClr>
                </a:solidFill>
              </a:rPr>
              <a:t>Декомпозиция автоматизированного процесса(</a:t>
            </a:r>
            <a:r>
              <a:rPr lang="en-US" sz="2000" b="1" i="1" dirty="0">
                <a:solidFill>
                  <a:schemeClr val="accent6">
                    <a:lumMod val="75000"/>
                  </a:schemeClr>
                </a:solidFill>
              </a:rPr>
              <a:t>to-bi</a:t>
            </a:r>
            <a:r>
              <a:rPr lang="ru-RU" sz="2000" b="1" i="1" dirty="0">
                <a:solidFill>
                  <a:schemeClr val="accent6">
                    <a:lumMod val="75000"/>
                  </a:schemeClr>
                </a:solidFill>
              </a:rPr>
              <a:t>)</a:t>
            </a:r>
          </a:p>
        </p:txBody>
      </p:sp>
      <p:sp>
        <p:nvSpPr>
          <p:cNvPr id="8" name="Прямоугольник 7"/>
          <p:cNvSpPr/>
          <p:nvPr/>
        </p:nvSpPr>
        <p:spPr>
          <a:xfrm>
            <a:off x="7290916" y="97318"/>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25994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890868-9235-4A1C-8007-8D8D6767B965}"/>
              </a:ext>
            </a:extLst>
          </p:cNvPr>
          <p:cNvSpPr>
            <a:spLocks noGrp="1"/>
          </p:cNvSpPr>
          <p:nvPr>
            <p:ph type="title"/>
          </p:nvPr>
        </p:nvSpPr>
        <p:spPr>
          <a:xfrm>
            <a:off x="440697" y="338417"/>
            <a:ext cx="9687193" cy="1384995"/>
          </a:xfrm>
        </p:spPr>
        <p:txBody>
          <a:bodyPr/>
          <a:lstStyle/>
          <a:p>
            <a:r>
              <a:rPr lang="ru-RU" sz="3600" dirty="0"/>
              <a:t>Основной этап</a:t>
            </a:r>
            <a:r>
              <a:rPr lang="ru-RU" sz="3600" dirty="0" smtClean="0"/>
              <a:t/>
            </a:r>
            <a:br>
              <a:rPr lang="ru-RU" sz="3600" dirty="0" smtClean="0"/>
            </a:br>
            <a:r>
              <a:rPr lang="ru-RU" sz="3600" dirty="0"/>
              <a:t/>
            </a:r>
            <a:br>
              <a:rPr lang="ru-RU" sz="3600" dirty="0"/>
            </a:br>
            <a:endParaRPr lang="ru-RU" sz="2800" dirty="0"/>
          </a:p>
        </p:txBody>
      </p:sp>
      <p:sp>
        <p:nvSpPr>
          <p:cNvPr id="3" name="Объект 2">
            <a:extLst>
              <a:ext uri="{FF2B5EF4-FFF2-40B4-BE49-F238E27FC236}">
                <a16:creationId xmlns:a16="http://schemas.microsoft.com/office/drawing/2014/main" xmlns="" id="{D7985FD4-A2F2-4FCD-9663-8CBC421A3ADC}"/>
              </a:ext>
            </a:extLst>
          </p:cNvPr>
          <p:cNvSpPr>
            <a:spLocks noGrp="1"/>
          </p:cNvSpPr>
          <p:nvPr>
            <p:ph idx="1"/>
          </p:nvPr>
        </p:nvSpPr>
        <p:spPr>
          <a:xfrm>
            <a:off x="405910" y="1940817"/>
            <a:ext cx="9909342" cy="3928046"/>
          </a:xfrm>
        </p:spPr>
        <p:txBody>
          <a:bodyPr>
            <a:noAutofit/>
          </a:bodyPr>
          <a:lstStyle/>
          <a:p>
            <a:pPr marL="0" indent="0" algn="just">
              <a:buNone/>
            </a:pPr>
            <a:r>
              <a:rPr lang="ru-RU" sz="2200" dirty="0"/>
              <a:t>В рамках этого пункта нужно представить предлагаемые варианты усовершенствованных схем аппаратного и программного обеспечения в соответствии </a:t>
            </a:r>
            <a:r>
              <a:rPr lang="ru-RU" sz="2200" dirty="0" smtClean="0"/>
              <a:t>с действующими </a:t>
            </a:r>
            <a:r>
              <a:rPr lang="ru-RU" sz="2200" dirty="0"/>
              <a:t>техническими условиями и стандартами, а также в соответствии с вариантом предлагаемого решения </a:t>
            </a:r>
            <a:r>
              <a:rPr lang="ru-RU" sz="2200" dirty="0" smtClean="0"/>
              <a:t>автоматизации, если схемы аппаратного и программного оборудования остались без изменения</a:t>
            </a:r>
            <a:r>
              <a:rPr lang="ru-RU" sz="2200" dirty="0"/>
              <a:t>.</a:t>
            </a:r>
          </a:p>
        </p:txBody>
      </p:sp>
      <p:sp>
        <p:nvSpPr>
          <p:cNvPr id="4" name="Текст 3">
            <a:extLst>
              <a:ext uri="{FF2B5EF4-FFF2-40B4-BE49-F238E27FC236}">
                <a16:creationId xmlns:a16="http://schemas.microsoft.com/office/drawing/2014/main" xmlns="" id="{5647604E-1359-4CA4-A8FE-C4314649F1B6}"/>
              </a:ext>
            </a:extLst>
          </p:cNvPr>
          <p:cNvSpPr>
            <a:spLocks noGrp="1"/>
          </p:cNvSpPr>
          <p:nvPr>
            <p:ph type="body" idx="13"/>
          </p:nvPr>
        </p:nvSpPr>
        <p:spPr>
          <a:xfrm>
            <a:off x="302986" y="928872"/>
            <a:ext cx="9824904" cy="421490"/>
          </a:xfrm>
        </p:spPr>
        <p:txBody>
          <a:bodyPr>
            <a:normAutofit/>
          </a:bodyPr>
          <a:lstStyle/>
          <a:p>
            <a:r>
              <a:rPr lang="ru-RU" sz="1900" b="0" dirty="0" smtClean="0"/>
              <a:t>Актуализация </a:t>
            </a:r>
            <a:r>
              <a:rPr lang="ru-RU" sz="1900" b="0" dirty="0"/>
              <a:t>программной и технической архитектуры организации</a:t>
            </a:r>
          </a:p>
        </p:txBody>
      </p:sp>
    </p:spTree>
    <p:extLst>
      <p:ext uri="{BB962C8B-B14F-4D97-AF65-F5344CB8AC3E}">
        <p14:creationId xmlns:p14="http://schemas.microsoft.com/office/powerpoint/2010/main" val="4155960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890868-9235-4A1C-8007-8D8D6767B965}"/>
              </a:ext>
            </a:extLst>
          </p:cNvPr>
          <p:cNvSpPr>
            <a:spLocks noGrp="1"/>
          </p:cNvSpPr>
          <p:nvPr>
            <p:ph type="title"/>
          </p:nvPr>
        </p:nvSpPr>
        <p:spPr>
          <a:xfrm>
            <a:off x="448991" y="282991"/>
            <a:ext cx="9687193" cy="886397"/>
          </a:xfrm>
        </p:spPr>
        <p:txBody>
          <a:bodyPr/>
          <a:lstStyle/>
          <a:p>
            <a:r>
              <a:rPr lang="ru-RU" sz="3600" dirty="0"/>
              <a:t>Основной этап</a:t>
            </a:r>
            <a:br>
              <a:rPr lang="ru-RU" sz="3600" dirty="0"/>
            </a:br>
            <a:endParaRPr lang="ru-RU" sz="2800" dirty="0"/>
          </a:p>
        </p:txBody>
      </p:sp>
      <p:sp>
        <p:nvSpPr>
          <p:cNvPr id="4" name="Текст 3">
            <a:extLst>
              <a:ext uri="{FF2B5EF4-FFF2-40B4-BE49-F238E27FC236}">
                <a16:creationId xmlns:a16="http://schemas.microsoft.com/office/drawing/2014/main" xmlns="" id="{5647604E-1359-4CA4-A8FE-C4314649F1B6}"/>
              </a:ext>
            </a:extLst>
          </p:cNvPr>
          <p:cNvSpPr>
            <a:spLocks noGrp="1"/>
          </p:cNvSpPr>
          <p:nvPr>
            <p:ph type="body" idx="13"/>
          </p:nvPr>
        </p:nvSpPr>
        <p:spPr>
          <a:xfrm>
            <a:off x="306140" y="812679"/>
            <a:ext cx="9680888" cy="421490"/>
          </a:xfrm>
        </p:spPr>
        <p:txBody>
          <a:bodyPr>
            <a:normAutofit/>
          </a:bodyPr>
          <a:lstStyle/>
          <a:p>
            <a:r>
              <a:rPr lang="ru-RU" b="0" dirty="0">
                <a:solidFill>
                  <a:srgbClr val="E60000"/>
                </a:solidFill>
              </a:rPr>
              <a:t>Актуализация программной и технической архитектуры организации</a:t>
            </a:r>
          </a:p>
        </p:txBody>
      </p:sp>
      <p:pic>
        <p:nvPicPr>
          <p:cNvPr id="5" name="Рисунок 4">
            <a:extLst>
              <a:ext uri="{FF2B5EF4-FFF2-40B4-BE49-F238E27FC236}">
                <a16:creationId xmlns:a16="http://schemas.microsoft.com/office/drawing/2014/main" xmlns="" id="{018BAEB1-C043-474A-A61D-7E6C72D40687}"/>
              </a:ext>
            </a:extLst>
          </p:cNvPr>
          <p:cNvPicPr>
            <a:picLocks noChangeAspect="1"/>
          </p:cNvPicPr>
          <p:nvPr/>
        </p:nvPicPr>
        <p:blipFill>
          <a:blip r:embed="rId2"/>
          <a:stretch>
            <a:fillRect/>
          </a:stretch>
        </p:blipFill>
        <p:spPr>
          <a:xfrm>
            <a:off x="1458268" y="1281356"/>
            <a:ext cx="6308328" cy="5772715"/>
          </a:xfrm>
          <a:prstGeom prst="rect">
            <a:avLst/>
          </a:prstGeom>
        </p:spPr>
      </p:pic>
      <p:sp>
        <p:nvSpPr>
          <p:cNvPr id="6" name="TextBox 5">
            <a:extLst>
              <a:ext uri="{FF2B5EF4-FFF2-40B4-BE49-F238E27FC236}">
                <a16:creationId xmlns:a16="http://schemas.microsoft.com/office/drawing/2014/main" xmlns="" id="{DF1B08F7-CEFA-49F0-979D-B91CEA1C8E71}"/>
              </a:ext>
            </a:extLst>
          </p:cNvPr>
          <p:cNvSpPr txBox="1"/>
          <p:nvPr/>
        </p:nvSpPr>
        <p:spPr>
          <a:xfrm>
            <a:off x="0" y="7075451"/>
            <a:ext cx="10585176" cy="400110"/>
          </a:xfrm>
          <a:prstGeom prst="rect">
            <a:avLst/>
          </a:prstGeom>
          <a:noFill/>
        </p:spPr>
        <p:txBody>
          <a:bodyPr wrap="square">
            <a:spAutoFit/>
          </a:bodyPr>
          <a:lstStyle/>
          <a:p>
            <a:pPr indent="538163">
              <a:spcAft>
                <a:spcPts val="1200"/>
              </a:spcAft>
            </a:pPr>
            <a:r>
              <a:rPr lang="ru-RU" sz="2000" b="1" i="1" dirty="0">
                <a:solidFill>
                  <a:schemeClr val="accent6">
                    <a:lumMod val="75000"/>
                  </a:schemeClr>
                </a:solidFill>
              </a:rPr>
              <a:t>Рисунок </a:t>
            </a:r>
            <a:r>
              <a:rPr lang="ru-RU" sz="2000" b="1" i="1" dirty="0" smtClean="0">
                <a:solidFill>
                  <a:schemeClr val="accent6">
                    <a:lumMod val="75000"/>
                  </a:schemeClr>
                </a:solidFill>
              </a:rPr>
              <a:t>15. </a:t>
            </a:r>
            <a:r>
              <a:rPr lang="ru-RU" sz="2000" b="1" i="1" dirty="0">
                <a:solidFill>
                  <a:schemeClr val="accent6">
                    <a:lumMod val="75000"/>
                  </a:schemeClr>
                </a:solidFill>
              </a:rPr>
              <a:t>Актуализированная схема аппаратной архитектуры(</a:t>
            </a:r>
            <a:r>
              <a:rPr lang="en-US" sz="2000" b="1" i="1" dirty="0">
                <a:solidFill>
                  <a:schemeClr val="accent6">
                    <a:lumMod val="75000"/>
                  </a:schemeClr>
                </a:solidFill>
              </a:rPr>
              <a:t>to-bi</a:t>
            </a:r>
            <a:r>
              <a:rPr lang="ru-RU" sz="2000" b="1" i="1" dirty="0">
                <a:solidFill>
                  <a:schemeClr val="accent6">
                    <a:lumMod val="75000"/>
                  </a:schemeClr>
                </a:solidFill>
              </a:rPr>
              <a:t>)</a:t>
            </a:r>
          </a:p>
        </p:txBody>
      </p:sp>
      <p:sp>
        <p:nvSpPr>
          <p:cNvPr id="8" name="Прямоугольник 7"/>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56896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890868-9235-4A1C-8007-8D8D6767B965}"/>
              </a:ext>
            </a:extLst>
          </p:cNvPr>
          <p:cNvSpPr>
            <a:spLocks noGrp="1"/>
          </p:cNvSpPr>
          <p:nvPr>
            <p:ph type="title"/>
          </p:nvPr>
        </p:nvSpPr>
        <p:spPr>
          <a:xfrm>
            <a:off x="391340" y="248705"/>
            <a:ext cx="9687193" cy="886397"/>
          </a:xfrm>
        </p:spPr>
        <p:txBody>
          <a:bodyPr/>
          <a:lstStyle/>
          <a:p>
            <a:r>
              <a:rPr lang="ru-RU" sz="3600" dirty="0"/>
              <a:t>Основной этап</a:t>
            </a:r>
            <a:br>
              <a:rPr lang="ru-RU" sz="3600" dirty="0"/>
            </a:br>
            <a:endParaRPr lang="ru-RU" sz="2800" dirty="0"/>
          </a:p>
        </p:txBody>
      </p:sp>
      <p:sp>
        <p:nvSpPr>
          <p:cNvPr id="3" name="Объект 2">
            <a:extLst>
              <a:ext uri="{FF2B5EF4-FFF2-40B4-BE49-F238E27FC236}">
                <a16:creationId xmlns:a16="http://schemas.microsoft.com/office/drawing/2014/main" xmlns="" id="{D7985FD4-A2F2-4FCD-9663-8CBC421A3ADC}"/>
              </a:ext>
            </a:extLst>
          </p:cNvPr>
          <p:cNvSpPr>
            <a:spLocks noGrp="1"/>
          </p:cNvSpPr>
          <p:nvPr>
            <p:ph idx="1"/>
          </p:nvPr>
        </p:nvSpPr>
        <p:spPr>
          <a:xfrm>
            <a:off x="385888" y="1836415"/>
            <a:ext cx="10009112" cy="4680520"/>
          </a:xfrm>
        </p:spPr>
        <p:txBody>
          <a:bodyPr>
            <a:noAutofit/>
          </a:bodyPr>
          <a:lstStyle/>
          <a:p>
            <a:pPr marL="0" indent="0" algn="just">
              <a:lnSpc>
                <a:spcPct val="100000"/>
              </a:lnSpc>
              <a:spcBef>
                <a:spcPts val="0"/>
              </a:spcBef>
              <a:buNone/>
            </a:pPr>
            <a:r>
              <a:rPr lang="ru-RU" sz="1600" b="1" i="1" dirty="0" smtClean="0"/>
              <a:t>Например,</a:t>
            </a:r>
          </a:p>
          <a:p>
            <a:pPr marL="0" indent="0" algn="just">
              <a:lnSpc>
                <a:spcPct val="100000"/>
              </a:lnSpc>
              <a:spcBef>
                <a:spcPts val="0"/>
              </a:spcBef>
              <a:buNone/>
            </a:pPr>
            <a:r>
              <a:rPr lang="ru-RU" sz="1600" b="1" i="1" dirty="0" smtClean="0"/>
              <a:t>На </a:t>
            </a:r>
            <a:r>
              <a:rPr lang="ru-RU" sz="1600" b="1" i="1" dirty="0"/>
              <a:t>рынке довольно обширный выбор средств для автоматизации расчетов заработной платы сотрудников, но практически нет специализированной программы для расчетов заработной платы фрилансеров, что чаще всего не подходит под специфику. Далее будут рассматриваться программы, наиболее подходящие для выполнения поставленных целей.</a:t>
            </a:r>
          </a:p>
          <a:p>
            <a:pPr indent="540385" algn="just">
              <a:lnSpc>
                <a:spcPct val="100000"/>
              </a:lnSpc>
              <a:spcBef>
                <a:spcPts val="0"/>
              </a:spcBef>
              <a:spcAft>
                <a:spcPts val="800"/>
              </a:spcAft>
            </a:pPr>
            <a:r>
              <a:rPr lang="ru-RU" sz="1600" b="1" dirty="0" err="1">
                <a:effectLst/>
                <a:ea typeface="Calibri" panose="020F0502020204030204" pitchFamily="34" charset="0"/>
                <a:cs typeface="Times New Roman" panose="02020603050405020304" pitchFamily="18" charset="0"/>
              </a:rPr>
              <a:t>Контур.Зарплата</a:t>
            </a:r>
            <a:r>
              <a:rPr lang="ru-RU" sz="1600" b="1" dirty="0">
                <a:effectLst/>
                <a:ea typeface="Calibri" panose="020F0502020204030204" pitchFamily="34" charset="0"/>
                <a:cs typeface="Times New Roman" panose="02020603050405020304" pitchFamily="18" charset="0"/>
              </a:rPr>
              <a:t> (</a:t>
            </a:r>
            <a:r>
              <a:rPr lang="ru-RU" sz="1600" b="1" dirty="0" err="1">
                <a:effectLst/>
                <a:ea typeface="Calibri" panose="020F0502020204030204" pitchFamily="34" charset="0"/>
                <a:cs typeface="Times New Roman" panose="02020603050405020304" pitchFamily="18" charset="0"/>
              </a:rPr>
              <a:t>АМБа</a:t>
            </a:r>
            <a:r>
              <a:rPr lang="ru-RU" sz="1600" b="1" dirty="0">
                <a:effectLst/>
                <a:ea typeface="Calibri" panose="020F0502020204030204" pitchFamily="34" charset="0"/>
                <a:cs typeface="Times New Roman" panose="02020603050405020304" pitchFamily="18" charset="0"/>
              </a:rPr>
              <a:t>) - </a:t>
            </a:r>
            <a:r>
              <a:rPr lang="ru-RU" sz="1600" dirty="0">
                <a:effectLst/>
                <a:ea typeface="Calibri" panose="020F0502020204030204" pitchFamily="34" charset="0"/>
                <a:cs typeface="Times New Roman" panose="02020603050405020304" pitchFamily="18" charset="0"/>
              </a:rPr>
              <a:t>программа позволяет вести ключевые расчеты: заработной платы, отпускных, больничных, командировочных — в полном соответствии с </a:t>
            </a:r>
            <a:r>
              <a:rPr lang="ru-RU" sz="1600" dirty="0" smtClean="0">
                <a:effectLst/>
                <a:ea typeface="Calibri" panose="020F0502020204030204" pitchFamily="34" charset="0"/>
                <a:cs typeface="Times New Roman" panose="02020603050405020304" pitchFamily="18" charset="0"/>
              </a:rPr>
              <a:t>действующим законодательством</a:t>
            </a:r>
            <a:r>
              <a:rPr lang="ru-RU" sz="1600" dirty="0">
                <a:effectLst/>
                <a:ea typeface="Calibri" panose="020F0502020204030204" pitchFamily="34" charset="0"/>
                <a:cs typeface="Times New Roman" panose="02020603050405020304" pitchFamily="18" charset="0"/>
              </a:rPr>
              <a:t>. </a:t>
            </a:r>
          </a:p>
          <a:p>
            <a:pPr indent="540385" algn="just">
              <a:lnSpc>
                <a:spcPct val="100000"/>
              </a:lnSpc>
              <a:spcBef>
                <a:spcPts val="0"/>
              </a:spcBef>
              <a:spcAft>
                <a:spcPts val="800"/>
              </a:spcAft>
            </a:pPr>
            <a:r>
              <a:rPr lang="ru-RU" sz="1600" dirty="0">
                <a:effectLst/>
                <a:ea typeface="Calibri" panose="020F0502020204030204" pitchFamily="34" charset="0"/>
                <a:cs typeface="Times New Roman" panose="02020603050405020304" pitchFamily="18" charset="0"/>
              </a:rPr>
              <a:t>Кроме того, механизм расчетов можно настроить под особенности организации, с учетом системы оплаты труда, утвержденных норм рабочего времени, надбавок за вредность и стаж.</a:t>
            </a:r>
          </a:p>
          <a:p>
            <a:pPr indent="540385" algn="just">
              <a:lnSpc>
                <a:spcPct val="100000"/>
              </a:lnSpc>
              <a:spcBef>
                <a:spcPts val="0"/>
              </a:spcBef>
              <a:spcAft>
                <a:spcPts val="800"/>
              </a:spcAft>
            </a:pPr>
            <a:r>
              <a:rPr lang="ru-RU" sz="1600" dirty="0">
                <a:effectLst/>
                <a:ea typeface="Calibri" panose="020F0502020204030204" pitchFamily="34" charset="0"/>
                <a:cs typeface="Times New Roman" panose="02020603050405020304" pitchFamily="18" charset="0"/>
              </a:rPr>
              <a:t>Также программа позволяет формировать всю необходимую отчетность в ФНС, ПФР, ФСС и другие контролирующие органы. Отчеты формируются максимально корректно по имеющимся данным и в соответствии с требованиями действующего законодательства. Их можно напечатать и выгрузить в формате КО для последующей отправки по ТКС. </a:t>
            </a:r>
          </a:p>
          <a:p>
            <a:pPr indent="540385" algn="just">
              <a:lnSpc>
                <a:spcPct val="100000"/>
              </a:lnSpc>
              <a:spcBef>
                <a:spcPts val="0"/>
              </a:spcBef>
              <a:spcAft>
                <a:spcPts val="800"/>
              </a:spcAft>
            </a:pPr>
            <a:r>
              <a:rPr lang="ru-RU" sz="1600" dirty="0">
                <a:effectLst/>
                <a:ea typeface="Calibri" panose="020F0502020204030204" pitchFamily="34" charset="0"/>
                <a:cs typeface="Times New Roman" panose="02020603050405020304" pitchFamily="18" charset="0"/>
              </a:rPr>
              <a:t>Кадровые сервисы - программа </a:t>
            </a:r>
            <a:r>
              <a:rPr lang="ru-RU" sz="1600" dirty="0" smtClean="0">
                <a:effectLst/>
                <a:ea typeface="Calibri" panose="020F0502020204030204" pitchFamily="34" charset="0"/>
                <a:cs typeface="Times New Roman" panose="02020603050405020304" pitchFamily="18" charset="0"/>
              </a:rPr>
              <a:t>предоставляет </a:t>
            </a:r>
            <a:r>
              <a:rPr lang="ru-RU" sz="1600" dirty="0">
                <a:effectLst/>
                <a:ea typeface="Calibri" panose="020F0502020204030204" pitchFamily="34" charset="0"/>
                <a:cs typeface="Times New Roman" panose="02020603050405020304" pitchFamily="18" charset="0"/>
              </a:rPr>
              <a:t>пользователям набор кадровых приказов, которые помогут вести учет движения персонала: приказ на прием работника; приказ на отпуск; приказ на увольнение. Система автоматически подтянет в приказ все необходимые данные, а для увольняющегося сотрудника рассчитает остаток неиспользованного отпуска. До утверждения приказ легко корректировать: менять номер, дату приема / увольнения.</a:t>
            </a:r>
          </a:p>
          <a:p>
            <a:pPr algn="just">
              <a:lnSpc>
                <a:spcPct val="100000"/>
              </a:lnSpc>
              <a:spcBef>
                <a:spcPts val="0"/>
              </a:spcBef>
            </a:pPr>
            <a:endParaRPr lang="ru-RU" sz="1600" dirty="0"/>
          </a:p>
        </p:txBody>
      </p:sp>
      <p:sp>
        <p:nvSpPr>
          <p:cNvPr id="4" name="Текст 3">
            <a:extLst>
              <a:ext uri="{FF2B5EF4-FFF2-40B4-BE49-F238E27FC236}">
                <a16:creationId xmlns:a16="http://schemas.microsoft.com/office/drawing/2014/main" xmlns="" id="{5647604E-1359-4CA4-A8FE-C4314649F1B6}"/>
              </a:ext>
            </a:extLst>
          </p:cNvPr>
          <p:cNvSpPr>
            <a:spLocks noGrp="1"/>
          </p:cNvSpPr>
          <p:nvPr>
            <p:ph type="body" idx="13"/>
          </p:nvPr>
        </p:nvSpPr>
        <p:spPr>
          <a:xfrm>
            <a:off x="234132" y="804387"/>
            <a:ext cx="9824904" cy="661431"/>
          </a:xfrm>
        </p:spPr>
        <p:txBody>
          <a:bodyPr>
            <a:normAutofit lnSpcReduction="10000"/>
          </a:bodyPr>
          <a:lstStyle/>
          <a:p>
            <a:r>
              <a:rPr lang="ru-RU" b="0" dirty="0">
                <a:solidFill>
                  <a:srgbClr val="E60000"/>
                </a:solidFill>
              </a:rPr>
              <a:t>Анализ существующих типовых решений для выбранной </a:t>
            </a:r>
            <a:r>
              <a:rPr lang="ru-RU" b="0" dirty="0" smtClean="0">
                <a:solidFill>
                  <a:srgbClr val="E60000"/>
                </a:solidFill>
              </a:rPr>
              <a:t>задачи</a:t>
            </a:r>
          </a:p>
          <a:p>
            <a:r>
              <a:rPr lang="ru-RU" b="0" dirty="0" smtClean="0">
                <a:solidFill>
                  <a:srgbClr val="E60000"/>
                </a:solidFill>
              </a:rPr>
              <a:t>Особенности</a:t>
            </a:r>
            <a:r>
              <a:rPr lang="ru-RU" b="0" dirty="0">
                <a:solidFill>
                  <a:srgbClr val="E60000"/>
                </a:solidFill>
              </a:rPr>
              <a:t>, достоинства и недостатки их применения для решения выбранной </a:t>
            </a:r>
            <a:r>
              <a:rPr lang="ru-RU" b="0" dirty="0" smtClean="0">
                <a:solidFill>
                  <a:srgbClr val="E60000"/>
                </a:solidFill>
              </a:rPr>
              <a:t>задачи</a:t>
            </a:r>
            <a:endParaRPr lang="ru-RU" b="0" dirty="0">
              <a:solidFill>
                <a:srgbClr val="E60000"/>
              </a:solidFill>
            </a:endParaRP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1380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19AA99-22D7-45B3-8069-6E1FEDD93C30}"/>
              </a:ext>
            </a:extLst>
          </p:cNvPr>
          <p:cNvSpPr>
            <a:spLocks noGrp="1"/>
          </p:cNvSpPr>
          <p:nvPr>
            <p:ph type="title"/>
          </p:nvPr>
        </p:nvSpPr>
        <p:spPr>
          <a:xfrm>
            <a:off x="437121" y="375492"/>
            <a:ext cx="9687193" cy="498598"/>
          </a:xfrm>
        </p:spPr>
        <p:txBody>
          <a:bodyPr/>
          <a:lstStyle/>
          <a:p>
            <a:r>
              <a:rPr lang="ru-RU" sz="3600" dirty="0"/>
              <a:t>Организационный этап</a:t>
            </a:r>
          </a:p>
        </p:txBody>
      </p:sp>
      <p:sp>
        <p:nvSpPr>
          <p:cNvPr id="3" name="TextBox 2"/>
          <p:cNvSpPr txBox="1"/>
          <p:nvPr/>
        </p:nvSpPr>
        <p:spPr>
          <a:xfrm>
            <a:off x="532673" y="1863997"/>
            <a:ext cx="9358378" cy="646331"/>
          </a:xfrm>
          <a:prstGeom prst="rect">
            <a:avLst/>
          </a:prstGeom>
          <a:noFill/>
        </p:spPr>
        <p:txBody>
          <a:bodyPr wrap="square" rtlCol="0">
            <a:spAutoFit/>
          </a:bodyPr>
          <a:lstStyle/>
          <a:p>
            <a:pPr>
              <a:spcAft>
                <a:spcPts val="1200"/>
              </a:spcAft>
            </a:pPr>
            <a:r>
              <a:rPr lang="ru-RU" sz="1800" dirty="0"/>
              <a:t>Были изучены инструкции по технике безопасности и охране труда, инструкции о мерах пожарной безопасности, схемы аварийных проходов и </a:t>
            </a:r>
            <a:r>
              <a:rPr lang="ru-RU" sz="1800" dirty="0" smtClean="0"/>
              <a:t>выходов</a:t>
            </a:r>
            <a:endParaRPr lang="ru-RU" sz="1800" dirty="0"/>
          </a:p>
        </p:txBody>
      </p:sp>
      <p:sp>
        <p:nvSpPr>
          <p:cNvPr id="4" name="TextBox 3"/>
          <p:cNvSpPr txBox="1"/>
          <p:nvPr/>
        </p:nvSpPr>
        <p:spPr>
          <a:xfrm>
            <a:off x="873106" y="6104675"/>
            <a:ext cx="9358378" cy="369332"/>
          </a:xfrm>
          <a:prstGeom prst="rect">
            <a:avLst/>
          </a:prstGeom>
          <a:noFill/>
        </p:spPr>
        <p:txBody>
          <a:bodyPr wrap="square" rtlCol="0">
            <a:spAutoFit/>
          </a:bodyPr>
          <a:lstStyle/>
          <a:p>
            <a:pPr indent="538163">
              <a:spcAft>
                <a:spcPts val="1200"/>
              </a:spcAft>
            </a:pPr>
            <a:r>
              <a:rPr lang="ru-RU" sz="1800" b="1" i="1" dirty="0">
                <a:solidFill>
                  <a:schemeClr val="accent6">
                    <a:lumMod val="75000"/>
                  </a:schemeClr>
                </a:solidFill>
              </a:rPr>
              <a:t>Рисунок 1. Схема аварийных проходов и выходов (схема эвакуации)</a:t>
            </a:r>
          </a:p>
        </p:txBody>
      </p:sp>
      <p:pic>
        <p:nvPicPr>
          <p:cNvPr id="5" name="Рисунок 4">
            <a:extLst>
              <a:ext uri="{FF2B5EF4-FFF2-40B4-BE49-F238E27FC236}">
                <a16:creationId xmlns:a16="http://schemas.microsoft.com/office/drawing/2014/main" xmlns="" id="{E9A28568-A5CF-4C29-B3CA-155A1A526F39}"/>
              </a:ext>
            </a:extLst>
          </p:cNvPr>
          <p:cNvPicPr>
            <a:picLocks noChangeAspect="1"/>
          </p:cNvPicPr>
          <p:nvPr/>
        </p:nvPicPr>
        <p:blipFill>
          <a:blip r:embed="rId2"/>
          <a:stretch>
            <a:fillRect/>
          </a:stretch>
        </p:blipFill>
        <p:spPr>
          <a:xfrm>
            <a:off x="2106340" y="2556495"/>
            <a:ext cx="5322269" cy="3548180"/>
          </a:xfrm>
          <a:prstGeom prst="rect">
            <a:avLst/>
          </a:prstGeom>
        </p:spPr>
      </p:pic>
      <p:sp>
        <p:nvSpPr>
          <p:cNvPr id="7" name="Текст 3">
            <a:extLst>
              <a:ext uri="{FF2B5EF4-FFF2-40B4-BE49-F238E27FC236}">
                <a16:creationId xmlns:a16="http://schemas.microsoft.com/office/drawing/2014/main" xmlns="" id="{A9319FAD-9C52-40D6-8EEA-0A80857906F6}"/>
              </a:ext>
            </a:extLst>
          </p:cNvPr>
          <p:cNvSpPr>
            <a:spLocks noGrp="1"/>
          </p:cNvSpPr>
          <p:nvPr>
            <p:ph type="body" idx="13"/>
          </p:nvPr>
        </p:nvSpPr>
        <p:spPr>
          <a:xfrm>
            <a:off x="299410" y="600805"/>
            <a:ext cx="9824904" cy="709522"/>
          </a:xfrm>
        </p:spPr>
        <p:txBody>
          <a:bodyPr>
            <a:normAutofit/>
          </a:bodyPr>
          <a:lstStyle/>
          <a:p>
            <a:r>
              <a:rPr lang="ru-RU" b="0" dirty="0" smtClean="0">
                <a:solidFill>
                  <a:srgbClr val="E60000"/>
                </a:solidFill>
              </a:rPr>
              <a:t>Схемы аварийных проходов и выходов</a:t>
            </a:r>
            <a:endParaRPr lang="ru-RU" b="0" dirty="0">
              <a:solidFill>
                <a:srgbClr val="E60000"/>
              </a:solidFill>
            </a:endParaRPr>
          </a:p>
        </p:txBody>
      </p:sp>
      <p:sp>
        <p:nvSpPr>
          <p:cNvPr id="8" name="Прямоугольник 7"/>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7393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890868-9235-4A1C-8007-8D8D6767B965}"/>
              </a:ext>
            </a:extLst>
          </p:cNvPr>
          <p:cNvSpPr>
            <a:spLocks noGrp="1"/>
          </p:cNvSpPr>
          <p:nvPr>
            <p:ph type="title"/>
          </p:nvPr>
        </p:nvSpPr>
        <p:spPr>
          <a:xfrm>
            <a:off x="532672" y="243026"/>
            <a:ext cx="9687193" cy="886397"/>
          </a:xfrm>
        </p:spPr>
        <p:txBody>
          <a:bodyPr/>
          <a:lstStyle/>
          <a:p>
            <a:r>
              <a:rPr lang="ru-RU" sz="3600" dirty="0"/>
              <a:t>Основной этап</a:t>
            </a:r>
            <a:br>
              <a:rPr lang="ru-RU" sz="3600" dirty="0"/>
            </a:br>
            <a:endParaRPr lang="ru-RU" sz="2800" dirty="0"/>
          </a:p>
        </p:txBody>
      </p:sp>
      <p:sp>
        <p:nvSpPr>
          <p:cNvPr id="3" name="Объект 2">
            <a:extLst>
              <a:ext uri="{FF2B5EF4-FFF2-40B4-BE49-F238E27FC236}">
                <a16:creationId xmlns:a16="http://schemas.microsoft.com/office/drawing/2014/main" xmlns="" id="{D7985FD4-A2F2-4FCD-9663-8CBC421A3ADC}"/>
              </a:ext>
            </a:extLst>
          </p:cNvPr>
          <p:cNvSpPr>
            <a:spLocks noGrp="1"/>
          </p:cNvSpPr>
          <p:nvPr>
            <p:ph idx="1"/>
          </p:nvPr>
        </p:nvSpPr>
        <p:spPr>
          <a:xfrm>
            <a:off x="532672" y="1868189"/>
            <a:ext cx="9526363" cy="4648746"/>
          </a:xfrm>
        </p:spPr>
        <p:txBody>
          <a:bodyPr>
            <a:normAutofit fontScale="85000" lnSpcReduction="10000"/>
          </a:bodyPr>
          <a:lstStyle/>
          <a:p>
            <a:pPr marL="0" indent="0" algn="just">
              <a:buNone/>
            </a:pPr>
            <a:r>
              <a:rPr lang="ru-RU" b="1" dirty="0"/>
              <a:t>Инфо Бухгалтер 8 </a:t>
            </a:r>
            <a:r>
              <a:rPr lang="ru-RU" b="1" dirty="0" smtClean="0"/>
              <a:t>- </a:t>
            </a:r>
            <a:r>
              <a:rPr lang="ru-RU" dirty="0" smtClean="0"/>
              <a:t>программа </a:t>
            </a:r>
            <a:r>
              <a:rPr lang="ru-RU" dirty="0"/>
              <a:t>для </a:t>
            </a:r>
            <a:r>
              <a:rPr lang="ru-RU" dirty="0" smtClean="0"/>
              <a:t>бизнеса, </a:t>
            </a:r>
            <a:r>
              <a:rPr lang="ru-RU" dirty="0"/>
              <a:t>обеспечивающая комплексную автоматизацию всего предприятия, охватывая бухгалтерский, налоговый, складской, кадровый и управленческий учет; тесную связь с корпоративным сайтом; правовую </a:t>
            </a:r>
            <a:r>
              <a:rPr lang="ru-RU" dirty="0" smtClean="0"/>
              <a:t>поддержку.</a:t>
            </a:r>
            <a:endParaRPr lang="ru-RU" dirty="0"/>
          </a:p>
          <a:p>
            <a:pPr marL="0" indent="0" algn="just">
              <a:buNone/>
              <a:tabLst>
                <a:tab pos="447675" algn="l"/>
              </a:tabLst>
            </a:pPr>
            <a:r>
              <a:rPr lang="ru-RU" dirty="0"/>
              <a:t>Возможности программы Инфо-Бухгалтер:</a:t>
            </a:r>
          </a:p>
          <a:p>
            <a:pPr marL="0" indent="0" algn="just">
              <a:buNone/>
              <a:tabLst>
                <a:tab pos="447675" algn="l"/>
              </a:tabLst>
            </a:pPr>
            <a:r>
              <a:rPr lang="ru-RU" dirty="0"/>
              <a:t>1.	Автоматический расчёт зарплаты любой сложности.</a:t>
            </a:r>
          </a:p>
          <a:p>
            <a:pPr marL="0" indent="0" algn="just">
              <a:buNone/>
              <a:tabLst>
                <a:tab pos="447675" algn="l"/>
              </a:tabLst>
            </a:pPr>
            <a:r>
              <a:rPr lang="ru-RU" dirty="0"/>
              <a:t>2.	Начисление налогов, связанных с оплатой труда, а также страховых взносов.</a:t>
            </a:r>
          </a:p>
          <a:p>
            <a:pPr marL="0" indent="0" algn="just">
              <a:buNone/>
              <a:tabLst>
                <a:tab pos="447675" algn="l"/>
              </a:tabLst>
            </a:pPr>
            <a:r>
              <a:rPr lang="ru-RU" dirty="0"/>
              <a:t>3.	Формирование и представление документов в ФНС, ПФР и ФСС (в т.ч. по Интернет).</a:t>
            </a:r>
          </a:p>
          <a:p>
            <a:pPr marL="0" indent="0" algn="just">
              <a:buNone/>
              <a:tabLst>
                <a:tab pos="447675" algn="l"/>
              </a:tabLst>
            </a:pPr>
            <a:r>
              <a:rPr lang="ru-RU" dirty="0"/>
              <a:t>4.	Учёт отпускных, больничных, пособий и выплат за счёт ФСС и пр.</a:t>
            </a:r>
          </a:p>
          <a:p>
            <a:pPr marL="0" indent="0" algn="just">
              <a:buNone/>
              <a:tabLst>
                <a:tab pos="447675" algn="l"/>
              </a:tabLst>
            </a:pPr>
            <a:r>
              <a:rPr lang="ru-RU" dirty="0"/>
              <a:t>5.	Все варианты выплат: из кассы, на банковские карточки, переводом</a:t>
            </a:r>
            <a:r>
              <a:rPr lang="ru-RU" dirty="0" smtClean="0"/>
              <a:t>.</a:t>
            </a:r>
            <a:endParaRPr lang="ru-RU" dirty="0"/>
          </a:p>
          <a:p>
            <a:pPr marL="0" indent="0">
              <a:buNone/>
              <a:tabLst>
                <a:tab pos="447675" algn="l"/>
              </a:tabLst>
            </a:pPr>
            <a:r>
              <a:rPr lang="ru-RU" dirty="0"/>
              <a:t>6.	Мощная аналитика, наглядные отчёты и своды.</a:t>
            </a:r>
          </a:p>
          <a:p>
            <a:pPr marL="0" indent="0">
              <a:buNone/>
              <a:tabLst>
                <a:tab pos="447675" algn="l"/>
              </a:tabLst>
            </a:pPr>
            <a:r>
              <a:rPr lang="ru-RU" dirty="0"/>
              <a:t>7.	Лёгкость корректировок данных предыдущих периодов.</a:t>
            </a:r>
          </a:p>
          <a:p>
            <a:pPr marL="0" indent="0">
              <a:buNone/>
              <a:tabLst>
                <a:tab pos="447675" algn="l"/>
              </a:tabLst>
            </a:pPr>
            <a:r>
              <a:rPr lang="ru-RU" dirty="0"/>
              <a:t>8.	Начисления, удержания, вычеты и выплаты по формулам </a:t>
            </a:r>
            <a:r>
              <a:rPr lang="ru-RU" dirty="0" smtClean="0"/>
              <a:t>пользователя.</a:t>
            </a:r>
            <a:endParaRPr lang="ru-RU" dirty="0"/>
          </a:p>
          <a:p>
            <a:endParaRPr lang="ru-RU" dirty="0"/>
          </a:p>
        </p:txBody>
      </p:sp>
      <p:sp>
        <p:nvSpPr>
          <p:cNvPr id="4" name="Текст 3">
            <a:extLst>
              <a:ext uri="{FF2B5EF4-FFF2-40B4-BE49-F238E27FC236}">
                <a16:creationId xmlns:a16="http://schemas.microsoft.com/office/drawing/2014/main" xmlns="" id="{5647604E-1359-4CA4-A8FE-C4314649F1B6}"/>
              </a:ext>
            </a:extLst>
          </p:cNvPr>
          <p:cNvSpPr>
            <a:spLocks noGrp="1"/>
          </p:cNvSpPr>
          <p:nvPr>
            <p:ph type="body" idx="13"/>
          </p:nvPr>
        </p:nvSpPr>
        <p:spPr>
          <a:xfrm>
            <a:off x="378147" y="804387"/>
            <a:ext cx="9841717" cy="743996"/>
          </a:xfrm>
        </p:spPr>
        <p:txBody>
          <a:bodyPr>
            <a:noAutofit/>
          </a:bodyPr>
          <a:lstStyle/>
          <a:p>
            <a:r>
              <a:rPr lang="ru-RU" b="0" dirty="0">
                <a:solidFill>
                  <a:srgbClr val="E60000"/>
                </a:solidFill>
              </a:rPr>
              <a:t>Анализ существующих типовых решений для выбранной </a:t>
            </a:r>
            <a:r>
              <a:rPr lang="ru-RU" b="0" dirty="0" smtClean="0">
                <a:solidFill>
                  <a:srgbClr val="E60000"/>
                </a:solidFill>
              </a:rPr>
              <a:t>задачи</a:t>
            </a:r>
          </a:p>
          <a:p>
            <a:r>
              <a:rPr lang="ru-RU" b="0" dirty="0" smtClean="0">
                <a:solidFill>
                  <a:srgbClr val="E60000"/>
                </a:solidFill>
              </a:rPr>
              <a:t>Особенности</a:t>
            </a:r>
            <a:r>
              <a:rPr lang="ru-RU" b="0" dirty="0">
                <a:solidFill>
                  <a:srgbClr val="E60000"/>
                </a:solidFill>
              </a:rPr>
              <a:t>, достоинства и недостатки их применения для решения выбранной </a:t>
            </a:r>
            <a:r>
              <a:rPr lang="ru-RU" b="0" dirty="0" smtClean="0">
                <a:solidFill>
                  <a:srgbClr val="E60000"/>
                </a:solidFill>
              </a:rPr>
              <a:t>задачи</a:t>
            </a:r>
            <a:endParaRPr lang="ru-RU" b="0" dirty="0">
              <a:solidFill>
                <a:srgbClr val="E60000"/>
              </a:solidFill>
            </a:endParaRP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95734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7985FD4-A2F2-4FCD-9663-8CBC421A3ADC}"/>
              </a:ext>
            </a:extLst>
          </p:cNvPr>
          <p:cNvSpPr>
            <a:spLocks noGrp="1"/>
          </p:cNvSpPr>
          <p:nvPr>
            <p:ph idx="1"/>
          </p:nvPr>
        </p:nvSpPr>
        <p:spPr>
          <a:xfrm>
            <a:off x="302987" y="1836415"/>
            <a:ext cx="9824904" cy="6414473"/>
          </a:xfrm>
        </p:spPr>
        <p:txBody>
          <a:bodyPr>
            <a:normAutofit/>
          </a:bodyPr>
          <a:lstStyle/>
          <a:p>
            <a:pPr marL="0" indent="0">
              <a:buNone/>
            </a:pPr>
            <a:r>
              <a:rPr lang="ru-RU" b="1" dirty="0"/>
              <a:t>Вывод о возможности использования типовых </a:t>
            </a:r>
            <a:r>
              <a:rPr lang="ru-RU" b="1" dirty="0" smtClean="0"/>
              <a:t>решений:</a:t>
            </a:r>
            <a:endParaRPr lang="ru-RU" b="1" dirty="0"/>
          </a:p>
          <a:p>
            <a:pPr marL="0" indent="0" algn="just">
              <a:buNone/>
            </a:pPr>
            <a:r>
              <a:rPr lang="ru-RU" dirty="0"/>
              <a:t>Программные средства довольно похожи по функционалу и занимают одни из лидирующих мест на российском рынке, но в выборе оптимального решения предпочтение было </a:t>
            </a:r>
            <a:r>
              <a:rPr lang="ru-RU" dirty="0" smtClean="0"/>
              <a:t>отдано</a:t>
            </a:r>
            <a:r>
              <a:rPr lang="en-US" dirty="0" smtClean="0"/>
              <a:t> …</a:t>
            </a:r>
            <a:r>
              <a:rPr lang="ru-RU" dirty="0" smtClean="0"/>
              <a:t> </a:t>
            </a:r>
            <a:r>
              <a:rPr lang="en-US" dirty="0" smtClean="0"/>
              <a:t>(</a:t>
            </a:r>
            <a:r>
              <a:rPr lang="ru-RU" dirty="0" smtClean="0"/>
              <a:t>дать обоснование, почему было принято такое решение).</a:t>
            </a:r>
            <a:endParaRPr lang="ru-RU" dirty="0"/>
          </a:p>
        </p:txBody>
      </p:sp>
      <p:sp>
        <p:nvSpPr>
          <p:cNvPr id="8" name="Заголовок 1">
            <a:extLst>
              <a:ext uri="{FF2B5EF4-FFF2-40B4-BE49-F238E27FC236}">
                <a16:creationId xmlns:a16="http://schemas.microsoft.com/office/drawing/2014/main" xmlns="" id="{56890868-9235-4A1C-8007-8D8D6767B965}"/>
              </a:ext>
            </a:extLst>
          </p:cNvPr>
          <p:cNvSpPr>
            <a:spLocks noGrp="1"/>
          </p:cNvSpPr>
          <p:nvPr>
            <p:ph type="title"/>
          </p:nvPr>
        </p:nvSpPr>
        <p:spPr>
          <a:xfrm>
            <a:off x="371842" y="246351"/>
            <a:ext cx="9687193" cy="747897"/>
          </a:xfrm>
        </p:spPr>
        <p:txBody>
          <a:bodyPr/>
          <a:lstStyle/>
          <a:p>
            <a:pPr marL="87313">
              <a:spcBef>
                <a:spcPts val="856"/>
              </a:spcBef>
            </a:pPr>
            <a:r>
              <a:rPr lang="ru-RU" sz="3600" dirty="0"/>
              <a:t>Основной этап</a:t>
            </a:r>
            <a:br>
              <a:rPr lang="ru-RU" sz="3600" dirty="0"/>
            </a:br>
            <a:endParaRPr lang="ru-RU" sz="1800" b="0" dirty="0">
              <a:latin typeface="Arial" panose="020B0604020202020204" pitchFamily="34" charset="0"/>
              <a:ea typeface="+mn-ea"/>
              <a:cs typeface="Arial" panose="020B0604020202020204" pitchFamily="34" charset="0"/>
            </a:endParaRPr>
          </a:p>
        </p:txBody>
      </p:sp>
      <p:sp>
        <p:nvSpPr>
          <p:cNvPr id="10" name="Текст 3">
            <a:extLst>
              <a:ext uri="{FF2B5EF4-FFF2-40B4-BE49-F238E27FC236}">
                <a16:creationId xmlns:a16="http://schemas.microsoft.com/office/drawing/2014/main" xmlns="" id="{5647604E-1359-4CA4-A8FE-C4314649F1B6}"/>
              </a:ext>
            </a:extLst>
          </p:cNvPr>
          <p:cNvSpPr>
            <a:spLocks noGrp="1"/>
          </p:cNvSpPr>
          <p:nvPr>
            <p:ph type="body" idx="13"/>
          </p:nvPr>
        </p:nvSpPr>
        <p:spPr>
          <a:xfrm>
            <a:off x="302986" y="1386543"/>
            <a:ext cx="9824904" cy="1512168"/>
          </a:xfrm>
        </p:spPr>
        <p:txBody>
          <a:bodyPr>
            <a:normAutofit/>
          </a:bodyPr>
          <a:lstStyle/>
          <a:p>
            <a:r>
              <a:rPr lang="ru-RU" b="0" dirty="0">
                <a:solidFill>
                  <a:srgbClr val="E60000"/>
                </a:solidFill>
              </a:rPr>
              <a:t>Анализ существующих типовых решений для выбранной </a:t>
            </a:r>
            <a:r>
              <a:rPr lang="ru-RU" b="0" dirty="0" smtClean="0">
                <a:solidFill>
                  <a:srgbClr val="E60000"/>
                </a:solidFill>
              </a:rPr>
              <a:t>задачи </a:t>
            </a:r>
          </a:p>
          <a:p>
            <a:r>
              <a:rPr lang="ru-RU" b="0" dirty="0" smtClean="0">
                <a:solidFill>
                  <a:srgbClr val="E60000"/>
                </a:solidFill>
              </a:rPr>
              <a:t>Особенности</a:t>
            </a:r>
            <a:r>
              <a:rPr lang="ru-RU" b="0" dirty="0">
                <a:solidFill>
                  <a:srgbClr val="E60000"/>
                </a:solidFill>
              </a:rPr>
              <a:t>, достоинства и недостатки их применения для решения выбранной </a:t>
            </a:r>
            <a:r>
              <a:rPr lang="ru-RU" b="0" dirty="0" smtClean="0">
                <a:solidFill>
                  <a:srgbClr val="E60000"/>
                </a:solidFill>
              </a:rPr>
              <a:t>задачи</a:t>
            </a:r>
            <a:endParaRPr lang="ru-RU" b="0" dirty="0">
              <a:solidFill>
                <a:srgbClr val="E60000"/>
              </a:solidFill>
            </a:endParaRPr>
          </a:p>
          <a:p>
            <a:endParaRPr lang="ru-RU" b="0" dirty="0">
              <a:solidFill>
                <a:srgbClr val="E60000"/>
              </a:solidFill>
            </a:endParaRPr>
          </a:p>
          <a:p>
            <a:endParaRPr lang="ru-RU" dirty="0"/>
          </a:p>
          <a:p>
            <a:endParaRPr lang="ru-RU" dirty="0"/>
          </a:p>
          <a:p>
            <a:endParaRPr lang="ru-RU" dirty="0"/>
          </a:p>
        </p:txBody>
      </p:sp>
      <p:sp>
        <p:nvSpPr>
          <p:cNvPr id="12" name="Прямоугольник 11"/>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82509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xmlns="" id="{5647604E-1359-4CA4-A8FE-C4314649F1B6}"/>
              </a:ext>
            </a:extLst>
          </p:cNvPr>
          <p:cNvSpPr>
            <a:spLocks noGrp="1"/>
          </p:cNvSpPr>
          <p:nvPr>
            <p:ph type="body" idx="13"/>
          </p:nvPr>
        </p:nvSpPr>
        <p:spPr>
          <a:xfrm>
            <a:off x="302986" y="1386543"/>
            <a:ext cx="9824904" cy="1512168"/>
          </a:xfrm>
        </p:spPr>
        <p:txBody>
          <a:bodyPr>
            <a:normAutofit/>
          </a:bodyPr>
          <a:lstStyle/>
          <a:p>
            <a:r>
              <a:rPr lang="ru-RU" b="0" dirty="0">
                <a:solidFill>
                  <a:srgbClr val="E60000"/>
                </a:solidFill>
              </a:rPr>
              <a:t>Анализ существующих типовых решений для выбранной </a:t>
            </a:r>
            <a:r>
              <a:rPr lang="ru-RU" b="0" dirty="0" smtClean="0">
                <a:solidFill>
                  <a:srgbClr val="E60000"/>
                </a:solidFill>
              </a:rPr>
              <a:t>задачи </a:t>
            </a:r>
          </a:p>
          <a:p>
            <a:r>
              <a:rPr lang="ru-RU" b="0" dirty="0" smtClean="0">
                <a:solidFill>
                  <a:srgbClr val="E60000"/>
                </a:solidFill>
              </a:rPr>
              <a:t>Особенности</a:t>
            </a:r>
            <a:r>
              <a:rPr lang="ru-RU" b="0" dirty="0">
                <a:solidFill>
                  <a:srgbClr val="E60000"/>
                </a:solidFill>
              </a:rPr>
              <a:t>, достоинства и недостатки их применения для решения выбранной </a:t>
            </a:r>
            <a:r>
              <a:rPr lang="ru-RU" b="0" dirty="0" smtClean="0">
                <a:solidFill>
                  <a:srgbClr val="E60000"/>
                </a:solidFill>
              </a:rPr>
              <a:t>задачи</a:t>
            </a:r>
            <a:endParaRPr lang="ru-RU" b="0" dirty="0">
              <a:solidFill>
                <a:srgbClr val="E60000"/>
              </a:solidFill>
            </a:endParaRPr>
          </a:p>
          <a:p>
            <a:endParaRPr lang="ru-RU" b="0" dirty="0">
              <a:solidFill>
                <a:srgbClr val="E60000"/>
              </a:solidFill>
            </a:endParaRPr>
          </a:p>
          <a:p>
            <a:endParaRPr lang="ru-RU" dirty="0"/>
          </a:p>
          <a:p>
            <a:endParaRPr lang="ru-RU" dirty="0"/>
          </a:p>
          <a:p>
            <a:endParaRPr lang="ru-RU" dirty="0"/>
          </a:p>
        </p:txBody>
      </p:sp>
      <p:sp>
        <p:nvSpPr>
          <p:cNvPr id="2" name="Заголовок 1">
            <a:extLst>
              <a:ext uri="{FF2B5EF4-FFF2-40B4-BE49-F238E27FC236}">
                <a16:creationId xmlns:a16="http://schemas.microsoft.com/office/drawing/2014/main" xmlns="" id="{56890868-9235-4A1C-8007-8D8D6767B965}"/>
              </a:ext>
            </a:extLst>
          </p:cNvPr>
          <p:cNvSpPr>
            <a:spLocks noGrp="1"/>
          </p:cNvSpPr>
          <p:nvPr>
            <p:ph type="title"/>
          </p:nvPr>
        </p:nvSpPr>
        <p:spPr>
          <a:xfrm>
            <a:off x="371842" y="246351"/>
            <a:ext cx="9687193" cy="747897"/>
          </a:xfrm>
        </p:spPr>
        <p:txBody>
          <a:bodyPr/>
          <a:lstStyle/>
          <a:p>
            <a:pPr marL="87313">
              <a:spcBef>
                <a:spcPts val="856"/>
              </a:spcBef>
            </a:pPr>
            <a:r>
              <a:rPr lang="ru-RU" sz="3600" dirty="0" smtClean="0"/>
              <a:t>Заключительный </a:t>
            </a:r>
            <a:r>
              <a:rPr lang="ru-RU" sz="3600" dirty="0"/>
              <a:t>этап</a:t>
            </a:r>
            <a:br>
              <a:rPr lang="ru-RU" sz="3600" dirty="0"/>
            </a:br>
            <a:endParaRPr lang="ru-RU" sz="1800" b="0" dirty="0">
              <a:latin typeface="Arial" panose="020B0604020202020204" pitchFamily="34" charset="0"/>
              <a:ea typeface="+mn-ea"/>
              <a:cs typeface="Arial" panose="020B0604020202020204" pitchFamily="34" charset="0"/>
            </a:endParaRPr>
          </a:p>
        </p:txBody>
      </p:sp>
      <p:sp>
        <p:nvSpPr>
          <p:cNvPr id="3" name="Объект 2">
            <a:extLst>
              <a:ext uri="{FF2B5EF4-FFF2-40B4-BE49-F238E27FC236}">
                <a16:creationId xmlns:a16="http://schemas.microsoft.com/office/drawing/2014/main" xmlns="" id="{D7985FD4-A2F2-4FCD-9663-8CBC421A3ADC}"/>
              </a:ext>
            </a:extLst>
          </p:cNvPr>
          <p:cNvSpPr>
            <a:spLocks noGrp="1"/>
          </p:cNvSpPr>
          <p:nvPr>
            <p:ph idx="1"/>
          </p:nvPr>
        </p:nvSpPr>
        <p:spPr>
          <a:xfrm>
            <a:off x="450155" y="1836415"/>
            <a:ext cx="9677735" cy="6414473"/>
          </a:xfrm>
        </p:spPr>
        <p:txBody>
          <a:bodyPr>
            <a:normAutofit/>
          </a:bodyPr>
          <a:lstStyle/>
          <a:p>
            <a:pPr marL="0" indent="0">
              <a:buNone/>
            </a:pPr>
            <a:r>
              <a:rPr lang="ru-RU" b="1" dirty="0"/>
              <a:t>Вывод о возможности использования типовых </a:t>
            </a:r>
            <a:r>
              <a:rPr lang="ru-RU" b="1" dirty="0" smtClean="0"/>
              <a:t>решений:</a:t>
            </a:r>
            <a:endParaRPr lang="ru-RU" b="1" dirty="0"/>
          </a:p>
          <a:p>
            <a:pPr marL="0" indent="0" algn="just">
              <a:buNone/>
            </a:pPr>
            <a:r>
              <a:rPr lang="ru-RU" dirty="0"/>
              <a:t>Программные средства довольно похожи по функционалу и занимают одни из лидирующих мест на российском рынке, но в выборе оптимального решения предпочтение было отдано разработке модуля для уже внедренного программного продукта “</a:t>
            </a:r>
            <a:r>
              <a:rPr lang="ru-RU" dirty="0" err="1"/>
              <a:t>Cerebro</a:t>
            </a:r>
            <a:r>
              <a:rPr lang="ru-RU" dirty="0"/>
              <a:t>”, исходя из </a:t>
            </a:r>
            <a:r>
              <a:rPr lang="ru-RU" dirty="0" smtClean="0"/>
              <a:t>удобства </a:t>
            </a:r>
            <a:r>
              <a:rPr lang="ru-RU" dirty="0"/>
              <a:t>интерфейса для специалистов </a:t>
            </a:r>
            <a:r>
              <a:rPr lang="ru-RU" dirty="0" smtClean="0"/>
              <a:t>организации </a:t>
            </a:r>
            <a:r>
              <a:rPr lang="ru-RU" dirty="0"/>
              <a:t>и приспособленности к специфике производственных процессов, а также </a:t>
            </a:r>
            <a:r>
              <a:rPr lang="ru-RU" dirty="0" smtClean="0"/>
              <a:t>в целях сокращения дополнительных </a:t>
            </a:r>
            <a:r>
              <a:rPr lang="ru-RU" dirty="0"/>
              <a:t>затратах на новый программный продукт.</a:t>
            </a: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91544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AD8984-A38D-4E8D-95B8-FFA4856CB650}"/>
              </a:ext>
            </a:extLst>
          </p:cNvPr>
          <p:cNvSpPr>
            <a:spLocks noGrp="1"/>
          </p:cNvSpPr>
          <p:nvPr>
            <p:ph type="title"/>
          </p:nvPr>
        </p:nvSpPr>
        <p:spPr>
          <a:xfrm>
            <a:off x="542185" y="311184"/>
            <a:ext cx="9687193" cy="498598"/>
          </a:xfrm>
        </p:spPr>
        <p:txBody>
          <a:bodyPr/>
          <a:lstStyle/>
          <a:p>
            <a:r>
              <a:rPr lang="ru-RU" sz="3600" dirty="0" smtClean="0"/>
              <a:t>Заключительный </a:t>
            </a:r>
            <a:r>
              <a:rPr lang="ru-RU" sz="3600" dirty="0"/>
              <a:t>этап</a:t>
            </a:r>
          </a:p>
        </p:txBody>
      </p:sp>
      <p:sp>
        <p:nvSpPr>
          <p:cNvPr id="3" name="Объект 2">
            <a:extLst>
              <a:ext uri="{FF2B5EF4-FFF2-40B4-BE49-F238E27FC236}">
                <a16:creationId xmlns:a16="http://schemas.microsoft.com/office/drawing/2014/main" xmlns="" id="{2008A2AF-8712-4604-BBB2-1571404025F2}"/>
              </a:ext>
            </a:extLst>
          </p:cNvPr>
          <p:cNvSpPr>
            <a:spLocks noGrp="1"/>
          </p:cNvSpPr>
          <p:nvPr>
            <p:ph idx="1"/>
          </p:nvPr>
        </p:nvSpPr>
        <p:spPr>
          <a:xfrm>
            <a:off x="527106" y="1836415"/>
            <a:ext cx="9824904" cy="4680520"/>
          </a:xfrm>
        </p:spPr>
        <p:txBody>
          <a:bodyPr>
            <a:normAutofit fontScale="70000" lnSpcReduction="20000"/>
          </a:bodyPr>
          <a:lstStyle/>
          <a:p>
            <a:pPr marL="0" lvl="0" indent="0">
              <a:buNone/>
            </a:pPr>
            <a:r>
              <a:rPr lang="ru-RU" dirty="0">
                <a:cs typeface="Arial" panose="020B0604020202020204" pitchFamily="34" charset="0"/>
              </a:rPr>
              <a:t>Сформулируйте выводы по ключевым разделам выполнения выбранной </a:t>
            </a:r>
            <a:r>
              <a:rPr lang="ru-RU" dirty="0" smtClean="0">
                <a:cs typeface="Arial" panose="020B0604020202020204" pitchFamily="34" charset="0"/>
              </a:rPr>
              <a:t>задачи автоматизации:</a:t>
            </a:r>
            <a:endParaRPr lang="ru-RU" dirty="0">
              <a:cs typeface="Arial" panose="020B0604020202020204" pitchFamily="34" charset="0"/>
            </a:endParaRPr>
          </a:p>
          <a:p>
            <a:pPr algn="just"/>
            <a:r>
              <a:rPr lang="ru-RU" dirty="0"/>
              <a:t>использования инструментальных средств обработки информации;</a:t>
            </a:r>
          </a:p>
          <a:p>
            <a:pPr algn="just"/>
            <a:r>
              <a:rPr lang="ru-RU" dirty="0" smtClean="0"/>
              <a:t>участия </a:t>
            </a:r>
            <a:r>
              <a:rPr lang="ru-RU" dirty="0"/>
              <a:t>в разработке технического задания;</a:t>
            </a:r>
          </a:p>
          <a:p>
            <a:pPr algn="just"/>
            <a:r>
              <a:rPr lang="ru-RU" dirty="0" smtClean="0"/>
              <a:t>формирования </a:t>
            </a:r>
            <a:r>
              <a:rPr lang="ru-RU" dirty="0"/>
              <a:t>отчетной документации по результатам работ;</a:t>
            </a:r>
          </a:p>
          <a:p>
            <a:pPr algn="just"/>
            <a:r>
              <a:rPr lang="ru-RU" dirty="0" smtClean="0"/>
              <a:t>использования </a:t>
            </a:r>
            <a:r>
              <a:rPr lang="ru-RU" dirty="0"/>
              <a:t>стандартов при оформлении программной документации;</a:t>
            </a:r>
          </a:p>
          <a:p>
            <a:pPr algn="just"/>
            <a:r>
              <a:rPr lang="ru-RU" dirty="0" smtClean="0"/>
              <a:t>программирования </a:t>
            </a:r>
            <a:r>
              <a:rPr lang="ru-RU" dirty="0"/>
              <a:t>в соответствии с требованиями технического задания;</a:t>
            </a:r>
          </a:p>
          <a:p>
            <a:pPr algn="just"/>
            <a:r>
              <a:rPr lang="ru-RU" dirty="0" smtClean="0"/>
              <a:t>изучения </a:t>
            </a:r>
            <a:r>
              <a:rPr lang="ru-RU" dirty="0"/>
              <a:t>критериев оценки качества и надежности функционирования информационной системы;</a:t>
            </a:r>
          </a:p>
          <a:p>
            <a:pPr algn="just"/>
            <a:r>
              <a:rPr lang="ru-RU" dirty="0" smtClean="0"/>
              <a:t>освоения </a:t>
            </a:r>
            <a:r>
              <a:rPr lang="ru-RU" dirty="0"/>
              <a:t>методики тестирования </a:t>
            </a:r>
            <a:r>
              <a:rPr lang="ru-RU" dirty="0" smtClean="0"/>
              <a:t>приложений;</a:t>
            </a:r>
          </a:p>
          <a:p>
            <a:pPr algn="just"/>
            <a:r>
              <a:rPr lang="ru-RU" dirty="0"/>
              <a:t>постановки задач по обработке информации;</a:t>
            </a:r>
          </a:p>
          <a:p>
            <a:pPr algn="just"/>
            <a:r>
              <a:rPr lang="ru-RU" dirty="0" smtClean="0"/>
              <a:t>формулирования </a:t>
            </a:r>
            <a:r>
              <a:rPr lang="ru-RU" dirty="0"/>
              <a:t>задач разрабатываемого приложения;</a:t>
            </a:r>
          </a:p>
          <a:p>
            <a:pPr algn="just"/>
            <a:r>
              <a:rPr lang="ru-RU" dirty="0" smtClean="0"/>
              <a:t>использования </a:t>
            </a:r>
            <a:r>
              <a:rPr lang="ru-RU" dirty="0"/>
              <a:t>алгоритмов обработки информации для приложения;</a:t>
            </a:r>
          </a:p>
          <a:p>
            <a:pPr algn="just"/>
            <a:r>
              <a:rPr lang="ru-RU" dirty="0" smtClean="0"/>
              <a:t>создания ER-диаграммы</a:t>
            </a:r>
            <a:r>
              <a:rPr lang="ru-RU" dirty="0"/>
              <a:t>;</a:t>
            </a:r>
          </a:p>
          <a:p>
            <a:pPr algn="just"/>
            <a:r>
              <a:rPr lang="ru-RU" dirty="0" smtClean="0"/>
              <a:t>использования </a:t>
            </a:r>
            <a:r>
              <a:rPr lang="ru-RU" dirty="0"/>
              <a:t>языков структурного, объектно-ориентированного программирования и языка сценариев для создания независимых программ;</a:t>
            </a:r>
          </a:p>
          <a:p>
            <a:pPr algn="just"/>
            <a:r>
              <a:rPr lang="ru-RU" dirty="0" smtClean="0"/>
              <a:t>создания </a:t>
            </a:r>
            <a:r>
              <a:rPr lang="ru-RU" dirty="0"/>
              <a:t>сценария диалога разрабатываемого приложения.</a:t>
            </a:r>
          </a:p>
          <a:p>
            <a:pPr algn="just"/>
            <a:r>
              <a:rPr lang="ru-RU" dirty="0" smtClean="0"/>
              <a:t>разработки </a:t>
            </a:r>
            <a:r>
              <a:rPr lang="ru-RU" dirty="0"/>
              <a:t>графического интерфейса приложения.</a:t>
            </a:r>
          </a:p>
          <a:p>
            <a:pPr algn="just"/>
            <a:endParaRPr lang="ru-RU" dirty="0"/>
          </a:p>
        </p:txBody>
      </p:sp>
      <p:sp>
        <p:nvSpPr>
          <p:cNvPr id="4" name="Текст 3">
            <a:extLst>
              <a:ext uri="{FF2B5EF4-FFF2-40B4-BE49-F238E27FC236}">
                <a16:creationId xmlns:a16="http://schemas.microsoft.com/office/drawing/2014/main" xmlns="" id="{EC327EFB-04FA-4530-B85E-378B0CFDB7DB}"/>
              </a:ext>
            </a:extLst>
          </p:cNvPr>
          <p:cNvSpPr>
            <a:spLocks noGrp="1"/>
          </p:cNvSpPr>
          <p:nvPr>
            <p:ph type="body" idx="13"/>
          </p:nvPr>
        </p:nvSpPr>
        <p:spPr>
          <a:xfrm>
            <a:off x="394963" y="914525"/>
            <a:ext cx="8336113" cy="567848"/>
          </a:xfrm>
        </p:spPr>
        <p:txBody>
          <a:bodyPr>
            <a:noAutofit/>
          </a:bodyPr>
          <a:lstStyle/>
          <a:p>
            <a:r>
              <a:rPr lang="ru-RU" b="0" dirty="0">
                <a:solidFill>
                  <a:srgbClr val="E60000"/>
                </a:solidFill>
              </a:rPr>
              <a:t>Выводы о результатах прохождения </a:t>
            </a:r>
            <a:r>
              <a:rPr lang="ru-RU" b="0" dirty="0" smtClean="0">
                <a:solidFill>
                  <a:srgbClr val="E60000"/>
                </a:solidFill>
              </a:rPr>
              <a:t>учебной практики</a:t>
            </a:r>
            <a:r>
              <a:rPr lang="ru-RU" b="0" dirty="0">
                <a:solidFill>
                  <a:srgbClr val="E60000"/>
                </a:solidFill>
              </a:rPr>
              <a:t>: выполняемая работа, приобретенные знания, умения и навыки</a:t>
            </a:r>
          </a:p>
        </p:txBody>
      </p:sp>
    </p:spTree>
    <p:extLst>
      <p:ext uri="{BB962C8B-B14F-4D97-AF65-F5344CB8AC3E}">
        <p14:creationId xmlns:p14="http://schemas.microsoft.com/office/powerpoint/2010/main" val="1449184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AD8984-A38D-4E8D-95B8-FFA4856CB650}"/>
              </a:ext>
            </a:extLst>
          </p:cNvPr>
          <p:cNvSpPr>
            <a:spLocks noGrp="1"/>
          </p:cNvSpPr>
          <p:nvPr>
            <p:ph type="title"/>
          </p:nvPr>
        </p:nvSpPr>
        <p:spPr>
          <a:xfrm>
            <a:off x="432327" y="286439"/>
            <a:ext cx="9687193" cy="609398"/>
          </a:xfrm>
        </p:spPr>
        <p:txBody>
          <a:bodyPr/>
          <a:lstStyle/>
          <a:p>
            <a:r>
              <a:rPr lang="ru-RU" sz="4400" dirty="0"/>
              <a:t>Заключительный</a:t>
            </a:r>
            <a:r>
              <a:rPr lang="ru-RU" dirty="0" smtClean="0"/>
              <a:t> </a:t>
            </a:r>
            <a:r>
              <a:rPr lang="ru-RU" dirty="0"/>
              <a:t>этап</a:t>
            </a:r>
          </a:p>
        </p:txBody>
      </p:sp>
      <p:sp>
        <p:nvSpPr>
          <p:cNvPr id="4" name="Текст 3">
            <a:extLst>
              <a:ext uri="{FF2B5EF4-FFF2-40B4-BE49-F238E27FC236}">
                <a16:creationId xmlns:a16="http://schemas.microsoft.com/office/drawing/2014/main" xmlns="" id="{EC327EFB-04FA-4530-B85E-378B0CFDB7DB}"/>
              </a:ext>
            </a:extLst>
          </p:cNvPr>
          <p:cNvSpPr>
            <a:spLocks noGrp="1"/>
          </p:cNvSpPr>
          <p:nvPr>
            <p:ph type="body" idx="13"/>
          </p:nvPr>
        </p:nvSpPr>
        <p:spPr>
          <a:xfrm>
            <a:off x="305068" y="845783"/>
            <a:ext cx="9824904" cy="567848"/>
          </a:xfrm>
        </p:spPr>
        <p:txBody>
          <a:bodyPr>
            <a:normAutofit/>
          </a:bodyPr>
          <a:lstStyle/>
          <a:p>
            <a:r>
              <a:rPr lang="ru-RU" sz="1900" b="0" dirty="0" smtClean="0"/>
              <a:t>Список используемой литературы</a:t>
            </a:r>
            <a:endParaRPr lang="ru-RU" sz="1900" b="0" dirty="0"/>
          </a:p>
        </p:txBody>
      </p:sp>
      <p:sp>
        <p:nvSpPr>
          <p:cNvPr id="5" name="Объект 2">
            <a:extLst>
              <a:ext uri="{FF2B5EF4-FFF2-40B4-BE49-F238E27FC236}">
                <a16:creationId xmlns:a16="http://schemas.microsoft.com/office/drawing/2014/main" xmlns="" id="{2008A2AF-8712-4604-BBB2-1571404025F2}"/>
              </a:ext>
            </a:extLst>
          </p:cNvPr>
          <p:cNvSpPr>
            <a:spLocks noGrp="1"/>
          </p:cNvSpPr>
          <p:nvPr>
            <p:ph idx="1"/>
          </p:nvPr>
        </p:nvSpPr>
        <p:spPr>
          <a:xfrm>
            <a:off x="162124" y="1908423"/>
            <a:ext cx="9824904" cy="4448648"/>
          </a:xfrm>
        </p:spPr>
        <p:txBody>
          <a:bodyPr>
            <a:normAutofit/>
          </a:bodyPr>
          <a:lstStyle/>
          <a:p>
            <a:pPr indent="0" algn="just">
              <a:buNone/>
            </a:pPr>
            <a:r>
              <a:rPr lang="ru-RU" sz="2000" dirty="0">
                <a:solidFill>
                  <a:srgbClr val="000000"/>
                </a:solidFill>
                <a:effectLst/>
                <a:ea typeface="Calibri" panose="020F0502020204030204" pitchFamily="34" charset="0"/>
                <a:cs typeface="Arial" panose="020B0604020202020204" pitchFamily="34" charset="0"/>
              </a:rPr>
              <a:t>Перечислить источники используемой </a:t>
            </a:r>
            <a:r>
              <a:rPr lang="ru-RU" sz="2000" dirty="0" smtClean="0">
                <a:solidFill>
                  <a:srgbClr val="000000"/>
                </a:solidFill>
                <a:effectLst/>
                <a:ea typeface="Calibri" panose="020F0502020204030204" pitchFamily="34" charset="0"/>
                <a:cs typeface="Arial" panose="020B0604020202020204" pitchFamily="34" charset="0"/>
              </a:rPr>
              <a:t>литературы</a:t>
            </a:r>
            <a:endParaRPr lang="ru-RU" sz="2000" dirty="0">
              <a:solidFill>
                <a:srgbClr val="00000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417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3C8122-DA06-4AD8-9E42-E20F0B83CCC0}"/>
              </a:ext>
            </a:extLst>
          </p:cNvPr>
          <p:cNvSpPr>
            <a:spLocks noGrp="1"/>
          </p:cNvSpPr>
          <p:nvPr>
            <p:ph type="title"/>
          </p:nvPr>
        </p:nvSpPr>
        <p:spPr>
          <a:xfrm>
            <a:off x="463818" y="1001588"/>
            <a:ext cx="9687193" cy="867610"/>
          </a:xfrm>
        </p:spPr>
        <p:txBody>
          <a:bodyPr/>
          <a:lstStyle/>
          <a:p>
            <a:pPr>
              <a:lnSpc>
                <a:spcPct val="107000"/>
              </a:lnSpc>
              <a:spcAft>
                <a:spcPts val="800"/>
              </a:spcAft>
            </a:pPr>
            <a:r>
              <a:rPr lang="ru-RU" sz="1800" b="0" dirty="0" smtClean="0">
                <a:latin typeface="Arial" panose="020B0604020202020204" pitchFamily="34" charset="0"/>
                <a:ea typeface="+mn-ea"/>
                <a:cs typeface="Arial" panose="020B0604020202020204" pitchFamily="34" charset="0"/>
              </a:rPr>
              <a:t>Инструкции по охране труда </a:t>
            </a:r>
            <a:br>
              <a:rPr lang="ru-RU" sz="1800" b="0" dirty="0" smtClean="0">
                <a:latin typeface="Arial" panose="020B0604020202020204" pitchFamily="34" charset="0"/>
                <a:ea typeface="+mn-ea"/>
                <a:cs typeface="Arial" panose="020B0604020202020204" pitchFamily="34" charset="0"/>
              </a:rPr>
            </a:br>
            <a:r>
              <a:rPr lang="ru-RU" sz="1800" b="0" dirty="0" smtClean="0">
                <a:latin typeface="Arial" panose="020B0604020202020204" pitchFamily="34" charset="0"/>
                <a:ea typeface="+mn-ea"/>
                <a:cs typeface="Arial" panose="020B0604020202020204" pitchFamily="34" charset="0"/>
              </a:rPr>
              <a:t/>
            </a:r>
            <a:br>
              <a:rPr lang="ru-RU" sz="1800" b="0" dirty="0" smtClean="0">
                <a:latin typeface="Arial" panose="020B0604020202020204" pitchFamily="34" charset="0"/>
                <a:ea typeface="+mn-ea"/>
                <a:cs typeface="Arial" panose="020B0604020202020204" pitchFamily="34" charset="0"/>
              </a:rPr>
            </a:br>
            <a:endParaRPr lang="ru-RU" sz="1800" b="0" dirty="0">
              <a:latin typeface="Arial" panose="020B0604020202020204" pitchFamily="34" charset="0"/>
              <a:ea typeface="+mn-ea"/>
              <a:cs typeface="Arial" panose="020B0604020202020204" pitchFamily="34" charset="0"/>
            </a:endParaRPr>
          </a:p>
        </p:txBody>
      </p:sp>
      <p:sp>
        <p:nvSpPr>
          <p:cNvPr id="3" name="Объект 2">
            <a:extLst>
              <a:ext uri="{FF2B5EF4-FFF2-40B4-BE49-F238E27FC236}">
                <a16:creationId xmlns:a16="http://schemas.microsoft.com/office/drawing/2014/main" xmlns="" id="{953146C6-7E3E-4531-8710-01150C08BB18}"/>
              </a:ext>
            </a:extLst>
          </p:cNvPr>
          <p:cNvSpPr>
            <a:spLocks noGrp="1"/>
          </p:cNvSpPr>
          <p:nvPr>
            <p:ph idx="1"/>
          </p:nvPr>
        </p:nvSpPr>
        <p:spPr>
          <a:xfrm>
            <a:off x="394963" y="1836415"/>
            <a:ext cx="9824904" cy="4571644"/>
          </a:xfrm>
        </p:spPr>
        <p:txBody>
          <a:bodyPr>
            <a:normAutofit fontScale="92500" lnSpcReduction="20000"/>
          </a:bodyPr>
          <a:lstStyle/>
          <a:p>
            <a:pPr algn="just"/>
            <a:r>
              <a:rPr lang="ru-RU" b="1" dirty="0"/>
              <a:t>Межотраслевая инструкция по охране труда </a:t>
            </a:r>
            <a:r>
              <a:rPr lang="ru-RU" dirty="0"/>
              <a:t>— нормативный акт, устанавливающий требования охраны труда при выполнении работ в различных отраслях производства. </a:t>
            </a:r>
          </a:p>
          <a:p>
            <a:pPr algn="just"/>
            <a:r>
              <a:rPr lang="ru-RU" dirty="0"/>
              <a:t>В правилах межотраслевой инструкции указаны требования при производстве работ в производственных помещениях, на территории предприятия, на строительных площадках и в иных местах, где выполняются служебные обязанности.</a:t>
            </a:r>
          </a:p>
          <a:p>
            <a:pPr algn="just"/>
            <a:r>
              <a:rPr lang="ru-RU" dirty="0"/>
              <a:t>Межотраслевые инструкции по охране труда утверждаются федеральными органами исполнительной власти после проведения предварительных консультаций с соответствующими профсоюзными органами, осуществляющими надзор в соответствующей отрасли производства.</a:t>
            </a:r>
          </a:p>
          <a:p>
            <a:pPr algn="just"/>
            <a:r>
              <a:rPr lang="ru-RU" dirty="0"/>
              <a:t>Инструкции по охране </a:t>
            </a:r>
            <a:r>
              <a:rPr lang="ru-RU" dirty="0" smtClean="0"/>
              <a:t>труда, </a:t>
            </a:r>
            <a:r>
              <a:rPr lang="ru-RU" dirty="0"/>
              <a:t>разработанные для отдельных видов работ (работа на высоте, монтажные, наладочные, ремонтные работы, проведение испытаний и др.) называются инструкциями </a:t>
            </a:r>
            <a:r>
              <a:rPr lang="ru-RU" b="1" dirty="0"/>
              <a:t>по видам работ</a:t>
            </a:r>
            <a:r>
              <a:rPr lang="ru-RU" dirty="0"/>
              <a:t>. </a:t>
            </a:r>
          </a:p>
          <a:p>
            <a:pPr marL="0" indent="0" algn="just">
              <a:buNone/>
            </a:pPr>
            <a:r>
              <a:rPr lang="ru-RU" dirty="0">
                <a:solidFill>
                  <a:srgbClr val="FF0000"/>
                </a:solidFill>
              </a:rPr>
              <a:t>На данном слайде нужно представить фрагмент инструкции по охране труда, которая используется по месту прохождения практики.</a:t>
            </a:r>
          </a:p>
          <a:p>
            <a:pPr algn="just"/>
            <a:endParaRPr lang="ru-RU" dirty="0"/>
          </a:p>
        </p:txBody>
      </p:sp>
      <p:sp>
        <p:nvSpPr>
          <p:cNvPr id="4" name="Заголовок 1">
            <a:extLst>
              <a:ext uri="{FF2B5EF4-FFF2-40B4-BE49-F238E27FC236}">
                <a16:creationId xmlns:a16="http://schemas.microsoft.com/office/drawing/2014/main" xmlns="" id="{0719AA99-22D7-45B3-8069-6E1FEDD93C30}"/>
              </a:ext>
            </a:extLst>
          </p:cNvPr>
          <p:cNvSpPr txBox="1">
            <a:spLocks/>
          </p:cNvSpPr>
          <p:nvPr/>
        </p:nvSpPr>
        <p:spPr>
          <a:xfrm>
            <a:off x="412947" y="396255"/>
            <a:ext cx="9687193" cy="498598"/>
          </a:xfrm>
          <a:prstGeom prst="rect">
            <a:avLst/>
          </a:prstGeom>
        </p:spPr>
        <p:txBody>
          <a:bodyPr vert="horz" wrap="square" lIns="0" tIns="0" rIns="0" bIns="0" rtlCol="0" anchor="ctr">
            <a:spAutoFit/>
          </a:bodyPr>
          <a:lstStyle>
            <a:lvl1pPr algn="l" defTabSz="782292" rtl="0" eaLnBrk="1" latinLnBrk="0" hangingPunct="1">
              <a:lnSpc>
                <a:spcPct val="90000"/>
              </a:lnSpc>
              <a:spcBef>
                <a:spcPct val="0"/>
              </a:spcBef>
              <a:buNone/>
              <a:defRPr lang="ru-RU" sz="4100" b="1" kern="1200">
                <a:solidFill>
                  <a:srgbClr val="E60000"/>
                </a:solidFill>
                <a:latin typeface="Arial Black" panose="020B0A04020102020204" pitchFamily="34" charset="0"/>
                <a:ea typeface="+mj-ea"/>
                <a:cs typeface="+mj-cs"/>
              </a:defRPr>
            </a:lvl1pPr>
          </a:lstStyle>
          <a:p>
            <a:r>
              <a:rPr lang="ru-RU" sz="3600" dirty="0" smtClean="0"/>
              <a:t>Организационный этап</a:t>
            </a:r>
            <a:endParaRPr lang="ru-RU" sz="3600" dirty="0"/>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5427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3C8122-DA06-4AD8-9E42-E20F0B83CCC0}"/>
              </a:ext>
            </a:extLst>
          </p:cNvPr>
          <p:cNvSpPr>
            <a:spLocks noGrp="1"/>
          </p:cNvSpPr>
          <p:nvPr>
            <p:ph type="title"/>
          </p:nvPr>
        </p:nvSpPr>
        <p:spPr>
          <a:xfrm>
            <a:off x="404825" y="1045287"/>
            <a:ext cx="9687193" cy="971484"/>
          </a:xfrm>
        </p:spPr>
        <p:txBody>
          <a:bodyPr/>
          <a:lstStyle/>
          <a:p>
            <a:pPr>
              <a:lnSpc>
                <a:spcPct val="107000"/>
              </a:lnSpc>
              <a:spcAft>
                <a:spcPts val="800"/>
              </a:spcAft>
            </a:pPr>
            <a:r>
              <a:rPr lang="ru-RU" sz="1800" b="0" dirty="0">
                <a:latin typeface="Arial" panose="020B0604020202020204" pitchFamily="34" charset="0"/>
                <a:ea typeface="+mn-ea"/>
                <a:cs typeface="Arial" panose="020B0604020202020204" pitchFamily="34" charset="0"/>
              </a:rPr>
              <a:t>Инструкции по охране труда </a:t>
            </a:r>
            <a:r>
              <a:rPr lang="ru-RU" sz="4400" dirty="0">
                <a:effectLst/>
                <a:latin typeface="Calibri" panose="020F0502020204030204" pitchFamily="34" charset="0"/>
                <a:ea typeface="Calibri" panose="020F0502020204030204" pitchFamily="34" charset="0"/>
                <a:cs typeface="Times New Roman" panose="02020603050405020304" pitchFamily="18" charset="0"/>
              </a:rPr>
              <a:t/>
            </a:r>
            <a:br>
              <a:rPr lang="ru-RU" sz="44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953146C6-7E3E-4531-8710-01150C08BB18}"/>
              </a:ext>
            </a:extLst>
          </p:cNvPr>
          <p:cNvSpPr>
            <a:spLocks noGrp="1"/>
          </p:cNvSpPr>
          <p:nvPr>
            <p:ph idx="1"/>
          </p:nvPr>
        </p:nvSpPr>
        <p:spPr>
          <a:xfrm>
            <a:off x="257203" y="1836415"/>
            <a:ext cx="9982436" cy="4896544"/>
          </a:xfrm>
        </p:spPr>
        <p:txBody>
          <a:bodyPr>
            <a:normAutofit fontScale="77500" lnSpcReduction="20000"/>
          </a:bodyPr>
          <a:lstStyle/>
          <a:p>
            <a:pPr marL="0" indent="0" algn="ctr">
              <a:buNone/>
            </a:pPr>
            <a:r>
              <a:rPr lang="ru-RU" b="1" i="0" dirty="0">
                <a:effectLst/>
              </a:rPr>
              <a:t>Требования охраны труда перед началом работы </a:t>
            </a:r>
          </a:p>
          <a:p>
            <a:pPr marL="0" indent="0" algn="just">
              <a:buNone/>
            </a:pPr>
            <a:r>
              <a:rPr lang="ru-RU" sz="2600" b="0" i="0" dirty="0">
                <a:effectLst/>
              </a:rPr>
              <a:t>2.1. Перед началом работы сотрудник обязан: осмотреть и привести в порядок рабочее место; отрегулировать освещенность на рабочем месте, убедиться в достаточности освещенности, отсутствии отражений на экране, отсутствии встречного светового потока; проверить правильность подключения оборудования в электросеть; убедиться в наличии защитного заземления; протереть специальной салфеткой поверхность экрана</a:t>
            </a:r>
            <a:r>
              <a:rPr lang="ru-RU" sz="2600" b="0" i="0" dirty="0" smtClean="0">
                <a:effectLst/>
              </a:rPr>
              <a:t>; </a:t>
            </a:r>
            <a:r>
              <a:rPr lang="ru-RU" sz="2600" b="0" i="0" dirty="0">
                <a:effectLst/>
              </a:rPr>
              <a:t>проверить правильность установки стола, стула, подставки для ног, пюпитра, положение оборудования, угла наклона экрана, положение клавиатуры и, при необходимости, произвести регулировку рабочего стола и кресла, а также расположение элементов компьютера в соответствии с требованиями эргономики и в целях исключения неудобных поз и длительных напряжений тела. </a:t>
            </a:r>
          </a:p>
          <a:p>
            <a:pPr marL="0" indent="0" algn="just">
              <a:buNone/>
            </a:pPr>
            <a:r>
              <a:rPr lang="ru-RU" sz="2600" b="0" i="0" dirty="0">
                <a:effectLst/>
              </a:rPr>
              <a:t>2.2. При включении компьютера необходимо соблюдать следующую последовательность включения оборудования: включить блок бесперебойного питания; включить периферийные устройства (принтер, монитор, сканер и др.); включить системный блок. </a:t>
            </a:r>
          </a:p>
          <a:p>
            <a:pPr marL="0" indent="0" algn="just">
              <a:buNone/>
            </a:pPr>
            <a:r>
              <a:rPr lang="ru-RU" sz="2600" b="0" i="0" dirty="0">
                <a:effectLst/>
              </a:rPr>
              <a:t>2.3. Перед началом работы менеджер должен проверить исправность оборудования, компьютера, электрических розеток, освещения и других приспособлений. </a:t>
            </a:r>
          </a:p>
          <a:p>
            <a:pPr marL="0" indent="0" algn="just">
              <a:buNone/>
            </a:pPr>
            <a:r>
              <a:rPr lang="ru-RU" sz="2600" b="0" i="0" dirty="0">
                <a:effectLst/>
              </a:rPr>
              <a:t>2.4. На рабочем месте не должны находиться неиспользуемые в работе приспособления оборудования, оборудование и другие вспомогательные материалы. </a:t>
            </a:r>
            <a:endParaRPr lang="ru-RU" sz="2600" dirty="0"/>
          </a:p>
        </p:txBody>
      </p:sp>
      <p:sp>
        <p:nvSpPr>
          <p:cNvPr id="4" name="Заголовок 1">
            <a:extLst>
              <a:ext uri="{FF2B5EF4-FFF2-40B4-BE49-F238E27FC236}">
                <a16:creationId xmlns:a16="http://schemas.microsoft.com/office/drawing/2014/main" xmlns="" id="{0719AA99-22D7-45B3-8069-6E1FEDD93C30}"/>
              </a:ext>
            </a:extLst>
          </p:cNvPr>
          <p:cNvSpPr txBox="1">
            <a:spLocks/>
          </p:cNvSpPr>
          <p:nvPr/>
        </p:nvSpPr>
        <p:spPr>
          <a:xfrm>
            <a:off x="378148" y="424517"/>
            <a:ext cx="9687193" cy="498598"/>
          </a:xfrm>
          <a:prstGeom prst="rect">
            <a:avLst/>
          </a:prstGeom>
        </p:spPr>
        <p:txBody>
          <a:bodyPr vert="horz" wrap="square" lIns="0" tIns="0" rIns="0" bIns="0" rtlCol="0" anchor="ctr">
            <a:spAutoFit/>
          </a:bodyPr>
          <a:lstStyle>
            <a:lvl1pPr algn="l" defTabSz="782292" rtl="0" eaLnBrk="1" latinLnBrk="0" hangingPunct="1">
              <a:lnSpc>
                <a:spcPct val="90000"/>
              </a:lnSpc>
              <a:spcBef>
                <a:spcPct val="0"/>
              </a:spcBef>
              <a:buNone/>
              <a:defRPr lang="ru-RU" sz="4100" b="1" kern="1200">
                <a:solidFill>
                  <a:srgbClr val="E60000"/>
                </a:solidFill>
                <a:latin typeface="Arial Black" panose="020B0A04020102020204" pitchFamily="34" charset="0"/>
                <a:ea typeface="+mj-ea"/>
                <a:cs typeface="+mj-cs"/>
              </a:defRPr>
            </a:lvl1pPr>
          </a:lstStyle>
          <a:p>
            <a:r>
              <a:rPr lang="ru-RU" sz="3600" dirty="0"/>
              <a:t>Организационный этап</a:t>
            </a: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1419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3C8122-DA06-4AD8-9E42-E20F0B83CCC0}"/>
              </a:ext>
            </a:extLst>
          </p:cNvPr>
          <p:cNvSpPr>
            <a:spLocks noGrp="1"/>
          </p:cNvSpPr>
          <p:nvPr>
            <p:ph type="title"/>
          </p:nvPr>
        </p:nvSpPr>
        <p:spPr>
          <a:xfrm>
            <a:off x="463818" y="1170966"/>
            <a:ext cx="9687193" cy="867610"/>
          </a:xfrm>
        </p:spPr>
        <p:txBody>
          <a:bodyPr/>
          <a:lstStyle/>
          <a:p>
            <a:pPr>
              <a:lnSpc>
                <a:spcPct val="107000"/>
              </a:lnSpc>
              <a:spcAft>
                <a:spcPts val="800"/>
              </a:spcAft>
            </a:pPr>
            <a:r>
              <a:rPr lang="ru-RU" sz="1800" b="0" dirty="0">
                <a:latin typeface="Arial" panose="020B0604020202020204" pitchFamily="34" charset="0"/>
                <a:ea typeface="+mn-ea"/>
                <a:cs typeface="Arial" panose="020B0604020202020204" pitchFamily="34" charset="0"/>
              </a:rPr>
              <a:t>Инструкции по охране труда </a:t>
            </a:r>
            <a:br>
              <a:rPr lang="ru-RU" sz="1800" b="0" dirty="0">
                <a:latin typeface="Arial" panose="020B0604020202020204" pitchFamily="34" charset="0"/>
                <a:ea typeface="+mn-ea"/>
                <a:cs typeface="Arial" panose="020B0604020202020204" pitchFamily="34" charset="0"/>
              </a:rPr>
            </a:br>
            <a:r>
              <a:rPr lang="ru-RU" sz="1800" b="0" dirty="0">
                <a:latin typeface="Arial" panose="020B0604020202020204" pitchFamily="34" charset="0"/>
                <a:ea typeface="+mn-ea"/>
                <a:cs typeface="Arial" panose="020B0604020202020204" pitchFamily="34" charset="0"/>
              </a:rPr>
              <a:t/>
            </a:r>
            <a:br>
              <a:rPr lang="ru-RU" sz="1800" b="0" dirty="0">
                <a:latin typeface="Arial" panose="020B0604020202020204" pitchFamily="34" charset="0"/>
                <a:ea typeface="+mn-ea"/>
                <a:cs typeface="Arial" panose="020B0604020202020204" pitchFamily="34" charset="0"/>
              </a:rPr>
            </a:br>
            <a:endParaRPr lang="ru-RU" sz="1800" b="0" dirty="0">
              <a:latin typeface="Arial" panose="020B0604020202020204" pitchFamily="34" charset="0"/>
              <a:ea typeface="+mn-ea"/>
              <a:cs typeface="Arial" panose="020B0604020202020204" pitchFamily="34" charset="0"/>
            </a:endParaRPr>
          </a:p>
        </p:txBody>
      </p:sp>
      <p:sp>
        <p:nvSpPr>
          <p:cNvPr id="3" name="Объект 2">
            <a:extLst>
              <a:ext uri="{FF2B5EF4-FFF2-40B4-BE49-F238E27FC236}">
                <a16:creationId xmlns:a16="http://schemas.microsoft.com/office/drawing/2014/main" xmlns="" id="{953146C6-7E3E-4531-8710-01150C08BB18}"/>
              </a:ext>
            </a:extLst>
          </p:cNvPr>
          <p:cNvSpPr>
            <a:spLocks noGrp="1"/>
          </p:cNvSpPr>
          <p:nvPr>
            <p:ph idx="1"/>
          </p:nvPr>
        </p:nvSpPr>
        <p:spPr>
          <a:xfrm>
            <a:off x="378148" y="1908423"/>
            <a:ext cx="10009112" cy="5976664"/>
          </a:xfrm>
        </p:spPr>
        <p:txBody>
          <a:bodyPr>
            <a:normAutofit/>
          </a:bodyPr>
          <a:lstStyle/>
          <a:p>
            <a:pPr marL="0" indent="0" algn="ctr">
              <a:buNone/>
            </a:pPr>
            <a:r>
              <a:rPr lang="ru-RU" b="1" i="0" dirty="0">
                <a:effectLst/>
              </a:rPr>
              <a:t>Требования охраны труда во время работы </a:t>
            </a:r>
          </a:p>
          <a:p>
            <a:pPr marL="0" indent="0" algn="just">
              <a:buNone/>
            </a:pPr>
            <a:r>
              <a:rPr lang="ru-RU" sz="2200" b="0" i="0" dirty="0">
                <a:effectLst/>
              </a:rPr>
              <a:t>3.1. Во время работы необходимо: </a:t>
            </a:r>
          </a:p>
          <a:p>
            <a:pPr algn="just"/>
            <a:r>
              <a:rPr lang="ru-RU" sz="2000" b="0" i="0" dirty="0">
                <a:effectLst/>
              </a:rPr>
              <a:t>в течение всего рабочего дня содержать в порядке и чистоте рабочее место; </a:t>
            </a:r>
          </a:p>
          <a:p>
            <a:pPr algn="just"/>
            <a:r>
              <a:rPr lang="ru-RU" sz="2000" b="0" i="0" dirty="0">
                <a:effectLst/>
              </a:rPr>
              <a:t>при необходимости прекращения работы на некоторое время корректно закрыть все активные задачи; </a:t>
            </a:r>
          </a:p>
          <a:p>
            <a:pPr algn="just"/>
            <a:r>
              <a:rPr lang="ru-RU" sz="2000" b="0" i="0" dirty="0">
                <a:effectLst/>
              </a:rPr>
              <a:t>отключать питание только в том случае, если во время перерыва в работе на компьютере необходимо находиться в непосредственной близости от видеотерминала (менее 2 метров), в противном случае питание разрешается не отключать; </a:t>
            </a:r>
          </a:p>
          <a:p>
            <a:pPr algn="just"/>
            <a:r>
              <a:rPr lang="ru-RU" sz="2000" b="0" i="0" dirty="0">
                <a:effectLst/>
              </a:rPr>
              <a:t>выполнять санитарные нормы и соблюдать режимы работы и отдыха; </a:t>
            </a:r>
          </a:p>
          <a:p>
            <a:pPr algn="just"/>
            <a:r>
              <a:rPr lang="ru-RU" sz="2000" b="0" i="0" dirty="0">
                <a:effectLst/>
              </a:rPr>
              <a:t>соблюдать правила эксплуатации вычислительной техники в соответствии с инструкциями по эксплуатации; </a:t>
            </a:r>
          </a:p>
          <a:p>
            <a:pPr algn="just"/>
            <a:r>
              <a:rPr lang="ru-RU" sz="2000" b="0" i="0" dirty="0">
                <a:effectLst/>
              </a:rPr>
              <a:t>при работе с текстовой информацией выбирать наиболее физиологичный режим представления черных символов на белом фоне; </a:t>
            </a:r>
          </a:p>
        </p:txBody>
      </p:sp>
      <p:sp>
        <p:nvSpPr>
          <p:cNvPr id="4" name="Заголовок 1">
            <a:extLst>
              <a:ext uri="{FF2B5EF4-FFF2-40B4-BE49-F238E27FC236}">
                <a16:creationId xmlns:a16="http://schemas.microsoft.com/office/drawing/2014/main" xmlns="" id="{0719AA99-22D7-45B3-8069-6E1FEDD93C30}"/>
              </a:ext>
            </a:extLst>
          </p:cNvPr>
          <p:cNvSpPr txBox="1">
            <a:spLocks/>
          </p:cNvSpPr>
          <p:nvPr/>
        </p:nvSpPr>
        <p:spPr>
          <a:xfrm>
            <a:off x="378148" y="449509"/>
            <a:ext cx="9687193" cy="498598"/>
          </a:xfrm>
          <a:prstGeom prst="rect">
            <a:avLst/>
          </a:prstGeom>
        </p:spPr>
        <p:txBody>
          <a:bodyPr vert="horz" wrap="square" lIns="0" tIns="0" rIns="0" bIns="0" rtlCol="0" anchor="ctr">
            <a:spAutoFit/>
          </a:bodyPr>
          <a:lstStyle>
            <a:lvl1pPr algn="l" defTabSz="782292" rtl="0" eaLnBrk="1" latinLnBrk="0" hangingPunct="1">
              <a:lnSpc>
                <a:spcPct val="90000"/>
              </a:lnSpc>
              <a:spcBef>
                <a:spcPct val="0"/>
              </a:spcBef>
              <a:buNone/>
              <a:defRPr lang="ru-RU" sz="4100" b="1" kern="1200">
                <a:solidFill>
                  <a:srgbClr val="E60000"/>
                </a:solidFill>
                <a:latin typeface="Arial Black" panose="020B0A04020102020204" pitchFamily="34" charset="0"/>
                <a:ea typeface="+mj-ea"/>
                <a:cs typeface="+mj-cs"/>
              </a:defRPr>
            </a:lvl1pPr>
          </a:lstStyle>
          <a:p>
            <a:r>
              <a:rPr lang="ru-RU" sz="3600" dirty="0"/>
              <a:t>Организационный этап</a:t>
            </a: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76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3C8122-DA06-4AD8-9E42-E20F0B83CCC0}"/>
              </a:ext>
            </a:extLst>
          </p:cNvPr>
          <p:cNvSpPr>
            <a:spLocks noGrp="1"/>
          </p:cNvSpPr>
          <p:nvPr>
            <p:ph type="title"/>
          </p:nvPr>
        </p:nvSpPr>
        <p:spPr>
          <a:xfrm>
            <a:off x="422677" y="1044327"/>
            <a:ext cx="9687193" cy="1695977"/>
          </a:xfrm>
        </p:spPr>
        <p:txBody>
          <a:bodyPr/>
          <a:lstStyle/>
          <a:p>
            <a:pPr>
              <a:lnSpc>
                <a:spcPct val="107000"/>
              </a:lnSpc>
              <a:spcAft>
                <a:spcPts val="800"/>
              </a:spcAft>
            </a:pPr>
            <a:r>
              <a:rPr lang="ru-RU" sz="1800" b="0" dirty="0">
                <a:latin typeface="Arial" panose="020B0604020202020204" pitchFamily="34" charset="0"/>
                <a:ea typeface="+mn-ea"/>
                <a:cs typeface="Arial" panose="020B0604020202020204" pitchFamily="34" charset="0"/>
              </a:rPr>
              <a:t>Инструкции по охране труда </a:t>
            </a:r>
            <a:r>
              <a:rPr lang="ru-RU" sz="4400" dirty="0">
                <a:effectLst/>
                <a:latin typeface="Calibri" panose="020F0502020204030204" pitchFamily="34" charset="0"/>
                <a:ea typeface="Calibri" panose="020F0502020204030204" pitchFamily="34" charset="0"/>
                <a:cs typeface="Times New Roman" panose="02020603050405020304" pitchFamily="18" charset="0"/>
              </a:rPr>
              <a:t/>
            </a:r>
            <a:br>
              <a:rPr lang="ru-RU" sz="4400" dirty="0">
                <a:effectLst/>
                <a:latin typeface="Calibri" panose="020F0502020204030204" pitchFamily="34" charset="0"/>
                <a:ea typeface="Calibri" panose="020F0502020204030204" pitchFamily="34" charset="0"/>
                <a:cs typeface="Times New Roman" panose="02020603050405020304" pitchFamily="18" charset="0"/>
              </a:rPr>
            </a:br>
            <a:r>
              <a:rPr lang="ru-RU" sz="4400" dirty="0">
                <a:effectLst/>
                <a:latin typeface="Calibri" panose="020F0502020204030204" pitchFamily="34" charset="0"/>
                <a:ea typeface="Calibri" panose="020F0502020204030204" pitchFamily="34" charset="0"/>
                <a:cs typeface="Times New Roman" panose="02020603050405020304" pitchFamily="18" charset="0"/>
              </a:rPr>
              <a:t/>
            </a:r>
            <a:br>
              <a:rPr lang="ru-RU" sz="44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953146C6-7E3E-4531-8710-01150C08BB18}"/>
              </a:ext>
            </a:extLst>
          </p:cNvPr>
          <p:cNvSpPr>
            <a:spLocks noGrp="1"/>
          </p:cNvSpPr>
          <p:nvPr>
            <p:ph idx="1"/>
          </p:nvPr>
        </p:nvSpPr>
        <p:spPr>
          <a:xfrm>
            <a:off x="412205" y="1733167"/>
            <a:ext cx="9975056" cy="5976664"/>
          </a:xfrm>
        </p:spPr>
        <p:txBody>
          <a:bodyPr>
            <a:normAutofit/>
          </a:bodyPr>
          <a:lstStyle/>
          <a:p>
            <a:pPr marL="0" indent="0" algn="ctr">
              <a:buNone/>
            </a:pPr>
            <a:r>
              <a:rPr lang="ru-RU" b="1" i="0" dirty="0">
                <a:effectLst/>
              </a:rPr>
              <a:t>Требования охраны труда во время работы </a:t>
            </a:r>
          </a:p>
          <a:p>
            <a:pPr marL="0" indent="0" algn="just">
              <a:buNone/>
            </a:pPr>
            <a:r>
              <a:rPr lang="ru-RU" sz="2200" b="0" i="0" dirty="0">
                <a:effectLst/>
              </a:rPr>
              <a:t>3.2. Во время работы запрещается: </a:t>
            </a:r>
          </a:p>
          <a:p>
            <a:pPr algn="just"/>
            <a:r>
              <a:rPr lang="ru-RU" sz="1800" b="0" i="0" dirty="0">
                <a:effectLst/>
              </a:rPr>
              <a:t>прикасаться к задней панели системного блока при включенном питании; </a:t>
            </a:r>
          </a:p>
          <a:p>
            <a:pPr algn="just"/>
            <a:r>
              <a:rPr lang="ru-RU" sz="1800" b="0" i="0" dirty="0" smtClean="0">
                <a:effectLst/>
              </a:rPr>
              <a:t>переключать разъемы </a:t>
            </a:r>
            <a:r>
              <a:rPr lang="ru-RU" sz="1800" b="0" i="0" dirty="0">
                <a:effectLst/>
              </a:rPr>
              <a:t>интерфейсных кабелей периферийных устройств при включенном питании; </a:t>
            </a:r>
          </a:p>
          <a:p>
            <a:pPr algn="just"/>
            <a:r>
              <a:rPr lang="ru-RU" sz="1800" b="0" i="0" dirty="0">
                <a:effectLst/>
              </a:rPr>
              <a:t>загромождать верхние панели устройств бумагами и посторонними предметами; </a:t>
            </a:r>
          </a:p>
          <a:p>
            <a:pPr algn="just"/>
            <a:r>
              <a:rPr lang="ru-RU" sz="1800" b="0" i="0" dirty="0">
                <a:effectLst/>
              </a:rPr>
              <a:t>допускать захламленность рабочего места бумагой в целях недопущения накапливания органической пыли; </a:t>
            </a:r>
          </a:p>
          <a:p>
            <a:pPr algn="just"/>
            <a:r>
              <a:rPr lang="ru-RU" sz="1800" b="0" i="0" dirty="0">
                <a:effectLst/>
              </a:rPr>
              <a:t>производить отключение питания во время выполнения активной задачи; </a:t>
            </a:r>
          </a:p>
          <a:p>
            <a:pPr algn="just"/>
            <a:r>
              <a:rPr lang="ru-RU" sz="1800" b="0" i="0" dirty="0">
                <a:effectLst/>
              </a:rPr>
              <a:t>производить частые переключения питания; </a:t>
            </a:r>
          </a:p>
          <a:p>
            <a:pPr algn="just"/>
            <a:r>
              <a:rPr lang="ru-RU" sz="1800" b="0" i="0" dirty="0">
                <a:effectLst/>
              </a:rPr>
              <a:t>допускать попадание влаги на поверхность системного блока, монитора, рабочую поверхность клавиатуры, </a:t>
            </a:r>
            <a:r>
              <a:rPr lang="ru-RU" sz="1800" b="0" i="0" dirty="0" smtClean="0">
                <a:effectLst/>
              </a:rPr>
              <a:t>принтеров </a:t>
            </a:r>
            <a:r>
              <a:rPr lang="ru-RU" sz="1800" b="0" i="0" dirty="0">
                <a:effectLst/>
              </a:rPr>
              <a:t>и др. устройств;</a:t>
            </a:r>
          </a:p>
          <a:p>
            <a:pPr algn="just"/>
            <a:r>
              <a:rPr lang="ru-RU" sz="1800" b="0" i="0" dirty="0">
                <a:effectLst/>
              </a:rPr>
              <a:t>включать сильно охлажденное (принесенное с улицы в зимнее время) оборудование; производить самостоятельно вскрытие и ремонт оборудования. </a:t>
            </a:r>
            <a:endParaRPr lang="ru-RU" sz="1800" dirty="0"/>
          </a:p>
        </p:txBody>
      </p:sp>
      <p:sp>
        <p:nvSpPr>
          <p:cNvPr id="4" name="Заголовок 1">
            <a:extLst>
              <a:ext uri="{FF2B5EF4-FFF2-40B4-BE49-F238E27FC236}">
                <a16:creationId xmlns:a16="http://schemas.microsoft.com/office/drawing/2014/main" xmlns="" id="{0719AA99-22D7-45B3-8069-6E1FEDD93C30}"/>
              </a:ext>
            </a:extLst>
          </p:cNvPr>
          <p:cNvSpPr txBox="1">
            <a:spLocks/>
          </p:cNvSpPr>
          <p:nvPr/>
        </p:nvSpPr>
        <p:spPr>
          <a:xfrm>
            <a:off x="412205" y="367584"/>
            <a:ext cx="9687193" cy="498598"/>
          </a:xfrm>
          <a:prstGeom prst="rect">
            <a:avLst/>
          </a:prstGeom>
        </p:spPr>
        <p:txBody>
          <a:bodyPr vert="horz" wrap="square" lIns="0" tIns="0" rIns="0" bIns="0" rtlCol="0" anchor="ctr">
            <a:spAutoFit/>
          </a:bodyPr>
          <a:lstStyle>
            <a:lvl1pPr algn="l" defTabSz="782292" rtl="0" eaLnBrk="1" latinLnBrk="0" hangingPunct="1">
              <a:lnSpc>
                <a:spcPct val="90000"/>
              </a:lnSpc>
              <a:spcBef>
                <a:spcPct val="0"/>
              </a:spcBef>
              <a:buNone/>
              <a:defRPr lang="ru-RU" sz="4100" b="1" kern="1200">
                <a:solidFill>
                  <a:srgbClr val="E60000"/>
                </a:solidFill>
                <a:latin typeface="Arial Black" panose="020B0A04020102020204" pitchFamily="34" charset="0"/>
                <a:ea typeface="+mj-ea"/>
                <a:cs typeface="+mj-cs"/>
              </a:defRPr>
            </a:lvl1pPr>
          </a:lstStyle>
          <a:p>
            <a:r>
              <a:rPr lang="ru-RU" sz="3600" dirty="0"/>
              <a:t>Организационный этап</a:t>
            </a:r>
          </a:p>
        </p:txBody>
      </p:sp>
      <p:sp>
        <p:nvSpPr>
          <p:cNvPr id="6" name="Прямоугольник 5"/>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6546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897D56-EB51-410B-A5E9-3C7E135D4414}"/>
              </a:ext>
            </a:extLst>
          </p:cNvPr>
          <p:cNvSpPr>
            <a:spLocks noGrp="1"/>
          </p:cNvSpPr>
          <p:nvPr>
            <p:ph type="title"/>
          </p:nvPr>
        </p:nvSpPr>
        <p:spPr>
          <a:xfrm>
            <a:off x="463818" y="1080436"/>
            <a:ext cx="9687193" cy="249299"/>
          </a:xfrm>
        </p:spPr>
        <p:txBody>
          <a:bodyPr/>
          <a:lstStyle/>
          <a:p>
            <a:r>
              <a:rPr lang="ru-RU" sz="1800" b="0" dirty="0">
                <a:latin typeface="Arial" panose="020B0604020202020204" pitchFamily="34" charset="0"/>
                <a:ea typeface="+mn-ea"/>
                <a:cs typeface="Arial" panose="020B0604020202020204" pitchFamily="34" charset="0"/>
              </a:rPr>
              <a:t>Инструкции по технике безопасности и пожароопасности</a:t>
            </a:r>
          </a:p>
        </p:txBody>
      </p:sp>
      <p:sp>
        <p:nvSpPr>
          <p:cNvPr id="3" name="Объект 2">
            <a:extLst>
              <a:ext uri="{FF2B5EF4-FFF2-40B4-BE49-F238E27FC236}">
                <a16:creationId xmlns:a16="http://schemas.microsoft.com/office/drawing/2014/main" xmlns="" id="{9A216437-732E-47B1-B809-6304763CE9E9}"/>
              </a:ext>
            </a:extLst>
          </p:cNvPr>
          <p:cNvSpPr>
            <a:spLocks noGrp="1"/>
          </p:cNvSpPr>
          <p:nvPr>
            <p:ph idx="1"/>
          </p:nvPr>
        </p:nvSpPr>
        <p:spPr>
          <a:xfrm>
            <a:off x="394963" y="1836415"/>
            <a:ext cx="9824904" cy="4571644"/>
          </a:xfrm>
        </p:spPr>
        <p:txBody>
          <a:bodyPr/>
          <a:lstStyle/>
          <a:p>
            <a:pPr algn="just"/>
            <a:r>
              <a:rPr lang="ru-RU" dirty="0"/>
              <a:t>Техника безопасности – это комплекс мероприятий технического и </a:t>
            </a:r>
            <a:r>
              <a:rPr lang="ru-RU" dirty="0" smtClean="0"/>
              <a:t>организационного характера, направленных на создание безопасных условий труда и предотвращение несчастных случаев на производстве. </a:t>
            </a:r>
          </a:p>
          <a:p>
            <a:pPr algn="just"/>
            <a:r>
              <a:rPr lang="ru-RU" dirty="0" smtClean="0"/>
              <a:t>За соблюдение инструкции по технике безопасности  отвечает руководство предприятия. </a:t>
            </a:r>
          </a:p>
          <a:p>
            <a:pPr marL="0" indent="0" algn="just">
              <a:buNone/>
            </a:pPr>
            <a:r>
              <a:rPr lang="ru-RU" dirty="0" smtClean="0">
                <a:solidFill>
                  <a:srgbClr val="FF0000"/>
                </a:solidFill>
              </a:rPr>
              <a:t>На данном слайде нужно представить фрагмент инструкции по технике безопасности для производства, соответствующего исследуемому объекту практики.</a:t>
            </a:r>
          </a:p>
          <a:p>
            <a:pPr marL="0" indent="0">
              <a:buNone/>
            </a:pPr>
            <a:endParaRPr lang="ru-RU" dirty="0"/>
          </a:p>
        </p:txBody>
      </p:sp>
      <p:sp>
        <p:nvSpPr>
          <p:cNvPr id="4" name="Заголовок 1">
            <a:extLst>
              <a:ext uri="{FF2B5EF4-FFF2-40B4-BE49-F238E27FC236}">
                <a16:creationId xmlns:a16="http://schemas.microsoft.com/office/drawing/2014/main" xmlns="" id="{0719AA99-22D7-45B3-8069-6E1FEDD93C30}"/>
              </a:ext>
            </a:extLst>
          </p:cNvPr>
          <p:cNvSpPr txBox="1">
            <a:spLocks/>
          </p:cNvSpPr>
          <p:nvPr/>
        </p:nvSpPr>
        <p:spPr>
          <a:xfrm>
            <a:off x="429704" y="324457"/>
            <a:ext cx="9687193" cy="498598"/>
          </a:xfrm>
          <a:prstGeom prst="rect">
            <a:avLst/>
          </a:prstGeom>
        </p:spPr>
        <p:txBody>
          <a:bodyPr vert="horz" wrap="square" lIns="0" tIns="0" rIns="0" bIns="0" rtlCol="0" anchor="ctr">
            <a:spAutoFit/>
          </a:bodyPr>
          <a:lstStyle>
            <a:lvl1pPr algn="l" defTabSz="782292" rtl="0" eaLnBrk="1" latinLnBrk="0" hangingPunct="1">
              <a:lnSpc>
                <a:spcPct val="90000"/>
              </a:lnSpc>
              <a:spcBef>
                <a:spcPct val="0"/>
              </a:spcBef>
              <a:buNone/>
              <a:defRPr lang="ru-RU" sz="4100" b="1" kern="1200">
                <a:solidFill>
                  <a:srgbClr val="E60000"/>
                </a:solidFill>
                <a:latin typeface="Arial Black" panose="020B0A04020102020204" pitchFamily="34" charset="0"/>
                <a:ea typeface="+mj-ea"/>
                <a:cs typeface="+mj-cs"/>
              </a:defRPr>
            </a:lvl1pPr>
          </a:lstStyle>
          <a:p>
            <a:r>
              <a:rPr lang="ru-RU" sz="3600" dirty="0" smtClean="0"/>
              <a:t>Организационный этап</a:t>
            </a:r>
            <a:endParaRPr lang="ru-RU" sz="3600" dirty="0"/>
          </a:p>
        </p:txBody>
      </p:sp>
      <p:sp>
        <p:nvSpPr>
          <p:cNvPr id="5" name="Прямоугольник 4"/>
          <p:cNvSpPr/>
          <p:nvPr/>
        </p:nvSpPr>
        <p:spPr>
          <a:xfrm>
            <a:off x="7434932" y="210982"/>
            <a:ext cx="3153698" cy="477054"/>
          </a:xfrm>
          <a:prstGeom prst="rect">
            <a:avLst/>
          </a:prstGeom>
          <a:noFill/>
        </p:spPr>
        <p:txBody>
          <a:bodyPr wrap="square" lIns="91440" tIns="45720" rIns="91440" bIns="45720">
            <a:spAutoFit/>
          </a:bodyPr>
          <a:lstStyle/>
          <a:p>
            <a:pPr algn="ctr"/>
            <a:r>
              <a:rPr lang="ru-RU" sz="2500" dirty="0" smtClean="0">
                <a:ln w="0"/>
                <a:solidFill>
                  <a:schemeClr val="accent1"/>
                </a:solidFill>
                <a:effectLst>
                  <a:outerShdw blurRad="38100" dist="25400" dir="5400000" algn="ctr" rotWithShape="0">
                    <a:srgbClr val="6E747A">
                      <a:alpha val="43000"/>
                    </a:srgbClr>
                  </a:outerShdw>
                </a:effectLst>
              </a:rPr>
              <a:t>Пример заполнения</a:t>
            </a:r>
            <a:endParaRPr lang="ru-RU" sz="25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754985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_шаблончик A4 (1)" id="{CECEB147-F7F0-4995-89D0-2FD57D90FCEB}" vid="{306AE4ED-CFFA-434E-A652-8353525159A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презентация_шаблончик A4 (1)</Template>
  <TotalTime>2886</TotalTime>
  <Words>3290</Words>
  <Application>Microsoft Office PowerPoint</Application>
  <PresentationFormat>Произвольный</PresentationFormat>
  <Paragraphs>432</Paragraphs>
  <Slides>44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46" baseType="lpstr">
      <vt:lpstr>Тема Office</vt:lpstr>
      <vt:lpstr>Visio.Drawing.11</vt:lpstr>
      <vt:lpstr>ОТЧЕТ  о прохождении производственной практики    по профессиональному модулю ПМ.01 Проектирование и разработка информационных систем  в период с «___» _________ 20__ г. по «___» _________ 20__ г.  Специальность 09.02.07 Информационные системы и программирование  </vt:lpstr>
      <vt:lpstr>Содержание</vt:lpstr>
      <vt:lpstr>Организационный этап</vt:lpstr>
      <vt:lpstr>Организационный этап</vt:lpstr>
      <vt:lpstr>Инструкции по охране труда   </vt:lpstr>
      <vt:lpstr>Инструкции по охране труда  </vt:lpstr>
      <vt:lpstr>Инструкции по охране труда   </vt:lpstr>
      <vt:lpstr>Инструкции по охране труда   </vt:lpstr>
      <vt:lpstr>Инструкции по технике безопасности и пожароопасности</vt:lpstr>
      <vt:lpstr>Инструкции по технике безопасности и пожароопасности</vt:lpstr>
      <vt:lpstr>Основной этап</vt:lpstr>
      <vt:lpstr>Основной этап</vt:lpstr>
      <vt:lpstr>Основной этап</vt:lpstr>
      <vt:lpstr>Основной этап. Сбор информации об объекте практики  и анализ содержания источников</vt:lpstr>
      <vt:lpstr>Основной этап</vt:lpstr>
      <vt:lpstr>Основной этап</vt:lpstr>
      <vt:lpstr>Основной этап</vt:lpstr>
      <vt:lpstr>Основной этап</vt:lpstr>
      <vt:lpstr>Основной этап</vt:lpstr>
      <vt:lpstr>Основной этап</vt:lpstr>
      <vt:lpstr>Основной этап</vt:lpstr>
      <vt:lpstr>Основной этап. Экспериментально-практическая работа </vt:lpstr>
      <vt:lpstr>Основной этап   </vt:lpstr>
      <vt:lpstr>Основной этап   </vt:lpstr>
      <vt:lpstr>Основной этап   </vt:lpstr>
      <vt:lpstr>Основной этап   </vt:lpstr>
      <vt:lpstr>Основной этап   </vt:lpstr>
      <vt:lpstr>Основной этап   </vt:lpstr>
      <vt:lpstr>Основной этап   </vt:lpstr>
      <vt:lpstr>Основной этап   </vt:lpstr>
      <vt:lpstr>Основной этап   </vt:lpstr>
      <vt:lpstr>Основной этап   </vt:lpstr>
      <vt:lpstr>Основной этап   </vt:lpstr>
      <vt:lpstr>Основной этап   </vt:lpstr>
      <vt:lpstr>Основной этап   </vt:lpstr>
      <vt:lpstr>Основной этап  Обработка и анализ полученной информации об объекте практики</vt:lpstr>
      <vt:lpstr>Основной этап  </vt:lpstr>
      <vt:lpstr>Основной этап </vt:lpstr>
      <vt:lpstr>Основной этап </vt:lpstr>
      <vt:lpstr>Основной этап </vt:lpstr>
      <vt:lpstr>Основной этап </vt:lpstr>
      <vt:lpstr>Заключительный этап </vt:lpstr>
      <vt:lpstr>Заключительный этап</vt:lpstr>
      <vt:lpstr>Заключительный этап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Катя</dc:creator>
  <cp:lastModifiedBy>Пользователь Windows</cp:lastModifiedBy>
  <cp:revision>208</cp:revision>
  <cp:lastPrinted>2019-08-06T13:15:09Z</cp:lastPrinted>
  <dcterms:created xsi:type="dcterms:W3CDTF">2020-03-27T22:15:06Z</dcterms:created>
  <dcterms:modified xsi:type="dcterms:W3CDTF">2026-05-12T09:24:07Z</dcterms:modified>
</cp:coreProperties>
</file>