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5" r:id="rId16"/>
    <p:sldId id="276" r:id="rId17"/>
    <p:sldId id="277" r:id="rId18"/>
    <p:sldId id="273" r:id="rId19"/>
    <p:sldId id="274" r:id="rId20"/>
  </p:sldIdLst>
  <p:sldSz cx="10693400" cy="7561263"/>
  <p:notesSz cx="6669088" cy="9928225"/>
  <p:embeddedFontLst>
    <p:embeddedFont>
      <p:font typeface="Arial Black" panose="020B0A04020102020204" pitchFamily="34" charset="0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531">
          <p15:clr>
            <a:srgbClr val="A4A3A4"/>
          </p15:clr>
        </p15:guide>
        <p15:guide id="4" pos="3368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iPjJux61L6IzM4ntjgaCOPDBAZ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464" y="72"/>
      </p:cViewPr>
      <p:guideLst>
        <p:guide orient="horz" pos="2296"/>
        <p:guide pos="2880"/>
        <p:guide orient="horz" pos="253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font" Target="fonts/font1.fntdata"/><Relationship Id="rId23" Type="http://schemas.openxmlformats.org/officeDocument/2006/relationships/font" Target="fonts/font2.fntdata"/><Relationship Id="rId24" Type="http://schemas.openxmlformats.org/officeDocument/2006/relationships/font" Target="fonts/font3.fntdata"/><Relationship Id="rId25" Type="http://schemas.openxmlformats.org/officeDocument/2006/relationships/font" Target="fonts/font4.fntdata"/><Relationship Id="rId26" Type="http://schemas.openxmlformats.org/officeDocument/2006/relationships/font" Target="fonts/font5.fntdata"/><Relationship Id="rId27" Type="http://schemas.openxmlformats.org/officeDocument/2006/relationships/font" Target="fonts/font6.fntdata"/><Relationship Id="rId28" Type="http://customschemas.google.com/relationships/presentationmetadata" Target="metadata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889938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777607" y="0"/>
            <a:ext cx="2889938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889938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777607" y="9430091"/>
            <a:ext cx="2889938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3" name="Google Shape;14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c2613dc383_0_4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g2c2613dc383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c2613dc383_0_67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9" name="Google Shape;229;g2c2613dc383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c2613dc383_0_9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g2c2613dc383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2c2613dc383_0_7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g2c2613dc383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c2613dc383_0_83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3" name="Google Shape;253;g2c2613dc383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bf727242c8_0_0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g2bf727242c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2085511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bf727242c8_0_7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g2bf727242c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1822660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bf727242c8_0_1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g2bf727242c8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p/>
        </p:txBody>
      </p:sp>
    </p:spTree>
    <p:extLst>
      <p:ext uri="{BB962C8B-B14F-4D97-AF65-F5344CB8AC3E}">
        <p14:creationId xmlns:p14="http://schemas.microsoft.com/office/powerpoint/2010/main" val="25325958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4" name="Google Shape;28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2c00a3e1a9a_0_23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2" name="Google Shape;292;g2c00a3e1a9a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0" name="Google Shape;15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7" name="Google Shape;15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02f423d887_0_0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5" name="Google Shape;165;g202f423d88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02f423d887_0_12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4" name="Google Shape;174;g202f423d88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7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2c2613dc383_0_6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g2c2613dc383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c2613dc383_0_21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3" name="Google Shape;203;g2c2613dc38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c2613dc383_0_32:notes"/>
          <p:cNvSpPr txBox="1">
            <a:spLocks noGrp="1"/>
          </p:cNvSpPr>
          <p:nvPr>
            <p:ph type="body" idx="1"/>
          </p:nvPr>
        </p:nvSpPr>
        <p:spPr>
          <a:xfrm>
            <a:off x="666909" y="4777958"/>
            <a:ext cx="53352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1" name="Google Shape;211;g2c2613dc383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6788" y="1241425"/>
            <a:ext cx="4735512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p/>
        </p:txBody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/>
          <p:nvPr/>
        </p:nvSpPr>
        <p:spPr>
          <a:xfrm>
            <a:off x="0" y="1404367"/>
            <a:ext cx="10693400" cy="4968551"/>
          </a:xfrm>
          <a:prstGeom prst="rect">
            <a:avLst/>
          </a:prstGeom>
          <a:solidFill>
            <a:srgbClr val="2B314F">
              <a:alpha val="60000"/>
            </a:srgbClr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6"/>
          <p:cNvSpPr/>
          <p:nvPr/>
        </p:nvSpPr>
        <p:spPr>
          <a:xfrm>
            <a:off x="0" y="3755251"/>
            <a:ext cx="151490" cy="133288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" name="Google Shape;18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6767" y="679218"/>
            <a:ext cx="3127375" cy="5730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6"/>
          <p:cNvSpPr txBox="1">
            <a:spLocks noGrp="1"/>
          </p:cNvSpPr>
          <p:nvPr>
            <p:ph type="ctrTitle"/>
          </p:nvPr>
        </p:nvSpPr>
        <p:spPr>
          <a:xfrm>
            <a:off x="491784" y="3348583"/>
            <a:ext cx="9679452" cy="1915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500"/>
              <a:buFont typeface="Arial Black"/>
              <a:buNone/>
              <a:defRPr sz="5500" b="1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body" idx="1"/>
          </p:nvPr>
        </p:nvSpPr>
        <p:spPr>
          <a:xfrm>
            <a:off x="474666" y="5386216"/>
            <a:ext cx="9768578" cy="453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lt1"/>
              </a:buClr>
              <a:buSzPts val="2300"/>
              <a:buNone/>
              <a:defRPr sz="23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5"/>
          <p:cNvSpPr txBox="1">
            <a:spLocks noGrp="1"/>
          </p:cNvSpPr>
          <p:nvPr>
            <p:ph type="title"/>
          </p:nvPr>
        </p:nvSpPr>
        <p:spPr>
          <a:xfrm>
            <a:off x="729602" y="1885067"/>
            <a:ext cx="9223058" cy="314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5"/>
          <p:cNvSpPr txBox="1">
            <a:spLocks noGrp="1"/>
          </p:cNvSpPr>
          <p:nvPr>
            <p:ph type="body" idx="1"/>
          </p:nvPr>
        </p:nvSpPr>
        <p:spPr>
          <a:xfrm>
            <a:off x="729602" y="5060097"/>
            <a:ext cx="9223058" cy="16540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888888"/>
              </a:buClr>
              <a:buSzPts val="2100"/>
              <a:buNone/>
              <a:defRPr sz="21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25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5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4544695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body" idx="2"/>
          </p:nvPr>
        </p:nvSpPr>
        <p:spPr>
          <a:xfrm>
            <a:off x="5413534" y="2012836"/>
            <a:ext cx="4544695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6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7"/>
          <p:cNvSpPr txBox="1">
            <a:spLocks noGrp="1"/>
          </p:cNvSpPr>
          <p:nvPr>
            <p:ph type="title"/>
          </p:nvPr>
        </p:nvSpPr>
        <p:spPr>
          <a:xfrm>
            <a:off x="736564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7"/>
          <p:cNvSpPr txBox="1">
            <a:spLocks noGrp="1"/>
          </p:cNvSpPr>
          <p:nvPr>
            <p:ph type="body" idx="1"/>
          </p:nvPr>
        </p:nvSpPr>
        <p:spPr>
          <a:xfrm>
            <a:off x="736565" y="1853560"/>
            <a:ext cx="4523809" cy="90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104" name="Google Shape;104;p27"/>
          <p:cNvSpPr txBox="1">
            <a:spLocks noGrp="1"/>
          </p:cNvSpPr>
          <p:nvPr>
            <p:ph type="body" idx="2"/>
          </p:nvPr>
        </p:nvSpPr>
        <p:spPr>
          <a:xfrm>
            <a:off x="736565" y="2761961"/>
            <a:ext cx="4523809" cy="4062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7"/>
          <p:cNvSpPr txBox="1">
            <a:spLocks noGrp="1"/>
          </p:cNvSpPr>
          <p:nvPr>
            <p:ph type="body" idx="3"/>
          </p:nvPr>
        </p:nvSpPr>
        <p:spPr>
          <a:xfrm>
            <a:off x="5413534" y="1853560"/>
            <a:ext cx="4546088" cy="908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 b="1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body" idx="4"/>
          </p:nvPr>
        </p:nvSpPr>
        <p:spPr>
          <a:xfrm>
            <a:off x="5413534" y="2761961"/>
            <a:ext cx="4546088" cy="4062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7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9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9"/>
          <p:cNvSpPr txBox="1">
            <a:spLocks noGrp="1"/>
          </p:cNvSpPr>
          <p:nvPr>
            <p:ph type="body" idx="1"/>
          </p:nvPr>
        </p:nvSpPr>
        <p:spPr>
          <a:xfrm>
            <a:off x="4546088" y="1088683"/>
            <a:ext cx="5413534" cy="5373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40005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marL="914400" lvl="1" indent="-3810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2pPr>
            <a:lvl3pPr marL="1371600" lvl="2" indent="-3619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3pPr>
            <a:lvl4pPr marL="1828800" lvl="3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2"/>
          </p:nvPr>
        </p:nvSpPr>
        <p:spPr>
          <a:xfrm>
            <a:off x="736564" y="2268379"/>
            <a:ext cx="3448900" cy="4202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30"/>
          <p:cNvSpPr txBox="1">
            <a:spLocks noGrp="1"/>
          </p:cNvSpPr>
          <p:nvPr>
            <p:ph type="title"/>
          </p:nvPr>
        </p:nvSpPr>
        <p:spPr>
          <a:xfrm>
            <a:off x="736564" y="504084"/>
            <a:ext cx="3448900" cy="17642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Calibri"/>
              <a:buNone/>
              <a:defRPr sz="2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30"/>
          <p:cNvSpPr>
            <a:spLocks noGrp="1"/>
          </p:cNvSpPr>
          <p:nvPr>
            <p:ph type="pic" idx="2"/>
          </p:nvPr>
        </p:nvSpPr>
        <p:spPr>
          <a:xfrm>
            <a:off x="4546088" y="1088683"/>
            <a:ext cx="5413534" cy="5373398"/>
          </a:xfrm>
          <a:prstGeom prst="rect">
            <a:avLst/>
          </a:prstGeom>
          <a:noFill/>
          <a:ln>
            <a:noFill/>
          </a:ln>
        </p:spPr>
        <p:txBody>
          <a:bodyPr/>
          <a:p/>
        </p:txBody>
      </p:sp>
      <p:sp>
        <p:nvSpPr>
          <p:cNvPr id="125" name="Google Shape;125;p30"/>
          <p:cNvSpPr txBox="1">
            <a:spLocks noGrp="1"/>
          </p:cNvSpPr>
          <p:nvPr>
            <p:ph type="body" idx="1"/>
          </p:nvPr>
        </p:nvSpPr>
        <p:spPr>
          <a:xfrm>
            <a:off x="736564" y="2268379"/>
            <a:ext cx="3448900" cy="42024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1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1"/>
          <p:cNvSpPr txBox="1">
            <a:spLocks noGrp="1"/>
          </p:cNvSpPr>
          <p:nvPr>
            <p:ph type="body" idx="1"/>
          </p:nvPr>
        </p:nvSpPr>
        <p:spPr>
          <a:xfrm rot="5400000">
            <a:off x="2947924" y="-199917"/>
            <a:ext cx="4797552" cy="9223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2" name="Google Shape;132;p31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31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31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 txBox="1">
            <a:spLocks noGrp="1"/>
          </p:cNvSpPr>
          <p:nvPr>
            <p:ph type="title"/>
          </p:nvPr>
        </p:nvSpPr>
        <p:spPr>
          <a:xfrm rot="5400000">
            <a:off x="5601437" y="2453595"/>
            <a:ext cx="6407821" cy="2305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2"/>
          <p:cNvSpPr txBox="1">
            <a:spLocks noGrp="1"/>
          </p:cNvSpPr>
          <p:nvPr>
            <p:ph type="body" idx="1"/>
          </p:nvPr>
        </p:nvSpPr>
        <p:spPr>
          <a:xfrm rot="5400000">
            <a:off x="923075" y="214664"/>
            <a:ext cx="6407821" cy="6783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8" name="Google Shape;138;p32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32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>
  <p:cSld name="Пустой слайд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7"/>
          <p:cNvSpPr/>
          <p:nvPr/>
        </p:nvSpPr>
        <p:spPr>
          <a:xfrm>
            <a:off x="0" y="1795828"/>
            <a:ext cx="10693400" cy="479311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7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5" name="Google Shape;25;p17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" name="Google Shape;2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17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body" idx="1"/>
          </p:nvPr>
        </p:nvSpPr>
        <p:spPr>
          <a:xfrm>
            <a:off x="394963" y="2919243"/>
            <a:ext cx="9824904" cy="34888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2"/>
          </p:nvPr>
        </p:nvSpPr>
        <p:spPr>
          <a:xfrm>
            <a:off x="394963" y="2124447"/>
            <a:ext cx="9824904" cy="421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раздела">
  <p:cSld name="1_Заголовок раздела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18" descr="D:\_DEN\_ПРОЕКТЫ\_МФПА\Университет СИНЕРГИЯ\презентации\Рисунок1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0725898" cy="756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977" y="1001906"/>
            <a:ext cx="2610490" cy="461634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8"/>
          <p:cNvSpPr txBox="1">
            <a:spLocks noGrp="1"/>
          </p:cNvSpPr>
          <p:nvPr>
            <p:ph type="ctrTitle"/>
          </p:nvPr>
        </p:nvSpPr>
        <p:spPr>
          <a:xfrm>
            <a:off x="546766" y="2196455"/>
            <a:ext cx="9599868" cy="38071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Arial Black"/>
              <a:buNone/>
              <a:defRPr sz="5000" b="1">
                <a:solidFill>
                  <a:schemeClr val="lt1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Пустой слайд">
  <p:cSld name="5_Пустой слайд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9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36" name="Google Shape;36;p19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" name="Google Shape;37;p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19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1"/>
          </p:nvPr>
        </p:nvSpPr>
        <p:spPr>
          <a:xfrm>
            <a:off x="394963" y="2700511"/>
            <a:ext cx="9824904" cy="3707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2"/>
          </p:nvPr>
        </p:nvSpPr>
        <p:spPr>
          <a:xfrm>
            <a:off x="394963" y="2124447"/>
            <a:ext cx="9824904" cy="421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Пустой слайд">
  <p:cSld name="2_Пустой слайд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0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3" name="Google Shape;43;p20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" name="Google Shape;44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0"/>
          <p:cNvSpPr txBox="1">
            <a:spLocks noGrp="1"/>
          </p:cNvSpPr>
          <p:nvPr>
            <p:ph type="title"/>
          </p:nvPr>
        </p:nvSpPr>
        <p:spPr>
          <a:xfrm>
            <a:off x="532673" y="561291"/>
            <a:ext cx="9687193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0"/>
          <p:cNvSpPr txBox="1">
            <a:spLocks noGrp="1"/>
          </p:cNvSpPr>
          <p:nvPr>
            <p:ph type="body" idx="1"/>
          </p:nvPr>
        </p:nvSpPr>
        <p:spPr>
          <a:xfrm>
            <a:off x="394962" y="2141571"/>
            <a:ext cx="9824905" cy="4424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Пустой слайд">
  <p:cSld name="4_Пустой слайд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1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9" name="Google Shape;49;p21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21"/>
          <p:cNvSpPr txBox="1">
            <a:spLocks noGrp="1"/>
          </p:cNvSpPr>
          <p:nvPr>
            <p:ph type="body" idx="1"/>
          </p:nvPr>
        </p:nvSpPr>
        <p:spPr>
          <a:xfrm>
            <a:off x="324212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body" idx="2"/>
          </p:nvPr>
        </p:nvSpPr>
        <p:spPr>
          <a:xfrm>
            <a:off x="324212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3" name="Google Shape;53;p21"/>
          <p:cNvSpPr txBox="1">
            <a:spLocks noGrp="1"/>
          </p:cNvSpPr>
          <p:nvPr>
            <p:ph type="body" idx="3"/>
          </p:nvPr>
        </p:nvSpPr>
        <p:spPr>
          <a:xfrm>
            <a:off x="3741209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4" name="Google Shape;54;p21"/>
          <p:cNvSpPr txBox="1">
            <a:spLocks noGrp="1"/>
          </p:cNvSpPr>
          <p:nvPr>
            <p:ph type="body" idx="4"/>
          </p:nvPr>
        </p:nvSpPr>
        <p:spPr>
          <a:xfrm>
            <a:off x="3741209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5" name="Google Shape;55;p21"/>
          <p:cNvSpPr txBox="1">
            <a:spLocks noGrp="1"/>
          </p:cNvSpPr>
          <p:nvPr>
            <p:ph type="body" idx="5"/>
          </p:nvPr>
        </p:nvSpPr>
        <p:spPr>
          <a:xfrm>
            <a:off x="7158207" y="3559861"/>
            <a:ext cx="3154337" cy="3006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body" idx="6"/>
          </p:nvPr>
        </p:nvSpPr>
        <p:spPr>
          <a:xfrm>
            <a:off x="7158207" y="2141571"/>
            <a:ext cx="3154337" cy="1276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  <a:defRPr sz="18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title"/>
          </p:nvPr>
        </p:nvSpPr>
        <p:spPr>
          <a:xfrm>
            <a:off x="532674" y="561291"/>
            <a:ext cx="9779870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Пустой слайд">
  <p:cSld name="3_Пустой слайд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/>
          <p:nvPr/>
        </p:nvSpPr>
        <p:spPr>
          <a:xfrm>
            <a:off x="7759261" y="2470407"/>
            <a:ext cx="2359400" cy="409039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295286" y="6950712"/>
            <a:ext cx="1935669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61" name="Google Shape;61;p22"/>
          <p:cNvSpPr/>
          <p:nvPr/>
        </p:nvSpPr>
        <p:spPr>
          <a:xfrm>
            <a:off x="0" y="218297"/>
            <a:ext cx="125720" cy="1255702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" name="Google Shape;62;p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64950" y="6588943"/>
            <a:ext cx="1628450" cy="90075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2"/>
          <p:cNvSpPr/>
          <p:nvPr/>
        </p:nvSpPr>
        <p:spPr>
          <a:xfrm>
            <a:off x="7222" y="252239"/>
            <a:ext cx="125720" cy="1815708"/>
          </a:xfrm>
          <a:custGeom>
            <a:avLst/>
            <a:gdLst/>
            <a:ahLst/>
            <a:cxnLst/>
            <a:rect l="l" t="t" r="r" b="b"/>
            <a:pathLst>
              <a:path w="81280" h="1144905" extrusionOk="0">
                <a:moveTo>
                  <a:pt x="0" y="1144803"/>
                </a:moveTo>
                <a:lnTo>
                  <a:pt x="81000" y="1144803"/>
                </a:lnTo>
                <a:lnTo>
                  <a:pt x="81000" y="0"/>
                </a:lnTo>
                <a:lnTo>
                  <a:pt x="0" y="0"/>
                </a:lnTo>
                <a:lnTo>
                  <a:pt x="0" y="1144803"/>
                </a:lnTo>
                <a:close/>
              </a:path>
            </a:pathLst>
          </a:custGeom>
          <a:solidFill>
            <a:srgbClr val="EE312C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22"/>
          <p:cNvSpPr txBox="1">
            <a:spLocks noGrp="1"/>
          </p:cNvSpPr>
          <p:nvPr>
            <p:ph type="title"/>
          </p:nvPr>
        </p:nvSpPr>
        <p:spPr>
          <a:xfrm>
            <a:off x="562355" y="1133896"/>
            <a:ext cx="9499375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  <a:defRPr sz="41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2"/>
          <p:cNvSpPr txBox="1">
            <a:spLocks noGrp="1"/>
          </p:cNvSpPr>
          <p:nvPr>
            <p:ph type="body" idx="1"/>
          </p:nvPr>
        </p:nvSpPr>
        <p:spPr>
          <a:xfrm>
            <a:off x="562355" y="489910"/>
            <a:ext cx="949937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>
            <a:lvl1pPr marL="457200" lvl="0" indent="-355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2000"/>
              <a:buChar char="•"/>
              <a:defRPr sz="2000" b="1">
                <a:solidFill>
                  <a:srgbClr val="E6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22"/>
          <p:cNvSpPr txBox="1">
            <a:spLocks noGrp="1"/>
          </p:cNvSpPr>
          <p:nvPr>
            <p:ph type="body" idx="2"/>
          </p:nvPr>
        </p:nvSpPr>
        <p:spPr>
          <a:xfrm>
            <a:off x="645691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 txBox="1">
            <a:spLocks noGrp="1"/>
          </p:cNvSpPr>
          <p:nvPr>
            <p:ph type="body" idx="3"/>
          </p:nvPr>
        </p:nvSpPr>
        <p:spPr>
          <a:xfrm>
            <a:off x="3017334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4"/>
          </p:nvPr>
        </p:nvSpPr>
        <p:spPr>
          <a:xfrm>
            <a:off x="5388977" y="5058739"/>
            <a:ext cx="2304000" cy="1502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/>
          <p:nvPr/>
        </p:nvSpPr>
        <p:spPr>
          <a:xfrm>
            <a:off x="648087" y="4846672"/>
            <a:ext cx="7043531" cy="5166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22"/>
          <p:cNvSpPr txBox="1">
            <a:spLocks noGrp="1"/>
          </p:cNvSpPr>
          <p:nvPr>
            <p:ph type="body" idx="5"/>
          </p:nvPr>
        </p:nvSpPr>
        <p:spPr>
          <a:xfrm>
            <a:off x="7757731" y="2484487"/>
            <a:ext cx="2304000" cy="292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FF0000"/>
              </a:buClr>
              <a:buSzPts val="1400"/>
              <a:buNone/>
              <a:defRPr sz="1400" b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5pPr>
            <a:lvl6pPr marL="2743200" lvl="5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6pPr>
            <a:lvl7pPr marL="3200400" lvl="6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7pPr>
            <a:lvl8pPr marL="3657600" lvl="7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8pPr>
            <a:lvl9pPr marL="4114800" lvl="8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body" idx="6"/>
          </p:nvPr>
        </p:nvSpPr>
        <p:spPr>
          <a:xfrm>
            <a:off x="7759260" y="2945191"/>
            <a:ext cx="2311011" cy="346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7"/>
          </p:nvPr>
        </p:nvSpPr>
        <p:spPr>
          <a:xfrm>
            <a:off x="665571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8"/>
          </p:nvPr>
        </p:nvSpPr>
        <p:spPr>
          <a:xfrm>
            <a:off x="3037214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body" idx="9"/>
          </p:nvPr>
        </p:nvSpPr>
        <p:spPr>
          <a:xfrm>
            <a:off x="5408857" y="2470407"/>
            <a:ext cx="2304000" cy="2376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2pPr>
            <a:lvl3pPr marL="1371600" lvl="2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3pPr>
            <a:lvl4pPr marL="1828800" lvl="3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4pPr>
            <a:lvl5pPr marL="2286000" lvl="4" indent="-2286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 txBox="1">
            <a:spLocks noGrp="1"/>
          </p:cNvSpPr>
          <p:nvPr>
            <p:ph type="ctrTitle"/>
          </p:nvPr>
        </p:nvSpPr>
        <p:spPr>
          <a:xfrm>
            <a:off x="1336675" y="1237457"/>
            <a:ext cx="8020050" cy="2632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subTitle" idx="1"/>
          </p:nvPr>
        </p:nvSpPr>
        <p:spPr>
          <a:xfrm>
            <a:off x="1336675" y="3971414"/>
            <a:ext cx="8020050" cy="1825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/>
            </a:lvl1pPr>
            <a:lvl2pPr lvl="1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3pPr>
            <a:lvl4pPr lvl="3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4pPr>
            <a:lvl5pPr lvl="4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5pPr>
            <a:lvl6pPr lvl="5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6pPr>
            <a:lvl7pPr lvl="6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7pPr>
            <a:lvl8pPr lvl="7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8pPr>
            <a:lvl9pPr lvl="8" algn="ctr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87" name="Google Shape;87;p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795265" y="280935"/>
            <a:ext cx="1512396" cy="277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735171" y="402569"/>
            <a:ext cx="9223058" cy="1461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800"/>
              <a:buFont typeface="Calibri"/>
              <a:buNone/>
              <a:defRPr sz="3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735171" y="2012836"/>
            <a:ext cx="9223058" cy="4797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619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3850" algn="l" rtl="0">
              <a:lnSpc>
                <a:spcPct val="90000"/>
              </a:lnSpc>
              <a:spcBef>
                <a:spcPts val="428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735171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3542189" y="7008172"/>
            <a:ext cx="3609023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7552214" y="7008172"/>
            <a:ext cx="2406015" cy="402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urait.ru/bcode/558137" TargetMode="External"/><Relationship Id="rId4" Type="http://schemas.openxmlformats.org/officeDocument/2006/relationships/hyperlink" Target="https://urait.ru/bcode/539215" TargetMode="External"/><Relationship Id="rId5" Type="http://schemas.openxmlformats.org/officeDocument/2006/relationships/hyperlink" Target="https://learn.javascript.ru/" TargetMode="External"/><Relationship Id="rId6" Type="http://schemas.openxmlformats.org/officeDocument/2006/relationships/hyperlink" Target="https://programmersforum.ru/" TargetMode="External"/><Relationship Id="rId7" Type="http://schemas.openxmlformats.org/officeDocument/2006/relationships/hyperlink" Target="http://www.opennet.ru/" TargetMode="Externa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"/>
          <p:cNvSpPr txBox="1">
            <a:spLocks noGrp="1"/>
          </p:cNvSpPr>
          <p:nvPr>
            <p:ph type="ctrTitle"/>
          </p:nvPr>
        </p:nvSpPr>
        <p:spPr>
          <a:xfrm>
            <a:off x="450156" y="2844527"/>
            <a:ext cx="9679452" cy="31214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 Black"/>
              <a:buNone/>
            </a:pPr>
            <a:r>
              <a:rPr lang="ru-RU" sz="2100" dirty="0"/>
              <a:t>ОТЧЕТ </a:t>
            </a:r>
            <a:br>
              <a:rPr lang="ru-RU" sz="2100" dirty="0"/>
            </a:br>
            <a:r>
              <a:rPr lang="ru-RU" sz="2100" dirty="0"/>
              <a:t>о прохождении учебной практики </a:t>
            </a:r>
            <a:br>
              <a:rPr lang="ru-RU" sz="2100" dirty="0"/>
            </a:br>
            <a:r>
              <a:rPr lang="ru-RU" sz="2100" dirty="0"/>
              <a:t/>
            </a:r>
            <a:br>
              <a:rPr lang="ru-RU" sz="2100" dirty="0"/>
            </a:br>
            <a:r>
              <a:rPr lang="ru-RU" sz="2000" dirty="0"/>
              <a:t>по профессиональному модулю</a:t>
            </a:r>
            <a:br>
              <a:rPr lang="ru-RU" sz="2000" dirty="0"/>
            </a:br>
            <a:r>
              <a:rPr lang="ru-RU" sz="2000" dirty="0"/>
              <a:t>ПМ.02 Осуществление интеграции программных модулей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в период с «___» _________ 20__ г. по «___» _________ 20__ г.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 Специальность 09.02.07 Информационные системы и программирование</a:t>
            </a:r>
            <a:r>
              <a:rPr lang="ru-RU" sz="2100" dirty="0"/>
              <a:t/>
            </a:r>
            <a:br>
              <a:rPr lang="ru-RU" sz="2100" dirty="0"/>
            </a:br>
            <a:endParaRPr sz="2700" dirty="0"/>
          </a:p>
        </p:txBody>
      </p:sp>
      <p:sp>
        <p:nvSpPr>
          <p:cNvPr id="146" name="Google Shape;146;p1"/>
          <p:cNvSpPr txBox="1"/>
          <p:nvPr/>
        </p:nvSpPr>
        <p:spPr>
          <a:xfrm>
            <a:off x="810196" y="6279378"/>
            <a:ext cx="8712968" cy="14021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ФИО обучающегося: 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Группа: _______________________________________________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ФИО Руководителя:  ____________________________________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Font typeface="Arial"/>
              <a:buNone/>
            </a:pPr>
            <a:endParaRPr sz="2200" b="0" i="1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</a:pPr>
            <a:endParaRPr sz="1000" b="1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16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Arial"/>
              <a:buNone/>
            </a:pPr>
            <a:endParaRPr sz="800" b="0" i="1" u="none" strike="noStrike" cap="none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"/>
          <p:cNvSpPr txBox="1"/>
          <p:nvPr/>
        </p:nvSpPr>
        <p:spPr>
          <a:xfrm>
            <a:off x="666180" y="1620391"/>
            <a:ext cx="91440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АВТОНОМНАЯ НЕКОММЕРЧЕСКАЯ ОРГАНИЗАЦИЯ ВЫСШЕГО ОБРАЗОВАНИЯ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«</a:t>
            </a:r>
            <a:r>
              <a:rPr lang="ru-RU" sz="1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МОСКОВСКИЙ </a:t>
            </a:r>
            <a:r>
              <a:rPr lang="ru-RU" sz="1400" b="1" i="0" u="none" strike="noStrike" cap="none" smtClean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УНИВЕРСИТЕТ </a:t>
            </a: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«СИНЕРГИЯ»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Факультет Информационных технологий</a:t>
            </a:r>
            <a:endParaRPr lang="ru-RU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Кафедра Цифровой экономики</a:t>
            </a:r>
            <a:endParaRPr lang="ru-RU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c2613dc383_0_45"/>
          <p:cNvSpPr txBox="1"/>
          <p:nvPr/>
        </p:nvSpPr>
        <p:spPr>
          <a:xfrm>
            <a:off x="368272" y="1962798"/>
            <a:ext cx="984002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удаленных веток.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g2c2613dc383_0_45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6" name="Google Shape;226;g2c2613dc383_0_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40125" y="3010822"/>
            <a:ext cx="5943600" cy="24574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2c2613dc383_0_67"/>
          <p:cNvSpPr txBox="1"/>
          <p:nvPr/>
        </p:nvSpPr>
        <p:spPr>
          <a:xfrm>
            <a:off x="368273" y="1964423"/>
            <a:ext cx="9983851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результата работы созданного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алиаса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g2c2613dc383_0_67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4" name="Google Shape;234;g2c2613dc383_0_6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74900" y="2966247"/>
            <a:ext cx="5943600" cy="16287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2c2613dc383_0_94"/>
          <p:cNvSpPr txBox="1"/>
          <p:nvPr/>
        </p:nvSpPr>
        <p:spPr>
          <a:xfrm>
            <a:off x="368273" y="1941060"/>
            <a:ext cx="9750579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отправки изменений в удаленный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репозиторий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g2c2613dc383_0_94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g2c2613dc383_0_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71762" y="2682197"/>
            <a:ext cx="5943600" cy="37052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c2613dc383_0_74"/>
          <p:cNvSpPr txBox="1"/>
          <p:nvPr/>
        </p:nvSpPr>
        <p:spPr>
          <a:xfrm>
            <a:off x="368273" y="1980140"/>
            <a:ext cx="1014825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удаления ветки  iss53.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g2c2613dc383_0_74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g2c2613dc383_0_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05922" y="2964280"/>
            <a:ext cx="5943600" cy="120967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2c2613dc383_0_83"/>
          <p:cNvSpPr txBox="1"/>
          <p:nvPr/>
        </p:nvSpPr>
        <p:spPr>
          <a:xfrm>
            <a:off x="368273" y="1897385"/>
            <a:ext cx="994496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слияния веток.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g2c2613dc383_0_83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8" name="Google Shape;258;g2c2613dc383_0_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63850" y="2638522"/>
            <a:ext cx="5867400" cy="29146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bf727242c8_0_0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Проектный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4" name="Google Shape;224;g2bf727242c8_0_0"/>
          <p:cNvSpPr txBox="1">
            <a:spLocks noGrp="1"/>
          </p:cNvSpPr>
          <p:nvPr>
            <p:ph type="body" idx="2"/>
          </p:nvPr>
        </p:nvSpPr>
        <p:spPr>
          <a:xfrm>
            <a:off x="242841" y="373262"/>
            <a:ext cx="98250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None/>
            </a:pPr>
            <a:endParaRPr sz="1300" dirty="0">
              <a:solidFill>
                <a:srgbClr val="E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2500"/>
              <a:buFont typeface="Arial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Формирование отчетной документации по результатам работ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b="0" dirty="0">
              <a:solidFill>
                <a:srgbClr val="E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5" name="Google Shape;225;g2bf727242c8_0_0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g2bf727242c8_0_0"/>
          <p:cNvSpPr txBox="1">
            <a:spLocks noGrp="1"/>
          </p:cNvSpPr>
          <p:nvPr>
            <p:ph type="body" idx="1"/>
          </p:nvPr>
        </p:nvSpPr>
        <p:spPr>
          <a:xfrm>
            <a:off x="396581" y="1936872"/>
            <a:ext cx="10082400" cy="4504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18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При оформлении отчетных материалов следует придерживаться действующих стандартов.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 В соответствии с ГОСТ 2.105-79 «Общие требования к текстовым документам» иллюстрации (графики, схемы, диаграммы) могут быть приведены как в основном тексте, так и в приложении. Все иллюстрации именуют рисунками. Все рисунки, таблицы и формулы нумеруют арабскими цифрами последовательно (сквозная нумерация) или в пределах раздела (относительная нумерация). В приложении - в пределах приложения. Каждый рисунок должен иметь подрисуночную подпись - название, помещаемую под рисунком.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Рисунки следует размещать так, чтобы их можно было рассматривать без поворота страницы. Если такое размещение невозможно, рисунки следует располагать так, чтобы для просмотра надо было повернуть страницу по часовой стрелке. В этом случае верхним краем является левый край страницы. Расположение и размеры полей сохраняются.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8922" algn="just" rtl="0">
              <a:spcBef>
                <a:spcPts val="856"/>
              </a:spcBef>
              <a:spcAft>
                <a:spcPts val="0"/>
              </a:spcAft>
              <a:buSzPts val="20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Номер таблицы размещают в правом верхнем углу или перед заголовком таблицы, если он есть. Заголовок, кроме первой буквы, выполняют строчными буквами. Ссылки на таблицы в тексте пояснительной записки указывают в виде слова «табл.» и номера таблицы. </a:t>
            </a:r>
            <a:r>
              <a:rPr lang="ru-RU" sz="1800" i="1" dirty="0">
                <a:latin typeface="Times New Roman"/>
                <a:ea typeface="Times New Roman"/>
                <a:cs typeface="Times New Roman"/>
                <a:sym typeface="Times New Roman"/>
              </a:rPr>
              <a:t>Например: Результаты тестов приведены в табл. 4.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141922" algn="l" rtl="0"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1600" dirty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6031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bf727242c8_0_7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Проектный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2" name="Google Shape;232;g2bf727242c8_0_7"/>
          <p:cNvSpPr txBox="1">
            <a:spLocks noGrp="1"/>
          </p:cNvSpPr>
          <p:nvPr>
            <p:ph type="body" idx="2"/>
          </p:nvPr>
        </p:nvSpPr>
        <p:spPr>
          <a:xfrm>
            <a:off x="234132" y="440218"/>
            <a:ext cx="98250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dirty="0">
              <a:solidFill>
                <a:srgbClr val="E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25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Формирование отчетной документации по результатам работ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b="0" dirty="0">
              <a:solidFill>
                <a:srgbClr val="E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3" name="Google Shape;233;g2bf727242c8_0_7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g2bf727242c8_0_7"/>
          <p:cNvSpPr txBox="1">
            <a:spLocks noGrp="1"/>
          </p:cNvSpPr>
          <p:nvPr>
            <p:ph type="body" idx="1"/>
          </p:nvPr>
        </p:nvSpPr>
        <p:spPr>
          <a:xfrm>
            <a:off x="435731" y="1922162"/>
            <a:ext cx="10082400" cy="1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ru-RU" sz="18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При оформлении отчетных материалов следует придерживаться действующих стандартов.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Список литературы должен включать все использованные источники. Сведения о книгах (монографиях, учебниках, пособиях, справочниках и т.д.) должны содержать: фамилию и инициалы автора, заглавие книги, место издания, издательство, год издания. При наличии трех и более авторов допускается указывать фамилию и инициалы только первого из них со словами «и др.». Издательство надо приводить полностью в именительном падеже: допускается сокращение названия только двух городов: Москва (М.) и Санкт-Петербург (СПб.).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Сведения о статье из периодического издания должны включать: фамилию и инициалы автора, наименование статьи, издания (журнала), серии (если она есть), год выпуска, том (если есть), номер издания (журнала) и номера страниц, на которых помещена статья.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263842" algn="just" rtl="0">
              <a:spcBef>
                <a:spcPts val="856"/>
              </a:spcBef>
              <a:spcAft>
                <a:spcPts val="0"/>
              </a:spcAft>
              <a:buSzPts val="2100"/>
              <a:buFont typeface="Times New Roman"/>
              <a:buChar char="•"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При ссылке на источник из списка литературы (особенно при обзоре аналогов) надо указывать порядковый номер по списку литературы, заключенный в квадратные скобки; например: [5].</a:t>
            </a:r>
            <a:endParaRPr sz="18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71462" lvl="0" indent="-130492" algn="l" rtl="0"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1700" b="1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5159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2bf727242c8_0_14"/>
          <p:cNvSpPr txBox="1">
            <a:spLocks noGrp="1"/>
          </p:cNvSpPr>
          <p:nvPr>
            <p:ph type="title"/>
          </p:nvPr>
        </p:nvSpPr>
        <p:spPr>
          <a:xfrm>
            <a:off x="396581" y="323591"/>
            <a:ext cx="10160700" cy="14819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b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</a:br>
            <a:r>
              <a:rPr lang="ru-RU" sz="3600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0" name="Google Shape;240;g2bf727242c8_0_14"/>
          <p:cNvSpPr txBox="1">
            <a:spLocks noGrp="1"/>
          </p:cNvSpPr>
          <p:nvPr>
            <p:ph type="body" idx="2"/>
          </p:nvPr>
        </p:nvSpPr>
        <p:spPr>
          <a:xfrm>
            <a:off x="247157" y="697918"/>
            <a:ext cx="98250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1800"/>
              <a:buFont typeface="Arial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Выводы о результатах прохождения учебной практики: 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1800"/>
              <a:buFont typeface="Arial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выполняемая работа, приобретенные знания, умения и навыки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2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None/>
            </a:pPr>
            <a:endParaRPr sz="1300" dirty="0">
              <a:solidFill>
                <a:srgbClr val="E6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41" name="Google Shape;241;g2bf727242c8_0_14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g2bf727242c8_0_14"/>
          <p:cNvSpPr txBox="1">
            <a:spLocks noGrp="1"/>
          </p:cNvSpPr>
          <p:nvPr>
            <p:ph type="body" idx="1"/>
          </p:nvPr>
        </p:nvSpPr>
        <p:spPr>
          <a:xfrm>
            <a:off x="434248" y="1713008"/>
            <a:ext cx="10082400" cy="1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ru-RU" sz="2100" b="1" u="sng" dirty="0">
                <a:latin typeface="Times New Roman"/>
                <a:ea typeface="Times New Roman"/>
                <a:cs typeface="Times New Roman"/>
                <a:sym typeface="Times New Roman"/>
              </a:rPr>
              <a:t>Подведите итоги прохождения учебной практики:</a:t>
            </a:r>
            <a:endParaRPr sz="2100" b="1" u="sng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В ходе прохождения учебной практики мной были получены знания и навыки по следующим темам: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</a:p>
          <a:p>
            <a:pPr marL="457200" lvl="0" indent="-381000" algn="just" rtl="0">
              <a:spcBef>
                <a:spcPts val="0"/>
              </a:spcBef>
              <a:spcAft>
                <a:spcPts val="0"/>
              </a:spcAft>
              <a:buSzPts val="2400"/>
              <a:buFont typeface="Times New Roman"/>
              <a:buAutoNum type="arabicPeriod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…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100" b="1" u="sng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25888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4"/>
          <p:cNvSpPr txBox="1">
            <a:spLocks noGrp="1"/>
          </p:cNvSpPr>
          <p:nvPr>
            <p:ph type="title"/>
          </p:nvPr>
        </p:nvSpPr>
        <p:spPr>
          <a:xfrm>
            <a:off x="463818" y="497981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287" name="Google Shape;287;p14"/>
          <p:cNvSpPr txBox="1">
            <a:spLocks noGrp="1"/>
          </p:cNvSpPr>
          <p:nvPr>
            <p:ph type="body" idx="1"/>
          </p:nvPr>
        </p:nvSpPr>
        <p:spPr>
          <a:xfrm>
            <a:off x="394962" y="1802983"/>
            <a:ext cx="9824904" cy="485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 fontScale="925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источники используемой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</a:t>
            </a: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lv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Трофимов, В. В.  Основы алгоритмизации и программирования : учебник для среднего профессионального образования / В. В. Трофимов, Т. А. Павловская. — 4-е изд. — Москва : Издательство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2024. — 108 с. — (Профессиональное образование). — ISBN 978-5-534-20429-2. — Текст : электронный // Образовательная платформа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[сайт]. — URL: </a:t>
            </a:r>
            <a:r>
              <a:rPr lang="ru-RU" sz="2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https://urait.ru/bcode/558137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Гниденко, И. Г.  Технология разработки программного обеспечения : учебное пособие для среднего профессионального образования / И. Г. Гниденко, Ф. Ф. Павлов, Д. Ю. Федоров. — 2-е изд.,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и доп. — Москва : Издательство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2024. — 248 с. — (Профессиональное образование). — ISBN 978-5-534-18131-9. — Текст : электронный // Образовательная платформа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Юрайт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[сайт]. — URL: </a:t>
            </a:r>
            <a:r>
              <a:rPr lang="ru-RU" sz="2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https://urait.ru/bcode/539215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источники используемых </a:t>
            </a:r>
            <a:r>
              <a:rPr lang="ru-RU" sz="2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ресурсов сети Интернет: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Современный учебник JavaScript </a:t>
            </a:r>
            <a:r>
              <a:rPr lang="ru-RU" sz="2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https://learn.javascript.ru/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Форум программистов </a:t>
            </a:r>
            <a:r>
              <a:rPr lang="ru-RU" sz="2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https://programmersforum.ru/</a:t>
            </a:r>
            <a:endParaRPr lang="ru-RU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Портал по программированию </a:t>
            </a:r>
            <a:r>
              <a:rPr lang="ru-RU" sz="21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http://www.opennet.ru/</a:t>
            </a:r>
            <a:endParaRPr lang="ru-RU" sz="21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lvl="0" indent="-361950" algn="just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8" name="Google Shape;288;p14"/>
          <p:cNvSpPr txBox="1">
            <a:spLocks noGrp="1"/>
          </p:cNvSpPr>
          <p:nvPr>
            <p:ph type="body" idx="2"/>
          </p:nvPr>
        </p:nvSpPr>
        <p:spPr>
          <a:xfrm>
            <a:off x="305068" y="845783"/>
            <a:ext cx="9824904" cy="567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3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Список используемой литературы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89" name="Google Shape;289;p14"/>
          <p:cNvSpPr/>
          <p:nvPr/>
        </p:nvSpPr>
        <p:spPr>
          <a:xfrm>
            <a:off x="7434932" y="210982"/>
            <a:ext cx="3153698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c00a3e1a9a_0_23"/>
          <p:cNvSpPr txBox="1">
            <a:spLocks noGrp="1"/>
          </p:cNvSpPr>
          <p:nvPr>
            <p:ph type="title"/>
          </p:nvPr>
        </p:nvSpPr>
        <p:spPr>
          <a:xfrm>
            <a:off x="463818" y="497982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Отчетный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295" name="Google Shape;295;g2c00a3e1a9a_0_23"/>
          <p:cNvSpPr txBox="1">
            <a:spLocks noGrp="1"/>
          </p:cNvSpPr>
          <p:nvPr>
            <p:ph type="body" idx="1"/>
          </p:nvPr>
        </p:nvSpPr>
        <p:spPr>
          <a:xfrm>
            <a:off x="305068" y="1952884"/>
            <a:ext cx="9825000" cy="485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1.1.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1.2.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1.3.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1.4.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1.5.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1.6.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1.7.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1.8.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762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1.9. Гит.docx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856"/>
              </a:spcBef>
              <a:spcAft>
                <a:spcPts val="0"/>
              </a:spcAft>
              <a:buSzPts val="2400"/>
              <a:buNone/>
            </a:pP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6" name="Google Shape;296;g2c00a3e1a9a_0_23"/>
          <p:cNvSpPr txBox="1">
            <a:spLocks noGrp="1"/>
          </p:cNvSpPr>
          <p:nvPr>
            <p:ph type="body" idx="2"/>
          </p:nvPr>
        </p:nvSpPr>
        <p:spPr>
          <a:xfrm>
            <a:off x="305068" y="845783"/>
            <a:ext cx="9825000" cy="5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87312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Приложения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297" name="Google Shape;297;g2c00a3e1a9a_0_23"/>
          <p:cNvSpPr/>
          <p:nvPr/>
        </p:nvSpPr>
        <p:spPr>
          <a:xfrm>
            <a:off x="7434932" y="210982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"/>
          <p:cNvSpPr txBox="1">
            <a:spLocks noGrp="1"/>
          </p:cNvSpPr>
          <p:nvPr>
            <p:ph type="title"/>
          </p:nvPr>
        </p:nvSpPr>
        <p:spPr>
          <a:xfrm>
            <a:off x="532673" y="637466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41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Содержание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53" name="Google Shape;153;p2"/>
          <p:cNvSpPr txBox="1"/>
          <p:nvPr/>
        </p:nvSpPr>
        <p:spPr>
          <a:xfrm>
            <a:off x="397655" y="1989259"/>
            <a:ext cx="9687300" cy="471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/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1. </a:t>
            </a:r>
            <a:r>
              <a:rPr lang="ru-RU" sz="2300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Инструктаж по соблюдению правил противопожарной безопасности, правил охраны труда, техники безопасности, санитарно-эпидемиологических правил и гигиенических нормативов</a:t>
            </a:r>
            <a:endParaRPr lang="ru-RU" sz="23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 algn="just">
              <a:spcBef>
                <a:spcPts val="800"/>
              </a:spcBef>
              <a:buSzPts val="2500"/>
            </a:pP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2. </a:t>
            </a:r>
            <a:r>
              <a:rPr lang="ru-RU" sz="2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Ознакомление с инструментальными средствами</a:t>
            </a:r>
            <a:endParaRPr sz="23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>
              <a:spcBef>
                <a:spcPts val="800"/>
              </a:spcBef>
              <a:buSzPts val="2500"/>
            </a:pP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3. </a:t>
            </a:r>
            <a:r>
              <a:rPr lang="ru-RU" sz="23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Сбор информации об объекте практики и анализ содержания источников</a:t>
            </a:r>
            <a:endParaRPr sz="23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>
              <a:spcBef>
                <a:spcPts val="800"/>
              </a:spcBef>
              <a:buSzPts val="2500"/>
            </a:pP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4. </a:t>
            </a:r>
            <a:r>
              <a:rPr lang="ru-RU" sz="23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Экспериментально-практическая работа. Приобретение необходимых знаний, умений и первоначального практического опыта работы по специальности в рамках освоения вида деятельности ВД 2. Осуществление интеграции программных модулей </a:t>
            </a:r>
            <a:endParaRPr sz="23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>
              <a:spcBef>
                <a:spcPts val="800"/>
              </a:spcBef>
              <a:buSzPts val="2500"/>
            </a:pPr>
            <a:r>
              <a:rPr lang="ru-RU" sz="2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5. </a:t>
            </a:r>
            <a:r>
              <a:rPr lang="ru-RU" sz="23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Обработка и систематизация полученного фактического материала</a:t>
            </a:r>
            <a:endParaRPr sz="23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300" b="0" i="0" u="none" strike="noStrike" cap="none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"/>
          <p:cNvSpPr txBox="1">
            <a:spLocks noGrp="1"/>
          </p:cNvSpPr>
          <p:nvPr>
            <p:ph type="body" idx="1"/>
          </p:nvPr>
        </p:nvSpPr>
        <p:spPr>
          <a:xfrm>
            <a:off x="0" y="1788502"/>
            <a:ext cx="9824904" cy="460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45720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Я, Ф.И.О., проходил(а) учебную практику в Управлении разработки </a:t>
            </a:r>
            <a:r>
              <a:rPr lang="en-US" sz="1600" dirty="0">
                <a:latin typeface="Times New Roman"/>
                <a:ea typeface="Times New Roman"/>
                <a:cs typeface="Times New Roman"/>
                <a:sym typeface="Times New Roman"/>
              </a:rPr>
              <a:t>IT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-Департамента Университета «Синергия». 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При выполнении индивидуального задания по практике решал(а) кейс № … по интеграции…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Перед началом практики: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Принял(а) участие в организационном собрании по практике.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Ознакомил(а)</a:t>
            </a:r>
            <a:r>
              <a:rPr lang="ru-RU" sz="1600" dirty="0" err="1">
                <a:latin typeface="Times New Roman"/>
                <a:ea typeface="Times New Roman"/>
                <a:cs typeface="Times New Roman"/>
                <a:sym typeface="Times New Roman"/>
              </a:rPr>
              <a:t>сь</a:t>
            </a: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 с комплектом шаблонов отчетной документации по практике.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•	Уточнил(а) контакты руководителя практики от Образовательной организации, а также правила в отношении субординации, внешнего вида, графика работы, техники безопасности: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Требования к внешнему виду: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График работы: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Круг обязанностей: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1600" dirty="0">
                <a:latin typeface="Times New Roman"/>
                <a:ea typeface="Times New Roman"/>
                <a:cs typeface="Times New Roman"/>
                <a:sym typeface="Times New Roman"/>
              </a:rPr>
              <a:t>Доступ к данным: …</a:t>
            </a: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 dirty="0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 dirty="0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58;p3"/>
          <p:cNvSpPr txBox="1">
            <a:spLocks noGrp="1"/>
          </p:cNvSpPr>
          <p:nvPr>
            <p:ph type="title"/>
          </p:nvPr>
        </p:nvSpPr>
        <p:spPr>
          <a:xfrm>
            <a:off x="424024" y="292166"/>
            <a:ext cx="9687193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Организационный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0" name="Google Shape;160;p3"/>
          <p:cNvSpPr txBox="1">
            <a:spLocks noGrp="1"/>
          </p:cNvSpPr>
          <p:nvPr>
            <p:ph type="body" idx="2"/>
          </p:nvPr>
        </p:nvSpPr>
        <p:spPr>
          <a:xfrm>
            <a:off x="286313" y="814574"/>
            <a:ext cx="9824904" cy="7095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Autofit/>
          </a:bodyPr>
          <a:lstStyle/>
          <a:p>
            <a:pPr marL="87313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Правила внутреннего распорядка, правила и нормы охраны труда, 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  <a:p>
            <a:pPr marL="87313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техники безопасности при работе с вычислительной техникой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02f423d887_0_0"/>
          <p:cNvSpPr txBox="1">
            <a:spLocks noGrp="1"/>
          </p:cNvSpPr>
          <p:nvPr>
            <p:ph type="title"/>
          </p:nvPr>
        </p:nvSpPr>
        <p:spPr>
          <a:xfrm>
            <a:off x="424024" y="342510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Организационный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68" name="Google Shape;168;g202f423d887_0_0"/>
          <p:cNvSpPr txBox="1">
            <a:spLocks noGrp="1"/>
          </p:cNvSpPr>
          <p:nvPr>
            <p:ph type="body" idx="1"/>
          </p:nvPr>
        </p:nvSpPr>
        <p:spPr>
          <a:xfrm>
            <a:off x="424024" y="1848462"/>
            <a:ext cx="9825000" cy="46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0" lvl="0" indent="719138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Ознакомиться с инструментальными средствами для выполнения учебной практики и осуществить предустановку программного обеспечения.</a:t>
            </a: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g202f423d887_0_0"/>
          <p:cNvSpPr txBox="1">
            <a:spLocks noGrp="1"/>
          </p:cNvSpPr>
          <p:nvPr>
            <p:ph type="body" idx="2"/>
          </p:nvPr>
        </p:nvSpPr>
        <p:spPr>
          <a:xfrm>
            <a:off x="355174" y="623715"/>
            <a:ext cx="9825000" cy="7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1800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Ознакомление с ПО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70" name="Google Shape;170;g202f423d887_0_0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g202f423d887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0298" y="2838997"/>
            <a:ext cx="5432452" cy="425135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202f423d887_0_12"/>
          <p:cNvSpPr txBox="1">
            <a:spLocks noGrp="1"/>
          </p:cNvSpPr>
          <p:nvPr>
            <p:ph type="title"/>
          </p:nvPr>
        </p:nvSpPr>
        <p:spPr>
          <a:xfrm>
            <a:off x="424024" y="415964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Организационный этап</a:t>
            </a:r>
            <a:endParaRPr sz="3000" kern="1200" dirty="0">
              <a:latin typeface="Arial Black" panose="020B0A04020102020204" pitchFamily="34" charset="0"/>
              <a:ea typeface="+mj-ea"/>
              <a:cs typeface="+mj-cs"/>
              <a:sym typeface="Times New Roman"/>
            </a:endParaRPr>
          </a:p>
        </p:txBody>
      </p:sp>
      <p:sp>
        <p:nvSpPr>
          <p:cNvPr id="177" name="Google Shape;177;g202f423d887_0_12"/>
          <p:cNvSpPr txBox="1">
            <a:spLocks noGrp="1"/>
          </p:cNvSpPr>
          <p:nvPr>
            <p:ph type="body" idx="1"/>
          </p:nvPr>
        </p:nvSpPr>
        <p:spPr>
          <a:xfrm>
            <a:off x="424024" y="1908423"/>
            <a:ext cx="9825000" cy="460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t" anchorCtr="0">
            <a:normAutofit/>
          </a:bodyPr>
          <a:lstStyle/>
          <a:p>
            <a:pPr marL="0" lvl="0" indent="719138"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ru-RU" sz="1800" dirty="0"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Спроектировать организационную структуру и описать выбранную предметную область.</a:t>
            </a: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86324" y="623715"/>
            <a:ext cx="9825000" cy="70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856"/>
              </a:spcBef>
              <a:spcAft>
                <a:spcPts val="0"/>
              </a:spcAft>
              <a:buClr>
                <a:srgbClr val="E60000"/>
              </a:buClr>
              <a:buSzPts val="1800"/>
              <a:buFont typeface="Arial"/>
              <a:buNone/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Сбор информации об объекте практики и анализ содержания источников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79" name="Google Shape;179;g202f423d887_0_12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g202f423d887_0_12"/>
          <p:cNvPicPr preferRelativeResize="0"/>
          <p:nvPr/>
        </p:nvPicPr>
        <p:blipFill rotWithShape="1">
          <a:blip r:embed="rId3">
            <a:alphaModFix/>
          </a:blip>
          <a:srcRect t="19502"/>
          <a:stretch/>
        </p:blipFill>
        <p:spPr>
          <a:xfrm>
            <a:off x="1828932" y="2818150"/>
            <a:ext cx="7509939" cy="3593942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86" name="Google Shape;186;p5"/>
          <p:cNvSpPr txBox="1"/>
          <p:nvPr/>
        </p:nvSpPr>
        <p:spPr>
          <a:xfrm>
            <a:off x="269443" y="1899815"/>
            <a:ext cx="1002875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скриншоты настройки пользователя, создания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репозитория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коммита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последнего изменения.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5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50850" y="5152874"/>
            <a:ext cx="3547349" cy="1115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2984849"/>
            <a:ext cx="3547350" cy="1078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592150" y="4109312"/>
            <a:ext cx="4914955" cy="9975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2c2613dc383_0_6"/>
          <p:cNvSpPr txBox="1"/>
          <p:nvPr/>
        </p:nvSpPr>
        <p:spPr>
          <a:xfrm>
            <a:off x="368272" y="1885676"/>
            <a:ext cx="9899989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скриншоты истории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коммитов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вашего проекта,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алиасов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 удаление тега.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g2c2613dc383_0_6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8" name="Google Shape;198;g2c2613dc383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675" y="2832450"/>
            <a:ext cx="4477150" cy="2812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g2c2613dc383_0_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39425" y="4580675"/>
            <a:ext cx="4737899" cy="264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2c2613dc383_0_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346700" y="2887500"/>
            <a:ext cx="5176454" cy="19328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0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c2613dc383_0_21"/>
          <p:cNvSpPr txBox="1"/>
          <p:nvPr/>
        </p:nvSpPr>
        <p:spPr>
          <a:xfrm>
            <a:off x="368272" y="1845425"/>
            <a:ext cx="991497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 файла конфигурации.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g2c2613dc383_0_21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g2c2613dc383_0_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8800" y="2847172"/>
            <a:ext cx="5943600" cy="18669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8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c2613dc383_0_32"/>
          <p:cNvSpPr txBox="1"/>
          <p:nvPr/>
        </p:nvSpPr>
        <p:spPr>
          <a:xfrm>
            <a:off x="368272" y="1923277"/>
            <a:ext cx="10019911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indent="719138" algn="just">
              <a:buSzPts val="2000"/>
            </a:pPr>
            <a:r>
              <a:rPr lang="ru-RU" sz="2000" dirty="0">
                <a:latin typeface="Times New Roman"/>
                <a:ea typeface="Times New Roman"/>
                <a:cs typeface="Times New Roman"/>
                <a:sym typeface="Times New Roman"/>
              </a:rPr>
              <a:t>На данном слайде необходимо продемонстрировать 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скриншоты создания ветки, просмотра истории ветки </a:t>
            </a:r>
            <a:r>
              <a:rPr lang="ru-RU" sz="2000" b="0" i="0" u="none" strike="noStrike" cap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style</a:t>
            </a:r>
            <a:r>
              <a:rPr lang="ru-RU" sz="2000" b="0" i="0" u="none" strike="noStrike" cap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разрешения конфликтов.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g2c2613dc383_0_32"/>
          <p:cNvSpPr/>
          <p:nvPr/>
        </p:nvSpPr>
        <p:spPr>
          <a:xfrm>
            <a:off x="7362924" y="220918"/>
            <a:ext cx="31536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chemeClr val="accent1"/>
                </a:solidFill>
                <a:latin typeface="Calibri"/>
                <a:ea typeface="Calibri"/>
                <a:cs typeface="Calibri"/>
                <a:sym typeface="Calibri"/>
              </a:rPr>
              <a:t>Пример заполнения</a:t>
            </a:r>
            <a:endParaRPr sz="2500" b="0" i="0" u="none" strike="noStrike" cap="none">
              <a:solidFill>
                <a:schemeClr val="accen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6" name="Google Shape;216;g2c2613dc383_0_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250" y="2899774"/>
            <a:ext cx="4561499" cy="176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g2c2613dc383_0_32"/>
          <p:cNvPicPr preferRelativeResize="0"/>
          <p:nvPr/>
        </p:nvPicPr>
        <p:blipFill rotWithShape="1">
          <a:blip r:embed="rId4">
            <a:alphaModFix/>
          </a:blip>
          <a:srcRect l="2314" b="7842"/>
          <a:stretch/>
        </p:blipFill>
        <p:spPr>
          <a:xfrm>
            <a:off x="1657450" y="4531499"/>
            <a:ext cx="5705475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g2c2613dc383_0_3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00750" y="3237463"/>
            <a:ext cx="4749876" cy="129402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85;p5"/>
          <p:cNvSpPr txBox="1">
            <a:spLocks noGrp="1"/>
          </p:cNvSpPr>
          <p:nvPr>
            <p:ph type="title"/>
          </p:nvPr>
        </p:nvSpPr>
        <p:spPr>
          <a:xfrm>
            <a:off x="368273" y="375733"/>
            <a:ext cx="9687300" cy="415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60000"/>
              </a:buClr>
              <a:buSzPts val="3600"/>
              <a:buFont typeface="Arial Black"/>
              <a:buNone/>
            </a:pPr>
            <a:r>
              <a:rPr lang="ru-RU" sz="3000" kern="1200" dirty="0">
                <a:latin typeface="Arial Black" panose="020B0A04020102020204" pitchFamily="34" charset="0"/>
                <a:ea typeface="+mj-ea"/>
                <a:cs typeface="+mj-cs"/>
                <a:sym typeface="Times New Roman"/>
              </a:rPr>
              <a:t>Этап проектирования</a:t>
            </a:r>
            <a:endParaRPr sz="1800" b="0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  <p:sp>
        <p:nvSpPr>
          <p:cNvPr id="10" name="Google Shape;178;g202f423d887_0_12"/>
          <p:cNvSpPr txBox="1">
            <a:spLocks noGrp="1"/>
          </p:cNvSpPr>
          <p:nvPr>
            <p:ph type="body" idx="2"/>
          </p:nvPr>
        </p:nvSpPr>
        <p:spPr>
          <a:xfrm>
            <a:off x="269443" y="439191"/>
            <a:ext cx="8080079" cy="999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4300" tIns="52150" rIns="104300" bIns="52150" anchor="b" anchorCtr="0">
            <a:normAutofit/>
          </a:bodyPr>
          <a:lstStyle/>
          <a:p>
            <a:pPr marL="0" lvl="0" indent="0">
              <a:buClr>
                <a:srgbClr val="E60000"/>
              </a:buClr>
            </a:pPr>
            <a:r>
              <a:rPr lang="ru-RU" b="0" kern="1200" dirty="0">
                <a:solidFill>
                  <a:srgbClr val="E6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Times New Roman"/>
              </a:rPr>
              <a:t>Использование системы контроля версий и методов для получения кода с заданной функциональностью и степенью качества</a:t>
            </a:r>
            <a:endParaRPr b="0" kern="1200" dirty="0">
              <a:solidFill>
                <a:srgbClr val="E6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25926</TotalTime>
  <Words>973</Words>
  <Application>Microsoft Office PowerPoint</Application>
  <PresentationFormat>Произвольный</PresentationFormat>
  <Paragraphs>124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 Black</vt:lpstr>
      <vt:lpstr>Times New Roman</vt:lpstr>
      <vt:lpstr>Arial</vt:lpstr>
      <vt:lpstr>Calibri</vt:lpstr>
      <vt:lpstr>Тема Office</vt:lpstr>
      <vt:lpstr>ОТЧЕТ  о прохождении учебной практики   по профессиональному модулю ПМ.02 Осуществление интеграции программных модулей  в период с «___» _________ 20__ г. по «___» _________ 20__ г.   Специальность 09.02.07 Информационные системы и программирование </vt:lpstr>
      <vt:lpstr>Содержание</vt:lpstr>
      <vt:lpstr>Организационный этап</vt:lpstr>
      <vt:lpstr>Организационный этап</vt:lpstr>
      <vt:lpstr>Организационный этап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Этап проектирования</vt:lpstr>
      <vt:lpstr>Проектный этап   </vt:lpstr>
      <vt:lpstr>Проектный этап   </vt:lpstr>
      <vt:lpstr>Отчетный этап   </vt:lpstr>
      <vt:lpstr>Отчетный этап</vt:lpstr>
      <vt:lpstr>Отчетный этап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 о прохождении учебной практики   по профессиональному модулю ПМ.01 Осуществление интеграции программных модулей  в период с «  »         2024 г. по «  »          2024 г.   Специальность 09.02.07 Информационные системы и программирование </dc:title>
  <dc:creator>Катя</dc:creator>
  <cp:lastModifiedBy>Перепечина Мария Викторовна</cp:lastModifiedBy>
  <cp:revision>12</cp:revision>
  <dcterms:created xsi:type="dcterms:W3CDTF">2020-03-27T22:15:06Z</dcterms:created>
  <dcterms:modified xsi:type="dcterms:W3CDTF">2025-03-27T09:40:53Z</dcterms:modified>
</cp:coreProperties>
</file>