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8"/>
  </p:notesMasterIdLst>
  <p:handoutMasterIdLst>
    <p:handoutMasterId r:id="rId19"/>
  </p:handoutMasterIdLst>
  <p:sldIdLst>
    <p:sldId id="681" r:id="rId2"/>
    <p:sldId id="682" r:id="rId3"/>
    <p:sldId id="649" r:id="rId4"/>
    <p:sldId id="674" r:id="rId5"/>
    <p:sldId id="675" r:id="rId6"/>
    <p:sldId id="652" r:id="rId7"/>
    <p:sldId id="651" r:id="rId8"/>
    <p:sldId id="673" r:id="rId9"/>
    <p:sldId id="653" r:id="rId10"/>
    <p:sldId id="655" r:id="rId11"/>
    <p:sldId id="677" r:id="rId12"/>
    <p:sldId id="678" r:id="rId13"/>
    <p:sldId id="679" r:id="rId14"/>
    <p:sldId id="680" r:id="rId15"/>
    <p:sldId id="676" r:id="rId16"/>
    <p:sldId id="657" r:id="rId17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5" autoAdjust="0"/>
    <p:restoredTop sz="96408" autoAdjust="0"/>
  </p:normalViewPr>
  <p:slideViewPr>
    <p:cSldViewPr showGuides="1">
      <p:cViewPr>
        <p:scale>
          <a:sx n="113" d="100"/>
          <a:sy n="113" d="100"/>
        </p:scale>
        <p:origin x="-1200" y="-210"/>
      </p:cViewPr>
      <p:guideLst>
        <p:guide orient="horz" pos="2296"/>
        <p:guide orient="horz" pos="2531"/>
        <p:guide pos="2880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5350B-EC6F-4530-9F24-227AC818EE00}" type="doc">
      <dgm:prSet loTypeId="urn:microsoft.com/office/officeart/2005/8/layout/cycle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A6B800B-74CB-4AE6-804A-787A1ADE5B9A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dirty="0"/>
            <a:t>.  …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A8C42C4-F5AA-459D-8B0C-333A6208E808}" type="parTrans" cxnId="{0E884B72-25A8-48BD-821A-FF98AB1EDEF7}">
      <dgm:prSet/>
      <dgm:spPr/>
      <dgm:t>
        <a:bodyPr/>
        <a:lstStyle/>
        <a:p>
          <a:endParaRPr lang="ru-RU"/>
        </a:p>
      </dgm:t>
    </dgm:pt>
    <dgm:pt modelId="{49F82697-9011-461E-BF4E-04CE10E9EDD3}" type="sibTrans" cxnId="{0E884B72-25A8-48BD-821A-FF98AB1EDEF7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61821FA-2B0D-48B6-BEEF-2CFAF5A55CB8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2. … </a:t>
          </a:r>
        </a:p>
      </dgm:t>
    </dgm:pt>
    <dgm:pt modelId="{F341D049-2A5C-4917-BFD1-7442A20A9D2D}" type="parTrans" cxnId="{BB90F57F-E9D5-4F1F-B2DA-F6D57E7D9CDB}">
      <dgm:prSet/>
      <dgm:spPr/>
      <dgm:t>
        <a:bodyPr/>
        <a:lstStyle/>
        <a:p>
          <a:endParaRPr lang="ru-RU"/>
        </a:p>
      </dgm:t>
    </dgm:pt>
    <dgm:pt modelId="{6BDF242D-5E6A-4516-A6AE-C8BB7D147757}" type="sibTrans" cxnId="{BB90F57F-E9D5-4F1F-B2DA-F6D57E7D9CDB}">
      <dgm:prSet/>
      <dgm:spPr/>
      <dgm:t>
        <a:bodyPr/>
        <a:lstStyle/>
        <a:p>
          <a:endParaRPr lang="ru-RU"/>
        </a:p>
      </dgm:t>
    </dgm:pt>
    <dgm:pt modelId="{50871923-87FA-481F-BD91-198CF1FE5A32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3. … </a:t>
          </a:r>
        </a:p>
      </dgm:t>
    </dgm:pt>
    <dgm:pt modelId="{AE8F5926-41AA-412D-9D9D-87FEAB9FFB96}" type="parTrans" cxnId="{B075C214-A74D-4A07-AEC6-02D4582E9788}">
      <dgm:prSet/>
      <dgm:spPr/>
      <dgm:t>
        <a:bodyPr/>
        <a:lstStyle/>
        <a:p>
          <a:endParaRPr lang="ru-RU"/>
        </a:p>
      </dgm:t>
    </dgm:pt>
    <dgm:pt modelId="{A3FEFEA3-0323-4929-A90B-269C4B36C1FC}" type="sibTrans" cxnId="{B075C214-A74D-4A07-AEC6-02D4582E9788}">
      <dgm:prSet/>
      <dgm:spPr/>
      <dgm:t>
        <a:bodyPr/>
        <a:lstStyle/>
        <a:p>
          <a:endParaRPr lang="ru-RU"/>
        </a:p>
      </dgm:t>
    </dgm:pt>
    <dgm:pt modelId="{64E5A7DC-B171-4E66-9B78-C17EB1324D52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4. … </a:t>
          </a:r>
        </a:p>
      </dgm:t>
    </dgm:pt>
    <dgm:pt modelId="{49D926BF-CA40-4AB6-8EED-1D5BCFFC522A}" type="parTrans" cxnId="{4722139E-7448-40CF-9B0C-D78C8673EBC4}">
      <dgm:prSet/>
      <dgm:spPr/>
      <dgm:t>
        <a:bodyPr/>
        <a:lstStyle/>
        <a:p>
          <a:endParaRPr lang="ru-RU"/>
        </a:p>
      </dgm:t>
    </dgm:pt>
    <dgm:pt modelId="{4160D8EA-9924-4D69-945E-2E09CE70942A}" type="sibTrans" cxnId="{4722139E-7448-40CF-9B0C-D78C8673EBC4}">
      <dgm:prSet/>
      <dgm:spPr/>
      <dgm:t>
        <a:bodyPr/>
        <a:lstStyle/>
        <a:p>
          <a:endParaRPr lang="ru-RU"/>
        </a:p>
      </dgm:t>
    </dgm:pt>
    <dgm:pt modelId="{33AC8CFD-C972-4A1B-B01B-5F0DE9C96549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5.  …</a:t>
          </a:r>
        </a:p>
      </dgm:t>
    </dgm:pt>
    <dgm:pt modelId="{67B1C180-B7E8-4E0C-8F9C-6CE6507F4C35}" type="parTrans" cxnId="{296207B1-58AC-49D5-8759-EF37A12D6E71}">
      <dgm:prSet/>
      <dgm:spPr/>
      <dgm:t>
        <a:bodyPr/>
        <a:lstStyle/>
        <a:p>
          <a:endParaRPr lang="ru-RU"/>
        </a:p>
      </dgm:t>
    </dgm:pt>
    <dgm:pt modelId="{4423DB36-402D-4633-BA5A-FAC112A33E5D}" type="sibTrans" cxnId="{296207B1-58AC-49D5-8759-EF37A12D6E71}">
      <dgm:prSet/>
      <dgm:spPr/>
      <dgm:t>
        <a:bodyPr/>
        <a:lstStyle/>
        <a:p>
          <a:endParaRPr lang="ru-RU"/>
        </a:p>
      </dgm:t>
    </dgm:pt>
    <dgm:pt modelId="{546AF750-E6F6-44C4-A338-51D30F80CA1B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6. … </a:t>
          </a:r>
        </a:p>
      </dgm:t>
    </dgm:pt>
    <dgm:pt modelId="{BBBBFCAB-3F13-4658-BDB8-E269BB49367E}" type="parTrans" cxnId="{C408CEB4-DB27-4060-8EA4-FC25933BF35A}">
      <dgm:prSet/>
      <dgm:spPr/>
      <dgm:t>
        <a:bodyPr/>
        <a:lstStyle/>
        <a:p>
          <a:endParaRPr lang="ru-RU"/>
        </a:p>
      </dgm:t>
    </dgm:pt>
    <dgm:pt modelId="{4662E55F-7743-4043-8531-DD630CAC19B5}" type="sibTrans" cxnId="{C408CEB4-DB27-4060-8EA4-FC25933BF35A}">
      <dgm:prSet/>
      <dgm:spPr/>
      <dgm:t>
        <a:bodyPr/>
        <a:lstStyle/>
        <a:p>
          <a:endParaRPr lang="ru-RU"/>
        </a:p>
      </dgm:t>
    </dgm:pt>
    <dgm:pt modelId="{7E132FA1-559F-43CD-8DE8-2ECEF7694E1B}" type="pres">
      <dgm:prSet presAssocID="{0075350B-EC6F-4530-9F24-227AC818EE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3A658E-3DAE-40E9-BBB6-FFCA8CDC9B7A}" type="pres">
      <dgm:prSet presAssocID="{0075350B-EC6F-4530-9F24-227AC818EE00}" presName="cycle" presStyleCnt="0"/>
      <dgm:spPr/>
    </dgm:pt>
    <dgm:pt modelId="{D83B6AE0-D243-403E-9352-F9B4FC525073}" type="pres">
      <dgm:prSet presAssocID="{AA6B800B-74CB-4AE6-804A-787A1ADE5B9A}" presName="nodeFirstNode" presStyleLbl="node1" presStyleIdx="0" presStyleCnt="6" custScaleY="77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1F0D0-1D0C-4AC3-A079-9A3EB0B11DB1}" type="pres">
      <dgm:prSet presAssocID="{49F82697-9011-461E-BF4E-04CE10E9EDD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CB088288-9548-4AAF-9C97-233EA20B702A}" type="pres">
      <dgm:prSet presAssocID="{161821FA-2B0D-48B6-BEEF-2CFAF5A55CB8}" presName="nodeFollowingNodes" presStyleLbl="node1" presStyleIdx="1" presStyleCnt="6" custScaleX="116596" custScaleY="67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CFE07-022C-44D3-AA9C-C034F9FE758C}" type="pres">
      <dgm:prSet presAssocID="{50871923-87FA-481F-BD91-198CF1FE5A32}" presName="nodeFollowingNodes" presStyleLbl="node1" presStyleIdx="2" presStyleCnt="6" custScaleX="142752" custScaleY="81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A1D1E-30C2-4D37-8BB9-9B08ACC1A633}" type="pres">
      <dgm:prSet presAssocID="{64E5A7DC-B171-4E66-9B78-C17EB1324D52}" presName="nodeFollowingNodes" presStyleLbl="node1" presStyleIdx="3" presStyleCnt="6" custScaleX="117869" custScaleY="60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A9516-E417-42E4-9B8B-2950C99B5861}" type="pres">
      <dgm:prSet presAssocID="{33AC8CFD-C972-4A1B-B01B-5F0DE9C96549}" presName="nodeFollowingNodes" presStyleLbl="node1" presStyleIdx="4" presStyleCnt="6" custScaleX="126004" custScaleY="64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B4F52-E7BA-404D-99DB-E49B60A219AF}" type="pres">
      <dgm:prSet presAssocID="{546AF750-E6F6-44C4-A338-51D30F80CA1B}" presName="nodeFollowingNodes" presStyleLbl="node1" presStyleIdx="5" presStyleCnt="6" custScaleX="119545" custScaleY="69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532EBC-98B3-4D09-B70C-CF1CADFCBF29}" type="presOf" srcId="{49F82697-9011-461E-BF4E-04CE10E9EDD3}" destId="{8131F0D0-1D0C-4AC3-A079-9A3EB0B11DB1}" srcOrd="0" destOrd="0" presId="urn:microsoft.com/office/officeart/2005/8/layout/cycle3"/>
    <dgm:cxn modelId="{718C6BDC-B271-4E22-81FE-593E5F739C1E}" type="presOf" srcId="{50871923-87FA-481F-BD91-198CF1FE5A32}" destId="{774CFE07-022C-44D3-AA9C-C034F9FE758C}" srcOrd="0" destOrd="0" presId="urn:microsoft.com/office/officeart/2005/8/layout/cycle3"/>
    <dgm:cxn modelId="{BB90F57F-E9D5-4F1F-B2DA-F6D57E7D9CDB}" srcId="{0075350B-EC6F-4530-9F24-227AC818EE00}" destId="{161821FA-2B0D-48B6-BEEF-2CFAF5A55CB8}" srcOrd="1" destOrd="0" parTransId="{F341D049-2A5C-4917-BFD1-7442A20A9D2D}" sibTransId="{6BDF242D-5E6A-4516-A6AE-C8BB7D147757}"/>
    <dgm:cxn modelId="{A69198C8-8C97-4405-8090-86BBB0497C63}" type="presOf" srcId="{33AC8CFD-C972-4A1B-B01B-5F0DE9C96549}" destId="{BB9A9516-E417-42E4-9B8B-2950C99B5861}" srcOrd="0" destOrd="0" presId="urn:microsoft.com/office/officeart/2005/8/layout/cycle3"/>
    <dgm:cxn modelId="{0E884B72-25A8-48BD-821A-FF98AB1EDEF7}" srcId="{0075350B-EC6F-4530-9F24-227AC818EE00}" destId="{AA6B800B-74CB-4AE6-804A-787A1ADE5B9A}" srcOrd="0" destOrd="0" parTransId="{2A8C42C4-F5AA-459D-8B0C-333A6208E808}" sibTransId="{49F82697-9011-461E-BF4E-04CE10E9EDD3}"/>
    <dgm:cxn modelId="{B1D72E0D-8D28-484B-A43A-41A5A5365F8E}" type="presOf" srcId="{546AF750-E6F6-44C4-A338-51D30F80CA1B}" destId="{F94B4F52-E7BA-404D-99DB-E49B60A219AF}" srcOrd="0" destOrd="0" presId="urn:microsoft.com/office/officeart/2005/8/layout/cycle3"/>
    <dgm:cxn modelId="{296207B1-58AC-49D5-8759-EF37A12D6E71}" srcId="{0075350B-EC6F-4530-9F24-227AC818EE00}" destId="{33AC8CFD-C972-4A1B-B01B-5F0DE9C96549}" srcOrd="4" destOrd="0" parTransId="{67B1C180-B7E8-4E0C-8F9C-6CE6507F4C35}" sibTransId="{4423DB36-402D-4633-BA5A-FAC112A33E5D}"/>
    <dgm:cxn modelId="{B075C214-A74D-4A07-AEC6-02D4582E9788}" srcId="{0075350B-EC6F-4530-9F24-227AC818EE00}" destId="{50871923-87FA-481F-BD91-198CF1FE5A32}" srcOrd="2" destOrd="0" parTransId="{AE8F5926-41AA-412D-9D9D-87FEAB9FFB96}" sibTransId="{A3FEFEA3-0323-4929-A90B-269C4B36C1FC}"/>
    <dgm:cxn modelId="{AB6FAB31-FEA0-4802-89E9-E8AD2C9A7D55}" type="presOf" srcId="{AA6B800B-74CB-4AE6-804A-787A1ADE5B9A}" destId="{D83B6AE0-D243-403E-9352-F9B4FC525073}" srcOrd="0" destOrd="0" presId="urn:microsoft.com/office/officeart/2005/8/layout/cycle3"/>
    <dgm:cxn modelId="{4722139E-7448-40CF-9B0C-D78C8673EBC4}" srcId="{0075350B-EC6F-4530-9F24-227AC818EE00}" destId="{64E5A7DC-B171-4E66-9B78-C17EB1324D52}" srcOrd="3" destOrd="0" parTransId="{49D926BF-CA40-4AB6-8EED-1D5BCFFC522A}" sibTransId="{4160D8EA-9924-4D69-945E-2E09CE70942A}"/>
    <dgm:cxn modelId="{BC1BB1EC-4B3D-433F-B443-A20454249C6E}" type="presOf" srcId="{0075350B-EC6F-4530-9F24-227AC818EE00}" destId="{7E132FA1-559F-43CD-8DE8-2ECEF7694E1B}" srcOrd="0" destOrd="0" presId="urn:microsoft.com/office/officeart/2005/8/layout/cycle3"/>
    <dgm:cxn modelId="{C408CEB4-DB27-4060-8EA4-FC25933BF35A}" srcId="{0075350B-EC6F-4530-9F24-227AC818EE00}" destId="{546AF750-E6F6-44C4-A338-51D30F80CA1B}" srcOrd="5" destOrd="0" parTransId="{BBBBFCAB-3F13-4658-BDB8-E269BB49367E}" sibTransId="{4662E55F-7743-4043-8531-DD630CAC19B5}"/>
    <dgm:cxn modelId="{006E4BDE-348B-46D7-BA20-FD24EAFE1E2F}" type="presOf" srcId="{161821FA-2B0D-48B6-BEEF-2CFAF5A55CB8}" destId="{CB088288-9548-4AAF-9C97-233EA20B702A}" srcOrd="0" destOrd="0" presId="urn:microsoft.com/office/officeart/2005/8/layout/cycle3"/>
    <dgm:cxn modelId="{8F42C749-37B7-4FF3-9E41-35358BDB4CC9}" type="presOf" srcId="{64E5A7DC-B171-4E66-9B78-C17EB1324D52}" destId="{2E7A1D1E-30C2-4D37-8BB9-9B08ACC1A633}" srcOrd="0" destOrd="0" presId="urn:microsoft.com/office/officeart/2005/8/layout/cycle3"/>
    <dgm:cxn modelId="{8F061D44-41E1-44E8-9238-FA1E9518DB31}" type="presParOf" srcId="{7E132FA1-559F-43CD-8DE8-2ECEF7694E1B}" destId="{A83A658E-3DAE-40E9-BBB6-FFCA8CDC9B7A}" srcOrd="0" destOrd="0" presId="urn:microsoft.com/office/officeart/2005/8/layout/cycle3"/>
    <dgm:cxn modelId="{8FBAF15C-E1CD-4E71-892C-C7B5813849BA}" type="presParOf" srcId="{A83A658E-3DAE-40E9-BBB6-FFCA8CDC9B7A}" destId="{D83B6AE0-D243-403E-9352-F9B4FC525073}" srcOrd="0" destOrd="0" presId="urn:microsoft.com/office/officeart/2005/8/layout/cycle3"/>
    <dgm:cxn modelId="{24C48E28-78E3-4759-AF07-D93381078D09}" type="presParOf" srcId="{A83A658E-3DAE-40E9-BBB6-FFCA8CDC9B7A}" destId="{8131F0D0-1D0C-4AC3-A079-9A3EB0B11DB1}" srcOrd="1" destOrd="0" presId="urn:microsoft.com/office/officeart/2005/8/layout/cycle3"/>
    <dgm:cxn modelId="{9F6D2F8F-6EB1-4E8E-A765-9CF4E2407211}" type="presParOf" srcId="{A83A658E-3DAE-40E9-BBB6-FFCA8CDC9B7A}" destId="{CB088288-9548-4AAF-9C97-233EA20B702A}" srcOrd="2" destOrd="0" presId="urn:microsoft.com/office/officeart/2005/8/layout/cycle3"/>
    <dgm:cxn modelId="{B3CDDF41-338C-4912-BF64-A336E956AB5C}" type="presParOf" srcId="{A83A658E-3DAE-40E9-BBB6-FFCA8CDC9B7A}" destId="{774CFE07-022C-44D3-AA9C-C034F9FE758C}" srcOrd="3" destOrd="0" presId="urn:microsoft.com/office/officeart/2005/8/layout/cycle3"/>
    <dgm:cxn modelId="{C79D60DB-063D-4E92-8410-14D2CE77639D}" type="presParOf" srcId="{A83A658E-3DAE-40E9-BBB6-FFCA8CDC9B7A}" destId="{2E7A1D1E-30C2-4D37-8BB9-9B08ACC1A633}" srcOrd="4" destOrd="0" presId="urn:microsoft.com/office/officeart/2005/8/layout/cycle3"/>
    <dgm:cxn modelId="{61D2E142-46A5-4E44-9079-554AE7900E99}" type="presParOf" srcId="{A83A658E-3DAE-40E9-BBB6-FFCA8CDC9B7A}" destId="{BB9A9516-E417-42E4-9B8B-2950C99B5861}" srcOrd="5" destOrd="0" presId="urn:microsoft.com/office/officeart/2005/8/layout/cycle3"/>
    <dgm:cxn modelId="{F850A797-6930-4D3D-8F25-FB05CC81F94B}" type="presParOf" srcId="{A83A658E-3DAE-40E9-BBB6-FFCA8CDC9B7A}" destId="{F94B4F52-E7BA-404D-99DB-E49B60A219AF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75350B-EC6F-4530-9F24-227AC818EE00}" type="doc">
      <dgm:prSet loTypeId="urn:microsoft.com/office/officeart/2005/8/layout/cycle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A6B800B-74CB-4AE6-804A-787A1ADE5B9A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dirty="0"/>
            <a:t>.  …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A8C42C4-F5AA-459D-8B0C-333A6208E808}" type="parTrans" cxnId="{0E884B72-25A8-48BD-821A-FF98AB1EDEF7}">
      <dgm:prSet/>
      <dgm:spPr/>
      <dgm:t>
        <a:bodyPr/>
        <a:lstStyle/>
        <a:p>
          <a:endParaRPr lang="ru-RU"/>
        </a:p>
      </dgm:t>
    </dgm:pt>
    <dgm:pt modelId="{49F82697-9011-461E-BF4E-04CE10E9EDD3}" type="sibTrans" cxnId="{0E884B72-25A8-48BD-821A-FF98AB1EDEF7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61821FA-2B0D-48B6-BEEF-2CFAF5A55CB8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2. … </a:t>
          </a:r>
        </a:p>
      </dgm:t>
    </dgm:pt>
    <dgm:pt modelId="{F341D049-2A5C-4917-BFD1-7442A20A9D2D}" type="parTrans" cxnId="{BB90F57F-E9D5-4F1F-B2DA-F6D57E7D9CDB}">
      <dgm:prSet/>
      <dgm:spPr/>
      <dgm:t>
        <a:bodyPr/>
        <a:lstStyle/>
        <a:p>
          <a:endParaRPr lang="ru-RU"/>
        </a:p>
      </dgm:t>
    </dgm:pt>
    <dgm:pt modelId="{6BDF242D-5E6A-4516-A6AE-C8BB7D147757}" type="sibTrans" cxnId="{BB90F57F-E9D5-4F1F-B2DA-F6D57E7D9CDB}">
      <dgm:prSet/>
      <dgm:spPr/>
      <dgm:t>
        <a:bodyPr/>
        <a:lstStyle/>
        <a:p>
          <a:endParaRPr lang="ru-RU"/>
        </a:p>
      </dgm:t>
    </dgm:pt>
    <dgm:pt modelId="{50871923-87FA-481F-BD91-198CF1FE5A32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3. … </a:t>
          </a:r>
        </a:p>
      </dgm:t>
    </dgm:pt>
    <dgm:pt modelId="{AE8F5926-41AA-412D-9D9D-87FEAB9FFB96}" type="parTrans" cxnId="{B075C214-A74D-4A07-AEC6-02D4582E9788}">
      <dgm:prSet/>
      <dgm:spPr/>
      <dgm:t>
        <a:bodyPr/>
        <a:lstStyle/>
        <a:p>
          <a:endParaRPr lang="ru-RU"/>
        </a:p>
      </dgm:t>
    </dgm:pt>
    <dgm:pt modelId="{A3FEFEA3-0323-4929-A90B-269C4B36C1FC}" type="sibTrans" cxnId="{B075C214-A74D-4A07-AEC6-02D4582E9788}">
      <dgm:prSet/>
      <dgm:spPr/>
      <dgm:t>
        <a:bodyPr/>
        <a:lstStyle/>
        <a:p>
          <a:endParaRPr lang="ru-RU"/>
        </a:p>
      </dgm:t>
    </dgm:pt>
    <dgm:pt modelId="{64E5A7DC-B171-4E66-9B78-C17EB1324D52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4. … </a:t>
          </a:r>
        </a:p>
      </dgm:t>
    </dgm:pt>
    <dgm:pt modelId="{49D926BF-CA40-4AB6-8EED-1D5BCFFC522A}" type="parTrans" cxnId="{4722139E-7448-40CF-9B0C-D78C8673EBC4}">
      <dgm:prSet/>
      <dgm:spPr/>
      <dgm:t>
        <a:bodyPr/>
        <a:lstStyle/>
        <a:p>
          <a:endParaRPr lang="ru-RU"/>
        </a:p>
      </dgm:t>
    </dgm:pt>
    <dgm:pt modelId="{4160D8EA-9924-4D69-945E-2E09CE70942A}" type="sibTrans" cxnId="{4722139E-7448-40CF-9B0C-D78C8673EBC4}">
      <dgm:prSet/>
      <dgm:spPr/>
      <dgm:t>
        <a:bodyPr/>
        <a:lstStyle/>
        <a:p>
          <a:endParaRPr lang="ru-RU"/>
        </a:p>
      </dgm:t>
    </dgm:pt>
    <dgm:pt modelId="{33AC8CFD-C972-4A1B-B01B-5F0DE9C96549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5.  …</a:t>
          </a:r>
        </a:p>
      </dgm:t>
    </dgm:pt>
    <dgm:pt modelId="{67B1C180-B7E8-4E0C-8F9C-6CE6507F4C35}" type="parTrans" cxnId="{296207B1-58AC-49D5-8759-EF37A12D6E71}">
      <dgm:prSet/>
      <dgm:spPr/>
      <dgm:t>
        <a:bodyPr/>
        <a:lstStyle/>
        <a:p>
          <a:endParaRPr lang="ru-RU"/>
        </a:p>
      </dgm:t>
    </dgm:pt>
    <dgm:pt modelId="{4423DB36-402D-4633-BA5A-FAC112A33E5D}" type="sibTrans" cxnId="{296207B1-58AC-49D5-8759-EF37A12D6E71}">
      <dgm:prSet/>
      <dgm:spPr/>
      <dgm:t>
        <a:bodyPr/>
        <a:lstStyle/>
        <a:p>
          <a:endParaRPr lang="ru-RU"/>
        </a:p>
      </dgm:t>
    </dgm:pt>
    <dgm:pt modelId="{546AF750-E6F6-44C4-A338-51D30F80CA1B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6. … </a:t>
          </a:r>
        </a:p>
      </dgm:t>
    </dgm:pt>
    <dgm:pt modelId="{BBBBFCAB-3F13-4658-BDB8-E269BB49367E}" type="parTrans" cxnId="{C408CEB4-DB27-4060-8EA4-FC25933BF35A}">
      <dgm:prSet/>
      <dgm:spPr/>
      <dgm:t>
        <a:bodyPr/>
        <a:lstStyle/>
        <a:p>
          <a:endParaRPr lang="ru-RU"/>
        </a:p>
      </dgm:t>
    </dgm:pt>
    <dgm:pt modelId="{4662E55F-7743-4043-8531-DD630CAC19B5}" type="sibTrans" cxnId="{C408CEB4-DB27-4060-8EA4-FC25933BF35A}">
      <dgm:prSet/>
      <dgm:spPr/>
      <dgm:t>
        <a:bodyPr/>
        <a:lstStyle/>
        <a:p>
          <a:endParaRPr lang="ru-RU"/>
        </a:p>
      </dgm:t>
    </dgm:pt>
    <dgm:pt modelId="{7E132FA1-559F-43CD-8DE8-2ECEF7694E1B}" type="pres">
      <dgm:prSet presAssocID="{0075350B-EC6F-4530-9F24-227AC818EE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3A658E-3DAE-40E9-BBB6-FFCA8CDC9B7A}" type="pres">
      <dgm:prSet presAssocID="{0075350B-EC6F-4530-9F24-227AC818EE00}" presName="cycle" presStyleCnt="0"/>
      <dgm:spPr/>
    </dgm:pt>
    <dgm:pt modelId="{D83B6AE0-D243-403E-9352-F9B4FC525073}" type="pres">
      <dgm:prSet presAssocID="{AA6B800B-74CB-4AE6-804A-787A1ADE5B9A}" presName="nodeFirstNode" presStyleLbl="node1" presStyleIdx="0" presStyleCnt="6" custScaleY="77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1F0D0-1D0C-4AC3-A079-9A3EB0B11DB1}" type="pres">
      <dgm:prSet presAssocID="{49F82697-9011-461E-BF4E-04CE10E9EDD3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CB088288-9548-4AAF-9C97-233EA20B702A}" type="pres">
      <dgm:prSet presAssocID="{161821FA-2B0D-48B6-BEEF-2CFAF5A55CB8}" presName="nodeFollowingNodes" presStyleLbl="node1" presStyleIdx="1" presStyleCnt="6" custScaleX="116596" custScaleY="67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CFE07-022C-44D3-AA9C-C034F9FE758C}" type="pres">
      <dgm:prSet presAssocID="{50871923-87FA-481F-BD91-198CF1FE5A32}" presName="nodeFollowingNodes" presStyleLbl="node1" presStyleIdx="2" presStyleCnt="6" custScaleX="142752" custScaleY="81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A1D1E-30C2-4D37-8BB9-9B08ACC1A633}" type="pres">
      <dgm:prSet presAssocID="{64E5A7DC-B171-4E66-9B78-C17EB1324D52}" presName="nodeFollowingNodes" presStyleLbl="node1" presStyleIdx="3" presStyleCnt="6" custScaleX="117869" custScaleY="60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A9516-E417-42E4-9B8B-2950C99B5861}" type="pres">
      <dgm:prSet presAssocID="{33AC8CFD-C972-4A1B-B01B-5F0DE9C96549}" presName="nodeFollowingNodes" presStyleLbl="node1" presStyleIdx="4" presStyleCnt="6" custScaleX="126004" custScaleY="64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B4F52-E7BA-404D-99DB-E49B60A219AF}" type="pres">
      <dgm:prSet presAssocID="{546AF750-E6F6-44C4-A338-51D30F80CA1B}" presName="nodeFollowingNodes" presStyleLbl="node1" presStyleIdx="5" presStyleCnt="6" custScaleX="119545" custScaleY="69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964734-F6EE-442A-97F4-632AF38587D0}" type="presOf" srcId="{0075350B-EC6F-4530-9F24-227AC818EE00}" destId="{7E132FA1-559F-43CD-8DE8-2ECEF7694E1B}" srcOrd="0" destOrd="0" presId="urn:microsoft.com/office/officeart/2005/8/layout/cycle3"/>
    <dgm:cxn modelId="{5A2FFB86-628E-424F-818E-CA5A092F0565}" type="presOf" srcId="{AA6B800B-74CB-4AE6-804A-787A1ADE5B9A}" destId="{D83B6AE0-D243-403E-9352-F9B4FC525073}" srcOrd="0" destOrd="0" presId="urn:microsoft.com/office/officeart/2005/8/layout/cycle3"/>
    <dgm:cxn modelId="{C3954E5D-040B-4F10-8414-E33CE1AC2A69}" type="presOf" srcId="{161821FA-2B0D-48B6-BEEF-2CFAF5A55CB8}" destId="{CB088288-9548-4AAF-9C97-233EA20B702A}" srcOrd="0" destOrd="0" presId="urn:microsoft.com/office/officeart/2005/8/layout/cycle3"/>
    <dgm:cxn modelId="{BB90F57F-E9D5-4F1F-B2DA-F6D57E7D9CDB}" srcId="{0075350B-EC6F-4530-9F24-227AC818EE00}" destId="{161821FA-2B0D-48B6-BEEF-2CFAF5A55CB8}" srcOrd="1" destOrd="0" parTransId="{F341D049-2A5C-4917-BFD1-7442A20A9D2D}" sibTransId="{6BDF242D-5E6A-4516-A6AE-C8BB7D147757}"/>
    <dgm:cxn modelId="{0E884B72-25A8-48BD-821A-FF98AB1EDEF7}" srcId="{0075350B-EC6F-4530-9F24-227AC818EE00}" destId="{AA6B800B-74CB-4AE6-804A-787A1ADE5B9A}" srcOrd="0" destOrd="0" parTransId="{2A8C42C4-F5AA-459D-8B0C-333A6208E808}" sibTransId="{49F82697-9011-461E-BF4E-04CE10E9EDD3}"/>
    <dgm:cxn modelId="{296207B1-58AC-49D5-8759-EF37A12D6E71}" srcId="{0075350B-EC6F-4530-9F24-227AC818EE00}" destId="{33AC8CFD-C972-4A1B-B01B-5F0DE9C96549}" srcOrd="4" destOrd="0" parTransId="{67B1C180-B7E8-4E0C-8F9C-6CE6507F4C35}" sibTransId="{4423DB36-402D-4633-BA5A-FAC112A33E5D}"/>
    <dgm:cxn modelId="{BAE4DBD5-82E0-42BA-BDEA-64B33E36E675}" type="presOf" srcId="{64E5A7DC-B171-4E66-9B78-C17EB1324D52}" destId="{2E7A1D1E-30C2-4D37-8BB9-9B08ACC1A633}" srcOrd="0" destOrd="0" presId="urn:microsoft.com/office/officeart/2005/8/layout/cycle3"/>
    <dgm:cxn modelId="{FBB4A835-6AED-423F-B66C-FB0549B53DDE}" type="presOf" srcId="{546AF750-E6F6-44C4-A338-51D30F80CA1B}" destId="{F94B4F52-E7BA-404D-99DB-E49B60A219AF}" srcOrd="0" destOrd="0" presId="urn:microsoft.com/office/officeart/2005/8/layout/cycle3"/>
    <dgm:cxn modelId="{B075C214-A74D-4A07-AEC6-02D4582E9788}" srcId="{0075350B-EC6F-4530-9F24-227AC818EE00}" destId="{50871923-87FA-481F-BD91-198CF1FE5A32}" srcOrd="2" destOrd="0" parTransId="{AE8F5926-41AA-412D-9D9D-87FEAB9FFB96}" sibTransId="{A3FEFEA3-0323-4929-A90B-269C4B36C1FC}"/>
    <dgm:cxn modelId="{89C80AFF-D0AF-408F-BC46-E8B2ED7AFD28}" type="presOf" srcId="{33AC8CFD-C972-4A1B-B01B-5F0DE9C96549}" destId="{BB9A9516-E417-42E4-9B8B-2950C99B5861}" srcOrd="0" destOrd="0" presId="urn:microsoft.com/office/officeart/2005/8/layout/cycle3"/>
    <dgm:cxn modelId="{4722139E-7448-40CF-9B0C-D78C8673EBC4}" srcId="{0075350B-EC6F-4530-9F24-227AC818EE00}" destId="{64E5A7DC-B171-4E66-9B78-C17EB1324D52}" srcOrd="3" destOrd="0" parTransId="{49D926BF-CA40-4AB6-8EED-1D5BCFFC522A}" sibTransId="{4160D8EA-9924-4D69-945E-2E09CE70942A}"/>
    <dgm:cxn modelId="{0DEEA980-5184-4234-98FD-8D6FD1E6D271}" type="presOf" srcId="{50871923-87FA-481F-BD91-198CF1FE5A32}" destId="{774CFE07-022C-44D3-AA9C-C034F9FE758C}" srcOrd="0" destOrd="0" presId="urn:microsoft.com/office/officeart/2005/8/layout/cycle3"/>
    <dgm:cxn modelId="{C408CEB4-DB27-4060-8EA4-FC25933BF35A}" srcId="{0075350B-EC6F-4530-9F24-227AC818EE00}" destId="{546AF750-E6F6-44C4-A338-51D30F80CA1B}" srcOrd="5" destOrd="0" parTransId="{BBBBFCAB-3F13-4658-BDB8-E269BB49367E}" sibTransId="{4662E55F-7743-4043-8531-DD630CAC19B5}"/>
    <dgm:cxn modelId="{253A91DD-246A-4C7A-A79E-02A59B5C0D9D}" type="presOf" srcId="{49F82697-9011-461E-BF4E-04CE10E9EDD3}" destId="{8131F0D0-1D0C-4AC3-A079-9A3EB0B11DB1}" srcOrd="0" destOrd="0" presId="urn:microsoft.com/office/officeart/2005/8/layout/cycle3"/>
    <dgm:cxn modelId="{45D3F336-432A-4312-A2CD-5C5F18E01059}" type="presParOf" srcId="{7E132FA1-559F-43CD-8DE8-2ECEF7694E1B}" destId="{A83A658E-3DAE-40E9-BBB6-FFCA8CDC9B7A}" srcOrd="0" destOrd="0" presId="urn:microsoft.com/office/officeart/2005/8/layout/cycle3"/>
    <dgm:cxn modelId="{60F9B83F-AEDA-44B5-B2CD-3EC29DC6A6EF}" type="presParOf" srcId="{A83A658E-3DAE-40E9-BBB6-FFCA8CDC9B7A}" destId="{D83B6AE0-D243-403E-9352-F9B4FC525073}" srcOrd="0" destOrd="0" presId="urn:microsoft.com/office/officeart/2005/8/layout/cycle3"/>
    <dgm:cxn modelId="{8C7119BB-6D33-421D-8276-F8D7E5A436D0}" type="presParOf" srcId="{A83A658E-3DAE-40E9-BBB6-FFCA8CDC9B7A}" destId="{8131F0D0-1D0C-4AC3-A079-9A3EB0B11DB1}" srcOrd="1" destOrd="0" presId="urn:microsoft.com/office/officeart/2005/8/layout/cycle3"/>
    <dgm:cxn modelId="{A09B11AD-8ABA-463E-B3A7-963114634DB9}" type="presParOf" srcId="{A83A658E-3DAE-40E9-BBB6-FFCA8CDC9B7A}" destId="{CB088288-9548-4AAF-9C97-233EA20B702A}" srcOrd="2" destOrd="0" presId="urn:microsoft.com/office/officeart/2005/8/layout/cycle3"/>
    <dgm:cxn modelId="{8CFE32CD-7C79-4416-92C3-F01B0C552F8D}" type="presParOf" srcId="{A83A658E-3DAE-40E9-BBB6-FFCA8CDC9B7A}" destId="{774CFE07-022C-44D3-AA9C-C034F9FE758C}" srcOrd="3" destOrd="0" presId="urn:microsoft.com/office/officeart/2005/8/layout/cycle3"/>
    <dgm:cxn modelId="{7169F5E0-B946-4884-B60E-61F3890F1027}" type="presParOf" srcId="{A83A658E-3DAE-40E9-BBB6-FFCA8CDC9B7A}" destId="{2E7A1D1E-30C2-4D37-8BB9-9B08ACC1A633}" srcOrd="4" destOrd="0" presId="urn:microsoft.com/office/officeart/2005/8/layout/cycle3"/>
    <dgm:cxn modelId="{7888EE31-8BFA-4C84-A71B-D470224397C9}" type="presParOf" srcId="{A83A658E-3DAE-40E9-BBB6-FFCA8CDC9B7A}" destId="{BB9A9516-E417-42E4-9B8B-2950C99B5861}" srcOrd="5" destOrd="0" presId="urn:microsoft.com/office/officeart/2005/8/layout/cycle3"/>
    <dgm:cxn modelId="{B4186BCF-6A9C-4112-A81B-157FAC95269B}" type="presParOf" srcId="{A83A658E-3DAE-40E9-BBB6-FFCA8CDC9B7A}" destId="{F94B4F52-E7BA-404D-99DB-E49B60A219AF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1F0D0-1D0C-4AC3-A079-9A3EB0B11DB1}">
      <dsp:nvSpPr>
        <dsp:cNvPr id="0" name=""/>
        <dsp:cNvSpPr/>
      </dsp:nvSpPr>
      <dsp:spPr>
        <a:xfrm>
          <a:off x="2542498" y="13779"/>
          <a:ext cx="1990233" cy="1990233"/>
        </a:xfrm>
        <a:prstGeom prst="circularArrow">
          <a:avLst>
            <a:gd name="adj1" fmla="val 5274"/>
            <a:gd name="adj2" fmla="val 312630"/>
            <a:gd name="adj3" fmla="val 14245198"/>
            <a:gd name="adj4" fmla="val 17117039"/>
            <a:gd name="adj5" fmla="val 5477"/>
          </a:avLst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</dsp:sp>
    <dsp:sp modelId="{D83B6AE0-D243-403E-9352-F9B4FC525073}">
      <dsp:nvSpPr>
        <dsp:cNvPr id="0" name=""/>
        <dsp:cNvSpPr/>
      </dsp:nvSpPr>
      <dsp:spPr>
        <a:xfrm>
          <a:off x="3162941" y="59059"/>
          <a:ext cx="749348" cy="289199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kern="1200" dirty="0"/>
            <a:t>.  …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77059" y="73177"/>
        <a:ext cx="721112" cy="260963"/>
      </dsp:txXfrm>
    </dsp:sp>
    <dsp:sp modelId="{CB088288-9548-4AAF-9C97-233EA20B702A}">
      <dsp:nvSpPr>
        <dsp:cNvPr id="0" name=""/>
        <dsp:cNvSpPr/>
      </dsp:nvSpPr>
      <dsp:spPr>
        <a:xfrm>
          <a:off x="3799986" y="481729"/>
          <a:ext cx="873710" cy="251256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2. … </a:t>
          </a:r>
        </a:p>
      </dsp:txBody>
      <dsp:txXfrm>
        <a:off x="3812251" y="493994"/>
        <a:ext cx="849180" cy="226726"/>
      </dsp:txXfrm>
    </dsp:sp>
    <dsp:sp modelId="{774CFE07-022C-44D3-AA9C-C034F9FE758C}">
      <dsp:nvSpPr>
        <dsp:cNvPr id="0" name=""/>
        <dsp:cNvSpPr/>
      </dsp:nvSpPr>
      <dsp:spPr>
        <a:xfrm>
          <a:off x="3701987" y="1261460"/>
          <a:ext cx="1069710" cy="306588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3. … </a:t>
          </a:r>
        </a:p>
      </dsp:txBody>
      <dsp:txXfrm>
        <a:off x="3716953" y="1276426"/>
        <a:ext cx="1039778" cy="276656"/>
      </dsp:txXfrm>
    </dsp:sp>
    <dsp:sp modelId="{2E7A1D1E-30C2-4D37-8BB9-9B08ACC1A633}">
      <dsp:nvSpPr>
        <dsp:cNvPr id="0" name=""/>
        <dsp:cNvSpPr/>
      </dsp:nvSpPr>
      <dsp:spPr>
        <a:xfrm>
          <a:off x="3095990" y="1705277"/>
          <a:ext cx="883249" cy="226352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4. … </a:t>
          </a:r>
        </a:p>
      </dsp:txBody>
      <dsp:txXfrm>
        <a:off x="3107040" y="1716327"/>
        <a:ext cx="861149" cy="204252"/>
      </dsp:txXfrm>
    </dsp:sp>
    <dsp:sp modelId="{BB9A9516-E417-42E4-9B8B-2950C99B5861}">
      <dsp:nvSpPr>
        <dsp:cNvPr id="0" name=""/>
        <dsp:cNvSpPr/>
      </dsp:nvSpPr>
      <dsp:spPr>
        <a:xfrm>
          <a:off x="2366284" y="1293105"/>
          <a:ext cx="944209" cy="243298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5.  …</a:t>
          </a:r>
        </a:p>
      </dsp:txBody>
      <dsp:txXfrm>
        <a:off x="2378161" y="1304982"/>
        <a:ext cx="920455" cy="219544"/>
      </dsp:txXfrm>
    </dsp:sp>
    <dsp:sp modelId="{F94B4F52-E7BA-404D-99DB-E49B60A219AF}">
      <dsp:nvSpPr>
        <dsp:cNvPr id="0" name=""/>
        <dsp:cNvSpPr/>
      </dsp:nvSpPr>
      <dsp:spPr>
        <a:xfrm>
          <a:off x="2390484" y="477529"/>
          <a:ext cx="895808" cy="259656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6. … </a:t>
          </a:r>
        </a:p>
      </dsp:txBody>
      <dsp:txXfrm>
        <a:off x="2403159" y="490204"/>
        <a:ext cx="870458" cy="2343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1F0D0-1D0C-4AC3-A079-9A3EB0B11DB1}">
      <dsp:nvSpPr>
        <dsp:cNvPr id="0" name=""/>
        <dsp:cNvSpPr/>
      </dsp:nvSpPr>
      <dsp:spPr>
        <a:xfrm>
          <a:off x="2222756" y="20312"/>
          <a:ext cx="2949925" cy="2949925"/>
        </a:xfrm>
        <a:prstGeom prst="circularArrow">
          <a:avLst>
            <a:gd name="adj1" fmla="val 5274"/>
            <a:gd name="adj2" fmla="val 312630"/>
            <a:gd name="adj3" fmla="val 14237977"/>
            <a:gd name="adj4" fmla="val 17121260"/>
            <a:gd name="adj5" fmla="val 5477"/>
          </a:avLst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</dsp:sp>
    <dsp:sp modelId="{D83B6AE0-D243-403E-9352-F9B4FC525073}">
      <dsp:nvSpPr>
        <dsp:cNvPr id="0" name=""/>
        <dsp:cNvSpPr/>
      </dsp:nvSpPr>
      <dsp:spPr>
        <a:xfrm>
          <a:off x="3140079" y="87611"/>
          <a:ext cx="1115280" cy="430425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600" b="1" kern="1200" dirty="0"/>
            <a:t>.  …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61091" y="108623"/>
        <a:ext cx="1073256" cy="388401"/>
      </dsp:txXfrm>
    </dsp:sp>
    <dsp:sp modelId="{CB088288-9548-4AAF-9C97-233EA20B702A}">
      <dsp:nvSpPr>
        <dsp:cNvPr id="0" name=""/>
        <dsp:cNvSpPr/>
      </dsp:nvSpPr>
      <dsp:spPr>
        <a:xfrm>
          <a:off x="4083926" y="714209"/>
          <a:ext cx="1300372" cy="373953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2. … </a:t>
          </a:r>
        </a:p>
      </dsp:txBody>
      <dsp:txXfrm>
        <a:off x="4102181" y="732464"/>
        <a:ext cx="1263862" cy="337443"/>
      </dsp:txXfrm>
    </dsp:sp>
    <dsp:sp modelId="{774CFE07-022C-44D3-AA9C-C034F9FE758C}">
      <dsp:nvSpPr>
        <dsp:cNvPr id="0" name=""/>
        <dsp:cNvSpPr/>
      </dsp:nvSpPr>
      <dsp:spPr>
        <a:xfrm>
          <a:off x="3938070" y="1869757"/>
          <a:ext cx="1592084" cy="456305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3. … </a:t>
          </a:r>
        </a:p>
      </dsp:txBody>
      <dsp:txXfrm>
        <a:off x="3960345" y="1892032"/>
        <a:ext cx="1547534" cy="411755"/>
      </dsp:txXfrm>
    </dsp:sp>
    <dsp:sp modelId="{2E7A1D1E-30C2-4D37-8BB9-9B08ACC1A633}">
      <dsp:nvSpPr>
        <dsp:cNvPr id="0" name=""/>
        <dsp:cNvSpPr/>
      </dsp:nvSpPr>
      <dsp:spPr>
        <a:xfrm>
          <a:off x="3040434" y="2527829"/>
          <a:ext cx="1314569" cy="336887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4. … </a:t>
          </a:r>
        </a:p>
      </dsp:txBody>
      <dsp:txXfrm>
        <a:off x="3056879" y="2544274"/>
        <a:ext cx="1281679" cy="303997"/>
      </dsp:txXfrm>
    </dsp:sp>
    <dsp:sp modelId="{BB9A9516-E417-42E4-9B8B-2950C99B5861}">
      <dsp:nvSpPr>
        <dsp:cNvPr id="0" name=""/>
        <dsp:cNvSpPr/>
      </dsp:nvSpPr>
      <dsp:spPr>
        <a:xfrm>
          <a:off x="1958676" y="1916856"/>
          <a:ext cx="1405297" cy="362109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5.  …</a:t>
          </a:r>
        </a:p>
      </dsp:txBody>
      <dsp:txXfrm>
        <a:off x="1976353" y="1934533"/>
        <a:ext cx="1369943" cy="326755"/>
      </dsp:txXfrm>
    </dsp:sp>
    <dsp:sp modelId="{F94B4F52-E7BA-404D-99DB-E49B60A219AF}">
      <dsp:nvSpPr>
        <dsp:cNvPr id="0" name=""/>
        <dsp:cNvSpPr/>
      </dsp:nvSpPr>
      <dsp:spPr>
        <a:xfrm>
          <a:off x="1994694" y="707958"/>
          <a:ext cx="1333261" cy="386455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6. … </a:t>
          </a:r>
        </a:p>
      </dsp:txBody>
      <dsp:txXfrm>
        <a:off x="2013559" y="726823"/>
        <a:ext cx="1295531" cy="348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xmlns="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xmlns="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xmlns="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xmlns="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xmlns="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xmlns="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xmlns="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xmlns="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xmlns="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xmlns="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xmlns="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xmlns="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xmlns="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xmlns="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xmlns="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276575"/>
            <a:ext cx="10819308" cy="3121418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>ОТЧЕТ 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 прохождении </a:t>
            </a:r>
            <a:r>
              <a:rPr lang="ru-RU" sz="2100" i="1" dirty="0" smtClean="0"/>
              <a:t>производственной</a:t>
            </a:r>
            <a:r>
              <a:rPr lang="ru-RU" sz="2100" dirty="0" smtClean="0"/>
              <a:t> практики 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по профессиональному </a:t>
            </a:r>
            <a:r>
              <a:rPr lang="ru-RU" sz="2100" dirty="0" smtClean="0"/>
              <a:t>модулю</a:t>
            </a:r>
            <a:br>
              <a:rPr lang="ru-RU" sz="2100" dirty="0" smtClean="0"/>
            </a:br>
            <a:r>
              <a:rPr lang="ru-RU" sz="2100" dirty="0" smtClean="0"/>
              <a:t>ПМ.01 Ведение расчетных операций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100" dirty="0"/>
              <a:t>в период с </a:t>
            </a:r>
            <a:r>
              <a:rPr lang="ru-RU" sz="2100" dirty="0" smtClean="0"/>
              <a:t>«</a:t>
            </a:r>
            <a:r>
              <a:rPr lang="en-US" sz="2100" dirty="0" smtClean="0"/>
              <a:t>___</a:t>
            </a:r>
            <a:r>
              <a:rPr lang="ru-RU" sz="2100" dirty="0" smtClean="0"/>
              <a:t>» </a:t>
            </a:r>
            <a:r>
              <a:rPr lang="en-US" sz="2100" dirty="0" smtClean="0"/>
              <a:t>__________</a:t>
            </a:r>
            <a:r>
              <a:rPr lang="ru-RU" sz="2100" dirty="0" smtClean="0"/>
              <a:t> 20</a:t>
            </a:r>
            <a:r>
              <a:rPr lang="en-US" sz="2100" dirty="0" smtClean="0"/>
              <a:t>__</a:t>
            </a:r>
            <a:r>
              <a:rPr lang="ru-RU" sz="2100" dirty="0" smtClean="0"/>
              <a:t> </a:t>
            </a:r>
            <a:r>
              <a:rPr lang="ru-RU" sz="2100" dirty="0"/>
              <a:t>г. по «</a:t>
            </a:r>
            <a:r>
              <a:rPr lang="en-US" sz="2100" dirty="0"/>
              <a:t>___</a:t>
            </a:r>
            <a:r>
              <a:rPr lang="ru-RU" sz="2100" dirty="0"/>
              <a:t>» </a:t>
            </a:r>
            <a:r>
              <a:rPr lang="en-US" sz="2100" dirty="0"/>
              <a:t>__________</a:t>
            </a:r>
            <a:r>
              <a:rPr lang="ru-RU" sz="2100" dirty="0"/>
              <a:t> 20</a:t>
            </a:r>
            <a:r>
              <a:rPr lang="en-US" sz="2100" dirty="0"/>
              <a:t>__</a:t>
            </a:r>
            <a:r>
              <a:rPr lang="ru-RU" sz="2100" dirty="0"/>
              <a:t> г.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</a:t>
            </a:r>
            <a:r>
              <a:rPr lang="ru-RU" sz="2000" dirty="0"/>
              <a:t>38.02.07 Банковское дело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ФИО Руководителя:  </a:t>
            </a:r>
            <a:r>
              <a:rPr lang="en-US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1980432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Банковского дела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Банковского дела</a:t>
            </a:r>
          </a:p>
        </p:txBody>
      </p:sp>
    </p:spTree>
    <p:extLst>
      <p:ext uri="{BB962C8B-B14F-4D97-AF65-F5344CB8AC3E}">
        <p14:creationId xmlns:p14="http://schemas.microsoft.com/office/powerpoint/2010/main" val="324758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926595" cy="775597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Организация расчетно-кассового обслуживания юридических лиц в банке «…»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2673" y="1908423"/>
            <a:ext cx="97105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b="1" dirty="0"/>
              <a:t>Изучить</a:t>
            </a:r>
            <a:r>
              <a:rPr lang="ru-RU" dirty="0"/>
              <a:t> годовые бухгалтерские отчеты </a:t>
            </a:r>
            <a:r>
              <a:rPr lang="ru-RU" dirty="0" smtClean="0"/>
              <a:t>банка – базы практики </a:t>
            </a:r>
            <a:r>
              <a:rPr lang="ru-RU" dirty="0"/>
              <a:t>за последние 3 финансовых года и </a:t>
            </a:r>
            <a:r>
              <a:rPr lang="ru-RU" b="1" dirty="0"/>
              <a:t>указать</a:t>
            </a:r>
            <a:r>
              <a:rPr lang="ru-RU" dirty="0"/>
              <a:t> средства на счетах предприятий и организаций в тыс. руб. Результаты анализа представить в </a:t>
            </a:r>
            <a:r>
              <a:rPr lang="ru-RU" dirty="0" smtClean="0"/>
              <a:t>графической </a:t>
            </a:r>
            <a:r>
              <a:rPr lang="ru-RU" dirty="0"/>
              <a:t>форме (таблицы, диаграммы, гистограммы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prstClr val="black"/>
                </a:solidFill>
              </a:rPr>
              <a:t>(2-3 слайда).</a:t>
            </a:r>
            <a:endParaRPr lang="ru-RU" b="1" dirty="0">
              <a:solidFill>
                <a:prstClr val="black"/>
              </a:solidFill>
            </a:endParaRPr>
          </a:p>
          <a:p>
            <a:pPr algn="just"/>
            <a:endParaRPr lang="ru-RU" dirty="0"/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09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926595" cy="775597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Организация расчетно-кассового обслуживания </a:t>
            </a:r>
            <a:r>
              <a:rPr lang="ru-RU" sz="2800" dirty="0" smtClean="0">
                <a:solidFill>
                  <a:srgbClr val="EB0000"/>
                </a:solidFill>
              </a:rPr>
              <a:t>в </a:t>
            </a:r>
            <a:r>
              <a:rPr lang="ru-RU" sz="2800" dirty="0">
                <a:solidFill>
                  <a:srgbClr val="EB0000"/>
                </a:solidFill>
              </a:rPr>
              <a:t>банке </a:t>
            </a:r>
            <a:r>
              <a:rPr lang="ru-RU" sz="2800" dirty="0" smtClean="0">
                <a:solidFill>
                  <a:srgbClr val="EB0000"/>
                </a:solidFill>
              </a:rPr>
              <a:t>«…» (формы расчетов)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0628" y="1856447"/>
            <a:ext cx="971057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0513" algn="just"/>
            <a:r>
              <a:rPr lang="ru-RU" dirty="0" smtClean="0"/>
              <a:t>Раскрыть </a:t>
            </a:r>
            <a:r>
              <a:rPr lang="ru-RU" b="1" dirty="0" smtClean="0"/>
              <a:t>порядок </a:t>
            </a:r>
            <a:r>
              <a:rPr lang="ru-RU" b="1" dirty="0"/>
              <a:t>проверки правильности оформления </a:t>
            </a:r>
            <a:r>
              <a:rPr lang="ru-RU" dirty="0" smtClean="0"/>
              <a:t>при </a:t>
            </a:r>
            <a:r>
              <a:rPr lang="ru-RU" dirty="0"/>
              <a:t>расчетах платежными </a:t>
            </a:r>
            <a:r>
              <a:rPr lang="ru-RU" dirty="0" smtClean="0"/>
              <a:t>поручениями и </a:t>
            </a:r>
            <a:r>
              <a:rPr lang="ru-RU" dirty="0"/>
              <a:t>платежными </a:t>
            </a:r>
            <a:r>
              <a:rPr lang="ru-RU" dirty="0" smtClean="0"/>
              <a:t>требованиями. </a:t>
            </a:r>
            <a:r>
              <a:rPr lang="ru-RU" dirty="0"/>
              <a:t>Предложенная ниже схема – носит условный характер. Вами должна быть представлена схема соответствующая  реальному </a:t>
            </a:r>
            <a:r>
              <a:rPr lang="ru-RU" dirty="0" smtClean="0"/>
              <a:t>процессу</a:t>
            </a:r>
            <a:r>
              <a:rPr lang="ru-RU" dirty="0"/>
              <a:t> </a:t>
            </a:r>
            <a:r>
              <a:rPr lang="ru-RU" b="1" dirty="0" smtClean="0">
                <a:solidFill>
                  <a:prstClr val="black"/>
                </a:solidFill>
              </a:rPr>
              <a:t>(2 </a:t>
            </a:r>
            <a:r>
              <a:rPr lang="ru-RU" b="1" dirty="0">
                <a:solidFill>
                  <a:prstClr val="black"/>
                </a:solidFill>
              </a:rPr>
              <a:t>слайда</a:t>
            </a:r>
            <a:r>
              <a:rPr lang="ru-RU" b="1" dirty="0" smtClean="0">
                <a:solidFill>
                  <a:prstClr val="black"/>
                </a:solidFill>
              </a:rPr>
              <a:t>).</a:t>
            </a:r>
            <a:endParaRPr lang="ru-RU" dirty="0"/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9871"/>
              </p:ext>
            </p:extLst>
          </p:nvPr>
        </p:nvGraphicFramePr>
        <p:xfrm>
          <a:off x="1751554" y="3564607"/>
          <a:ext cx="748883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75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926595" cy="1163395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Организация расчетно-кассового обслуживания </a:t>
            </a:r>
            <a:r>
              <a:rPr lang="ru-RU" sz="2800" dirty="0" smtClean="0">
                <a:solidFill>
                  <a:srgbClr val="EB0000"/>
                </a:solidFill>
              </a:rPr>
              <a:t>в </a:t>
            </a:r>
            <a:r>
              <a:rPr lang="ru-RU" sz="2800" dirty="0">
                <a:solidFill>
                  <a:srgbClr val="EB0000"/>
                </a:solidFill>
              </a:rPr>
              <a:t>банке </a:t>
            </a:r>
            <a:r>
              <a:rPr lang="ru-RU" sz="2800" dirty="0" smtClean="0">
                <a:solidFill>
                  <a:srgbClr val="EB0000"/>
                </a:solidFill>
              </a:rPr>
              <a:t>«…» (организация международных расчетов)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3275" y="2052439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725" algn="just"/>
            <a:r>
              <a:rPr lang="ru-RU" b="1" dirty="0"/>
              <a:t>Изучить</a:t>
            </a:r>
            <a:r>
              <a:rPr lang="ru-RU" dirty="0"/>
              <a:t> годовые отчеты банка за последние 3 финансовых года и </a:t>
            </a:r>
            <a:r>
              <a:rPr lang="ru-RU" b="1" dirty="0"/>
              <a:t>указать</a:t>
            </a:r>
            <a:r>
              <a:rPr lang="ru-RU" dirty="0"/>
              <a:t> валютный оборот к активам-нетто и оборот по валютным операциям. Результаты анализа представить в отчете о прохождении практики в графической форме (таблицы, диаграммы, гистограммы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prstClr val="black"/>
                </a:solidFill>
              </a:rPr>
              <a:t>(2 </a:t>
            </a:r>
            <a:r>
              <a:rPr lang="ru-RU" b="1" dirty="0">
                <a:solidFill>
                  <a:prstClr val="black"/>
                </a:solidFill>
              </a:rPr>
              <a:t>слайда</a:t>
            </a:r>
            <a:r>
              <a:rPr lang="ru-RU" b="1" dirty="0" smtClean="0">
                <a:solidFill>
                  <a:prstClr val="black"/>
                </a:solidFill>
              </a:rPr>
              <a:t>).</a:t>
            </a:r>
            <a:endParaRPr lang="ru-RU" dirty="0"/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344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926595" cy="775597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Организация расчетно-кассового обслуживания </a:t>
            </a:r>
            <a:r>
              <a:rPr lang="ru-RU" sz="2800" dirty="0" smtClean="0">
                <a:solidFill>
                  <a:srgbClr val="EB0000"/>
                </a:solidFill>
              </a:rPr>
              <a:t>в </a:t>
            </a:r>
            <a:r>
              <a:rPr lang="ru-RU" sz="2800" dirty="0">
                <a:solidFill>
                  <a:srgbClr val="EB0000"/>
                </a:solidFill>
              </a:rPr>
              <a:t>банке </a:t>
            </a:r>
            <a:r>
              <a:rPr lang="ru-RU" sz="2800" dirty="0" smtClean="0">
                <a:solidFill>
                  <a:srgbClr val="EB0000"/>
                </a:solidFill>
              </a:rPr>
              <a:t>«…» (формы международных расчетов)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2673" y="1980431"/>
            <a:ext cx="971057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dirty="0"/>
              <a:t>Составить </a:t>
            </a:r>
            <a:r>
              <a:rPr lang="ru-RU" b="1" dirty="0"/>
              <a:t>схему международных расчетов документарными аккредитивами </a:t>
            </a:r>
            <a:r>
              <a:rPr lang="ru-RU" dirty="0"/>
              <a:t>(гарантированными и депонированными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prstClr val="black"/>
                </a:solidFill>
              </a:rPr>
              <a:t>(2 </a:t>
            </a:r>
            <a:r>
              <a:rPr lang="ru-RU" b="1" dirty="0">
                <a:solidFill>
                  <a:prstClr val="black"/>
                </a:solidFill>
              </a:rPr>
              <a:t>слайда</a:t>
            </a:r>
            <a:r>
              <a:rPr lang="ru-RU" b="1" dirty="0" smtClean="0">
                <a:solidFill>
                  <a:prstClr val="black"/>
                </a:solidFill>
              </a:rPr>
              <a:t>).</a:t>
            </a:r>
            <a:endParaRPr lang="ru-RU" dirty="0"/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485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324247"/>
            <a:ext cx="9926595" cy="1163395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Организация расчетно-кассового обслуживания в банке «…» </a:t>
            </a:r>
            <a:r>
              <a:rPr lang="ru-RU" sz="2800" dirty="0" smtClean="0">
                <a:solidFill>
                  <a:srgbClr val="EB0000"/>
                </a:solidFill>
              </a:rPr>
              <a:t>(операции банка с платежными картами)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209" y="2124447"/>
            <a:ext cx="972108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dirty="0" smtClean="0"/>
              <a:t>Описать </a:t>
            </a:r>
            <a:r>
              <a:rPr lang="ru-RU" dirty="0"/>
              <a:t>ключевые правила безопасного </a:t>
            </a:r>
            <a:r>
              <a:rPr lang="ru-RU" dirty="0" smtClean="0"/>
              <a:t>использования банковских </a:t>
            </a:r>
            <a:r>
              <a:rPr lang="ru-RU" dirty="0"/>
              <a:t>платежных </a:t>
            </a:r>
            <a:r>
              <a:rPr lang="ru-RU" dirty="0" smtClean="0"/>
              <a:t>карт</a:t>
            </a:r>
            <a:r>
              <a:rPr lang="ru-RU" dirty="0"/>
              <a:t> </a:t>
            </a:r>
            <a:r>
              <a:rPr lang="ru-RU" b="1" dirty="0" smtClean="0">
                <a:solidFill>
                  <a:prstClr val="black"/>
                </a:solidFill>
              </a:rPr>
              <a:t>(1 слайд).</a:t>
            </a:r>
            <a:endParaRPr lang="ru-RU" dirty="0"/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17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926595" cy="775597"/>
          </a:xfrm>
        </p:spPr>
        <p:txBody>
          <a:bodyPr/>
          <a:lstStyle/>
          <a:p>
            <a:r>
              <a:rPr lang="ru-RU" sz="2800" dirty="0" smtClean="0">
                <a:solidFill>
                  <a:srgbClr val="EB0000"/>
                </a:solidFill>
              </a:rPr>
              <a:t>Типичные нарушения в сфере </a:t>
            </a:r>
            <a:r>
              <a:rPr lang="ru-RU" sz="2800" dirty="0">
                <a:solidFill>
                  <a:srgbClr val="EB0000"/>
                </a:solidFill>
              </a:rPr>
              <a:t>расчетно-кассового обслуживания </a:t>
            </a:r>
            <a:r>
              <a:rPr lang="ru-RU" sz="2800" dirty="0" smtClean="0">
                <a:solidFill>
                  <a:srgbClr val="EB0000"/>
                </a:solidFill>
              </a:rPr>
              <a:t>в </a:t>
            </a:r>
            <a:r>
              <a:rPr lang="ru-RU" sz="2800" dirty="0">
                <a:solidFill>
                  <a:srgbClr val="EB0000"/>
                </a:solidFill>
              </a:rPr>
              <a:t>банке «…»</a:t>
            </a:r>
            <a:endParaRPr lang="ru-RU" sz="2800" b="0" i="1" dirty="0">
              <a:solidFill>
                <a:srgbClr val="EB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2673" y="1980431"/>
            <a:ext cx="9638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dirty="0" smtClean="0"/>
              <a:t>Охарактеризовать (кратко) </a:t>
            </a:r>
            <a:r>
              <a:rPr lang="ru-RU" b="1" dirty="0"/>
              <a:t>типичные нарушения при совершении расчетных операций </a:t>
            </a:r>
            <a:r>
              <a:rPr lang="ru-RU" dirty="0"/>
              <a:t>по счетам клиентов, межбанковских расчетов, операций с платежными </a:t>
            </a:r>
            <a:r>
              <a:rPr lang="ru-RU" dirty="0" smtClean="0"/>
              <a:t>картами в выбранном банке </a:t>
            </a:r>
            <a:r>
              <a:rPr lang="ru-RU" b="1" dirty="0">
                <a:solidFill>
                  <a:prstClr val="black"/>
                </a:solidFill>
              </a:rPr>
              <a:t>(</a:t>
            </a:r>
            <a:r>
              <a:rPr lang="ru-RU" b="1" dirty="0" smtClean="0">
                <a:solidFill>
                  <a:prstClr val="black"/>
                </a:solidFill>
              </a:rPr>
              <a:t>1-2 слайда).</a:t>
            </a:r>
            <a:endParaRPr lang="ru-RU" b="1" dirty="0">
              <a:solidFill>
                <a:prstClr val="black"/>
              </a:solidFill>
            </a:endParaRPr>
          </a:p>
          <a:p>
            <a:pPr algn="just"/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32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998603" cy="1163395"/>
          </a:xfrm>
        </p:spPr>
        <p:txBody>
          <a:bodyPr/>
          <a:lstStyle/>
          <a:p>
            <a:r>
              <a:rPr lang="ru-RU" sz="2800" dirty="0"/>
              <a:t>Выводы и предложения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по </a:t>
            </a:r>
            <a:r>
              <a:rPr lang="ru-RU" sz="2800" dirty="0"/>
              <a:t>итогам прохождения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производственной практики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2673" y="2052439"/>
            <a:ext cx="97825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Сформулировать </a:t>
            </a:r>
            <a:r>
              <a:rPr kumimoji="0" lang="ru-RU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ключевые выводы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каждому из этапов прохождения практики (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слайд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457200" marR="0" lvl="0" indent="-45720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765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Содержание</a:t>
            </a:r>
            <a:r>
              <a:rPr lang="ru-RU" sz="2800" dirty="0"/>
              <a:t> </a:t>
            </a:r>
            <a:r>
              <a:rPr lang="ru-RU" sz="28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(20-25 слайдов)</a:t>
            </a:r>
            <a:endParaRPr lang="ru-RU" sz="2800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673" y="1764407"/>
            <a:ext cx="96871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b="1" dirty="0" smtClean="0"/>
              <a:t>Организационный </a:t>
            </a:r>
            <a:r>
              <a:rPr lang="ru-RU" b="1" dirty="0"/>
              <a:t>этап </a:t>
            </a:r>
            <a:r>
              <a:rPr lang="ru-RU" dirty="0"/>
              <a:t>(инструктаж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нормативов)</a:t>
            </a:r>
          </a:p>
          <a:p>
            <a:pPr marL="457200" indent="-457200" algn="just">
              <a:buFont typeface="+mj-lt"/>
              <a:buAutoNum type="arabicPeriod"/>
            </a:pPr>
            <a:endParaRPr lang="en-US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b="1" dirty="0" smtClean="0"/>
              <a:t>Подготовительный </a:t>
            </a:r>
            <a:r>
              <a:rPr lang="ru-RU" b="1" dirty="0"/>
              <a:t>этап </a:t>
            </a:r>
            <a:r>
              <a:rPr lang="ru-RU" dirty="0" smtClean="0"/>
              <a:t>(</a:t>
            </a:r>
            <a:r>
              <a:rPr lang="ru-RU" dirty="0">
                <a:solidFill>
                  <a:prstClr val="black"/>
                </a:solidFill>
              </a:rPr>
              <a:t>изучение организационной структуры объекта практики и нормативно-правовых документов, регулирующих организацию безналичных расчетов </a:t>
            </a:r>
            <a:r>
              <a:rPr lang="ru-RU" dirty="0" smtClean="0">
                <a:solidFill>
                  <a:prstClr val="black"/>
                </a:solidFill>
              </a:rPr>
              <a:t>банков/ финансово-кредитных </a:t>
            </a:r>
            <a:r>
              <a:rPr lang="ru-RU" dirty="0">
                <a:solidFill>
                  <a:prstClr val="black"/>
                </a:solidFill>
              </a:rPr>
              <a:t>организаций</a:t>
            </a:r>
            <a:r>
              <a:rPr lang="ru-RU" dirty="0" smtClean="0"/>
              <a:t>)</a:t>
            </a:r>
            <a:endParaRPr lang="ru-RU" dirty="0"/>
          </a:p>
          <a:p>
            <a:pPr marL="457200" indent="-457200" algn="just">
              <a:buFont typeface="+mj-lt"/>
              <a:buAutoNum type="arabicPeriod"/>
            </a:pPr>
            <a:endParaRPr lang="ru-RU" dirty="0"/>
          </a:p>
          <a:p>
            <a:pPr marL="457200" indent="-457200" algn="just">
              <a:buFont typeface="+mj-lt"/>
              <a:buAutoNum type="arabicPeriod"/>
            </a:pPr>
            <a:r>
              <a:rPr lang="ru-RU" b="1" dirty="0"/>
              <a:t>Исследовательский этап </a:t>
            </a:r>
            <a:r>
              <a:rPr lang="ru-RU" dirty="0"/>
              <a:t>(сбор информации об объекте практики и анализ содержания источников информации по практике)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/>
          </a:p>
          <a:p>
            <a:pPr marL="457200" indent="-457200" algn="just">
              <a:buFont typeface="+mj-lt"/>
              <a:buAutoNum type="arabicPeriod"/>
            </a:pPr>
            <a:r>
              <a:rPr lang="ru-RU" b="1" dirty="0"/>
              <a:t>Проектный этап </a:t>
            </a:r>
            <a:r>
              <a:rPr lang="ru-RU" dirty="0"/>
              <a:t>(экспериментально-практическая работа)</a:t>
            </a:r>
          </a:p>
          <a:p>
            <a:pPr marL="457200" indent="-457200" algn="just">
              <a:buFont typeface="+mj-lt"/>
              <a:buAutoNum type="arabicPeriod"/>
            </a:pPr>
            <a:endParaRPr lang="ru-RU" b="1" dirty="0"/>
          </a:p>
          <a:p>
            <a:pPr marL="457200" indent="-457200" algn="just">
              <a:buFont typeface="+mj-lt"/>
              <a:buAutoNum type="arabicPeriod"/>
            </a:pPr>
            <a:r>
              <a:rPr lang="ru-RU" b="1" dirty="0"/>
              <a:t>Аналитический этап </a:t>
            </a:r>
            <a:r>
              <a:rPr lang="ru-RU" dirty="0"/>
              <a:t>(обработка и анализ полученной информации об объекте практики, предложения и рекомендации)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76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Краткая справка о банке «…» </a:t>
            </a:r>
            <a:r>
              <a:rPr lang="ru-RU" sz="2800" dirty="0" smtClean="0">
                <a:solidFill>
                  <a:srgbClr val="EB0000"/>
                </a:solidFill>
              </a:rPr>
              <a:t/>
            </a:r>
            <a:br>
              <a:rPr lang="ru-RU" sz="2800" dirty="0" smtClean="0">
                <a:solidFill>
                  <a:srgbClr val="EB0000"/>
                </a:solidFill>
              </a:rPr>
            </a:br>
            <a:r>
              <a:rPr lang="ru-RU" sz="2800" b="0" i="1" dirty="0" smtClean="0">
                <a:solidFill>
                  <a:srgbClr val="002060"/>
                </a:solidFill>
              </a:rPr>
              <a:t>(</a:t>
            </a:r>
            <a:r>
              <a:rPr lang="ru-RU" sz="2800" b="0" i="1" dirty="0">
                <a:solidFill>
                  <a:srgbClr val="002060"/>
                </a:solidFill>
              </a:rPr>
              <a:t>указать </a:t>
            </a:r>
            <a:r>
              <a:rPr lang="ru-RU" sz="2800" b="0" i="1" dirty="0" smtClean="0">
                <a:solidFill>
                  <a:srgbClr val="002060"/>
                </a:solidFill>
              </a:rPr>
              <a:t>наименование </a:t>
            </a:r>
            <a:r>
              <a:rPr lang="ru-RU" sz="2800" b="0" i="1" dirty="0">
                <a:solidFill>
                  <a:srgbClr val="002060"/>
                </a:solidFill>
              </a:rPr>
              <a:t>и </a:t>
            </a:r>
            <a:r>
              <a:rPr lang="ru-RU" sz="2800" b="0" i="1" dirty="0" smtClean="0">
                <a:solidFill>
                  <a:srgbClr val="002060"/>
                </a:solidFill>
              </a:rPr>
              <a:t>организационно-правовую </a:t>
            </a:r>
            <a:r>
              <a:rPr lang="ru-RU" sz="2800" b="0" i="1" dirty="0">
                <a:solidFill>
                  <a:srgbClr val="002060"/>
                </a:solidFill>
              </a:rPr>
              <a:t>форму банка)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1980431"/>
            <a:ext cx="968719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725" algn="just"/>
            <a:r>
              <a:rPr lang="ru-RU" dirty="0"/>
              <a:t>Составить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краткое описание банка</a:t>
            </a:r>
            <a:r>
              <a:rPr lang="ru-RU" dirty="0"/>
              <a:t>, обратив внимание на его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организационно-правовую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</a:t>
            </a:r>
            <a:r>
              <a:rPr lang="ru-RU" dirty="0"/>
              <a:t>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лицензий</a:t>
            </a:r>
            <a:r>
              <a:rPr lang="ru-RU" dirty="0"/>
              <a:t>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рейтинги</a:t>
            </a:r>
            <a:r>
              <a:rPr lang="ru-RU" dirty="0"/>
              <a:t>, указать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приоритетные виды деятельности</a:t>
            </a:r>
            <a:r>
              <a:rPr lang="ru-RU" dirty="0"/>
              <a:t>, полученные банком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финансовые результаты за три последних финансовых года</a:t>
            </a:r>
            <a:r>
              <a:rPr lang="ru-RU" dirty="0"/>
              <a:t>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акционеров</a:t>
            </a:r>
            <a:r>
              <a:rPr lang="ru-RU" dirty="0"/>
              <a:t>, ключевые исторические даты в развитии банка  </a:t>
            </a:r>
            <a:r>
              <a:rPr lang="ru-RU" b="1" dirty="0"/>
              <a:t>(3-4 слайда)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767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Организационная структура банка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4945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725" algn="just">
              <a:spcAft>
                <a:spcPts val="0"/>
              </a:spcAft>
            </a:pPr>
            <a:r>
              <a:rPr lang="ru-RU" dirty="0"/>
              <a:t>Проанализировать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организационную структуру банка</a:t>
            </a:r>
            <a:r>
              <a:rPr lang="ru-RU" dirty="0"/>
              <a:t> </a:t>
            </a:r>
            <a:r>
              <a:rPr lang="ru-RU" dirty="0" smtClean="0"/>
              <a:t>(базы практики) </a:t>
            </a:r>
            <a:r>
              <a:rPr lang="ru-RU" dirty="0"/>
              <a:t>и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составить управленческую схему </a:t>
            </a:r>
            <a:r>
              <a:rPr lang="ru-RU" dirty="0"/>
              <a:t>с описанием функций и задач основных структурных подразделений банка - в зависимости от подразделения банка, в котором студент проходит практику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4658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02017"/>
            <a:ext cx="9687193" cy="886397"/>
          </a:xfrm>
        </p:spPr>
        <p:txBody>
          <a:bodyPr/>
          <a:lstStyle/>
          <a:p>
            <a:r>
              <a:rPr lang="ru-RU" sz="3200" dirty="0">
                <a:solidFill>
                  <a:srgbClr val="EB0000"/>
                </a:solidFill>
              </a:rPr>
              <a:t>Профессиональные компетенции клиентского менеджера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764407"/>
            <a:ext cx="96871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725" algn="just"/>
            <a:r>
              <a:rPr lang="ru-RU" dirty="0"/>
              <a:t>Ознакомиться с должностными обязанностями сотрудников клиентского подразделения банка (места практики студента – отдел </a:t>
            </a:r>
            <a:r>
              <a:rPr lang="ru-RU" dirty="0" smtClean="0"/>
              <a:t>операционного обслуживания физических/ юридических </a:t>
            </a:r>
            <a:r>
              <a:rPr lang="ru-RU" dirty="0"/>
              <a:t>лиц),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сформировать перечень профессиональных компетенций (что должен знать? уметь? какими навыками владеть?)</a:t>
            </a:r>
            <a:r>
              <a:rPr lang="ru-RU" dirty="0"/>
              <a:t>, которыми должен обладать специалист подразделения по обслуживанию клиентов банка (</a:t>
            </a:r>
            <a:r>
              <a:rPr lang="ru-RU" b="1" dirty="0"/>
              <a:t>1-2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6250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263517"/>
            <a:ext cx="9687193" cy="1163395"/>
          </a:xfrm>
        </p:spPr>
        <p:txBody>
          <a:bodyPr/>
          <a:lstStyle/>
          <a:p>
            <a:r>
              <a:rPr lang="ru-RU" sz="2800" dirty="0">
                <a:solidFill>
                  <a:srgbClr val="EB0000"/>
                </a:solidFill>
              </a:rPr>
              <a:t>Нормативное и правовое </a:t>
            </a:r>
            <a:r>
              <a:rPr lang="ru-RU" sz="2800" b="0" dirty="0">
                <a:solidFill>
                  <a:srgbClr val="EB0000"/>
                </a:solidFill>
              </a:rPr>
              <a:t>регулирование банковской деятельности в области </a:t>
            </a:r>
            <a:r>
              <a:rPr lang="ru-RU" sz="2800" b="0" dirty="0" smtClean="0">
                <a:solidFill>
                  <a:srgbClr val="EB0000"/>
                </a:solidFill>
              </a:rPr>
              <a:t>организации </a:t>
            </a:r>
            <a:r>
              <a:rPr lang="ru-RU" sz="2800" b="0" dirty="0">
                <a:solidFill>
                  <a:srgbClr val="EB0000"/>
                </a:solidFill>
              </a:rPr>
              <a:t>безналичных расчетов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2" y="2124447"/>
            <a:ext cx="99265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720725" algn="just"/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Перечислить </a:t>
            </a:r>
            <a:r>
              <a:rPr kumimoji="0" lang="ru-RU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нормативные и правовые документы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lang="ru-RU" dirty="0" smtClean="0">
                <a:solidFill>
                  <a:prstClr val="black"/>
                </a:solidFill>
              </a:rPr>
              <a:t>регулирующие </a:t>
            </a:r>
            <a:r>
              <a:rPr lang="ru-RU" dirty="0">
                <a:solidFill>
                  <a:prstClr val="black"/>
                </a:solidFill>
              </a:rPr>
              <a:t>организацию безналичных </a:t>
            </a:r>
            <a:r>
              <a:rPr lang="ru-RU" dirty="0" smtClean="0">
                <a:solidFill>
                  <a:prstClr val="black"/>
                </a:solidFill>
              </a:rPr>
              <a:t>расчетов в РФ, </a:t>
            </a:r>
            <a:r>
              <a:rPr lang="ru-RU" dirty="0">
                <a:solidFill>
                  <a:prstClr val="black"/>
                </a:solidFill>
              </a:rPr>
              <a:t>совершение операций с использованием платежных карт, операции по международным расчетам, связанным с экспортом и импортом товаров и </a:t>
            </a:r>
            <a:r>
              <a:rPr lang="ru-RU" dirty="0" smtClean="0">
                <a:solidFill>
                  <a:prstClr val="black"/>
                </a:solidFill>
              </a:rPr>
              <a:t>услуг  </a:t>
            </a: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ru-RU" b="1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слайд</a:t>
            </a: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Федеральные законы (основные):</a:t>
            </a: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Положения и Инструкции Банка России (основные):</a:t>
            </a: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R="0" lvl="0" indent="720725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  <a:p>
            <a:pPr marL="0" marR="0" lvl="0" indent="0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249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3" y="316980"/>
            <a:ext cx="9687193" cy="1163395"/>
          </a:xfrm>
        </p:spPr>
        <p:txBody>
          <a:bodyPr/>
          <a:lstStyle/>
          <a:p>
            <a:r>
              <a:rPr lang="ru-RU" sz="2800" dirty="0" smtClean="0">
                <a:solidFill>
                  <a:srgbClr val="EB0000"/>
                </a:solidFill>
              </a:rPr>
              <a:t>Внутрибанковские документы, определяющие порядок проведения расчетно-кассовых операций с клиентами</a:t>
            </a:r>
            <a:endParaRPr lang="ru-RU" sz="2800" dirty="0">
              <a:solidFill>
                <a:srgbClr val="EB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691" y="1764407"/>
            <a:ext cx="971660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dirty="0" smtClean="0">
                <a:solidFill>
                  <a:prstClr val="black"/>
                </a:solidFill>
              </a:rPr>
              <a:t>Составить краткий </a:t>
            </a:r>
            <a:r>
              <a:rPr lang="ru-RU" dirty="0">
                <a:solidFill>
                  <a:prstClr val="black"/>
                </a:solidFill>
              </a:rPr>
              <a:t>обзор </a:t>
            </a:r>
            <a:r>
              <a:rPr lang="ru-RU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внутрибанковских </a:t>
            </a:r>
            <a:r>
              <a:rPr lang="ru-RU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регламентов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>
                <a:solidFill>
                  <a:prstClr val="black"/>
                </a:solidFill>
              </a:rPr>
              <a:t>определяющих порядок проведения расчетно-кассовых операций </a:t>
            </a:r>
            <a:r>
              <a:rPr lang="ru-RU" dirty="0" smtClean="0">
                <a:solidFill>
                  <a:prstClr val="black"/>
                </a:solidFill>
              </a:rPr>
              <a:t>и кратко описать </a:t>
            </a:r>
            <a:r>
              <a:rPr lang="ru-RU" dirty="0">
                <a:solidFill>
                  <a:prstClr val="black"/>
                </a:solidFill>
              </a:rPr>
              <a:t>их </a:t>
            </a:r>
            <a:r>
              <a:rPr lang="ru-RU" dirty="0" smtClean="0">
                <a:solidFill>
                  <a:prstClr val="black"/>
                </a:solidFill>
              </a:rPr>
              <a:t>содержание </a:t>
            </a: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слайд</a:t>
            </a: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  <a:p>
            <a:pPr lvl="0" indent="29146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91" y="2780070"/>
            <a:ext cx="53467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0725" lvl="0" algn="just">
              <a:buFont typeface="+mj-lt"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</a:rPr>
              <a:t> …</a:t>
            </a:r>
            <a:endParaRPr lang="ru-RU" dirty="0">
              <a:solidFill>
                <a:prstClr val="black"/>
              </a:solidFill>
            </a:endParaRPr>
          </a:p>
          <a:p>
            <a:pPr marL="720725" lvl="0" algn="just">
              <a:buFont typeface="+mj-lt"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</a:rPr>
              <a:t> …</a:t>
            </a:r>
          </a:p>
          <a:p>
            <a:pPr marL="720725" algn="just">
              <a:buFont typeface="+mj-lt"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</a:rPr>
              <a:t> …</a:t>
            </a:r>
            <a:endParaRPr lang="ru-RU" dirty="0">
              <a:solidFill>
                <a:prstClr val="black"/>
              </a:solidFill>
            </a:endParaRPr>
          </a:p>
          <a:p>
            <a:pPr marL="457200" lvl="0" indent="-457200" algn="just">
              <a:buFont typeface="+mj-lt"/>
              <a:buAutoNum type="arabicPeriod"/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marL="457200" lvl="0" indent="-457200" algn="just">
              <a:buFont typeface="+mj-lt"/>
              <a:buAutoNum type="arabicPeriod"/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85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 smtClean="0">
                <a:solidFill>
                  <a:srgbClr val="EB0000"/>
                </a:solidFill>
              </a:rPr>
              <a:t>Расчетно-кассовое обслуживание юридических лиц в банке </a:t>
            </a:r>
            <a:r>
              <a:rPr lang="ru-RU" sz="2800" dirty="0">
                <a:solidFill>
                  <a:srgbClr val="EB0000"/>
                </a:solidFill>
              </a:rPr>
              <a:t>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721980"/>
            <a:ext cx="97825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725" algn="just"/>
            <a:r>
              <a:rPr lang="ru-RU" dirty="0" smtClean="0">
                <a:solidFill>
                  <a:prstClr val="black"/>
                </a:solidFill>
              </a:rPr>
              <a:t>Приведите </a:t>
            </a:r>
            <a:r>
              <a:rPr lang="ru-RU" b="1" dirty="0" smtClean="0"/>
              <a:t>перечень </a:t>
            </a:r>
            <a:r>
              <a:rPr lang="ru-RU" b="1" dirty="0"/>
              <a:t>документов</a:t>
            </a:r>
            <a:r>
              <a:rPr lang="ru-RU" dirty="0"/>
              <a:t>, необходимых для </a:t>
            </a:r>
            <a:r>
              <a:rPr lang="ru-RU" b="1" dirty="0" smtClean="0"/>
              <a:t>открытия расчетного счета </a:t>
            </a:r>
            <a:r>
              <a:rPr lang="ru-RU" dirty="0" smtClean="0"/>
              <a:t>юридическим лицам </a:t>
            </a:r>
            <a:r>
              <a:rPr lang="ru-RU" b="1" dirty="0" smtClean="0">
                <a:solidFill>
                  <a:prstClr val="black"/>
                </a:solidFill>
              </a:rPr>
              <a:t>(1 слайд):</a:t>
            </a:r>
          </a:p>
          <a:p>
            <a:pPr lvl="0" indent="720725" algn="just"/>
            <a:endParaRPr lang="ru-RU" b="1" dirty="0">
              <a:solidFill>
                <a:prstClr val="black"/>
              </a:solidFill>
            </a:endParaRPr>
          </a:p>
          <a:p>
            <a:pPr lvl="0" indent="720725" algn="just"/>
            <a:endParaRPr lang="ru-RU" dirty="0" smtClean="0"/>
          </a:p>
          <a:p>
            <a:pPr lvl="0" indent="720725" algn="just"/>
            <a:endParaRPr lang="ru-RU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indent="72072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indent="720725" algn="just"/>
            <a:r>
              <a:rPr lang="ru-RU" dirty="0" smtClean="0">
                <a:solidFill>
                  <a:prstClr val="black"/>
                </a:solidFill>
              </a:rPr>
              <a:t>В случае предоставления в банке </a:t>
            </a:r>
            <a:r>
              <a:rPr lang="ru-RU" b="1" dirty="0" smtClean="0">
                <a:solidFill>
                  <a:prstClr val="black"/>
                </a:solidFill>
              </a:rPr>
              <a:t>«пакетных» предложений </a:t>
            </a:r>
            <a:r>
              <a:rPr lang="ru-RU" dirty="0" smtClean="0"/>
              <a:t>юридическим лицам в области расчетно-кассового обслуживания – приведите перечень «пакетов» и укажите их основные различия и особенности </a:t>
            </a:r>
            <a:r>
              <a:rPr lang="ru-RU" b="1" dirty="0">
                <a:solidFill>
                  <a:prstClr val="black"/>
                </a:solidFill>
              </a:rPr>
              <a:t>(1 </a:t>
            </a:r>
            <a:r>
              <a:rPr lang="ru-RU" b="1" dirty="0" smtClean="0">
                <a:solidFill>
                  <a:prstClr val="black"/>
                </a:solidFill>
              </a:rPr>
              <a:t>слайд).</a:t>
            </a:r>
            <a:endParaRPr lang="ru-RU" b="1" dirty="0">
              <a:solidFill>
                <a:prstClr val="black"/>
              </a:solidFill>
            </a:endParaRPr>
          </a:p>
          <a:p>
            <a:pPr lvl="0" indent="720725" algn="just"/>
            <a:endParaRPr lang="ru-RU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dirty="0" smtClean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>
              <a:tabLst>
                <a:tab pos="542925" algn="l"/>
              </a:tabLst>
            </a:pPr>
            <a:endParaRPr lang="ru-RU" b="1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148" y="2556495"/>
            <a:ext cx="53467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00113" indent="263525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900113" indent="263525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900113" indent="263525">
              <a:buFont typeface="+mj-lt"/>
              <a:buAutoNum type="arabicPeriod"/>
            </a:pPr>
            <a:r>
              <a:rPr lang="ru-RU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6121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154023"/>
              </p:ext>
            </p:extLst>
          </p:nvPr>
        </p:nvGraphicFramePr>
        <p:xfrm>
          <a:off x="4986660" y="3060551"/>
          <a:ext cx="7137982" cy="1990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 smtClean="0">
                <a:solidFill>
                  <a:srgbClr val="EB0000"/>
                </a:solidFill>
              </a:rPr>
              <a:t>Расчетно-кассовое обслуживание юридических лиц в банке </a:t>
            </a:r>
            <a:r>
              <a:rPr lang="ru-RU" sz="2800" dirty="0">
                <a:solidFill>
                  <a:srgbClr val="EB0000"/>
                </a:solidFill>
              </a:rPr>
              <a:t>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721980"/>
            <a:ext cx="96871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725" algn="just"/>
            <a:r>
              <a:rPr lang="ru-RU" dirty="0"/>
              <a:t>Изобразить схематически последовательность операций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открытия расчетного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счета </a:t>
            </a:r>
            <a:r>
              <a:rPr lang="ru-RU" dirty="0"/>
              <a:t>в банке и кратко (1-2 предложения) описать содержание каждого из этапов (</a:t>
            </a:r>
            <a:r>
              <a:rPr lang="ru-RU" b="1" dirty="0"/>
              <a:t>1 слайд</a:t>
            </a:r>
            <a:r>
              <a:rPr lang="ru-RU" dirty="0"/>
              <a:t>). </a:t>
            </a:r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>
              <a:tabLst>
                <a:tab pos="542925" algn="l"/>
              </a:tabLst>
            </a:pPr>
            <a:endParaRPr lang="ru-RU" b="1" dirty="0">
              <a:solidFill>
                <a:prstClr val="black"/>
              </a:solidFill>
              <a:latin typeface="Calibri" panose="020F0502020204030204"/>
            </a:endParaRPr>
          </a:p>
          <a:p>
            <a:pPr lvl="0" indent="291465" algn="just"/>
            <a:endParaRPr lang="ru-RU" i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2673" y="3208800"/>
            <a:ext cx="1049610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Содержание </a:t>
            </a:r>
            <a:r>
              <a:rPr lang="ru-RU" b="1" dirty="0" smtClean="0"/>
              <a:t>процесса по открытию расчетного счета</a:t>
            </a:r>
            <a:r>
              <a:rPr lang="ru-RU" dirty="0" smtClean="0"/>
              <a:t>: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20815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1680</TotalTime>
  <Words>755</Words>
  <Application>Microsoft Office PowerPoint</Application>
  <PresentationFormat>Произвольный</PresentationFormat>
  <Paragraphs>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ОТЧЕТ  о прохождении производственной практики    по профессиональному модулю ПМ.01 Ведение расчетных операций  в период с «___» __________ 20__ г. по «___» __________ 20__ г.  Специальность 38.02.07 Банковское дело  </vt:lpstr>
      <vt:lpstr>Содержание (20-25 слайдов)</vt:lpstr>
      <vt:lpstr>Краткая справка о банке «…»  (указать наименование и организационно-правовую форму банка)</vt:lpstr>
      <vt:lpstr>Организационная структура банка «…»</vt:lpstr>
      <vt:lpstr>Профессиональные компетенции клиентского менеджера</vt:lpstr>
      <vt:lpstr>Нормативное и правовое регулирование банковской деятельности в области организации безналичных расчетов</vt:lpstr>
      <vt:lpstr>Внутрибанковские документы, определяющие порядок проведения расчетно-кассовых операций с клиентами</vt:lpstr>
      <vt:lpstr>Расчетно-кассовое обслуживание юридических лиц в банке «…»</vt:lpstr>
      <vt:lpstr>Расчетно-кассовое обслуживание юридических лиц в банке «…»</vt:lpstr>
      <vt:lpstr>Организация расчетно-кассового обслуживания юридических лиц в банке «…»</vt:lpstr>
      <vt:lpstr>Организация расчетно-кассового обслуживания в банке «…» (формы расчетов)</vt:lpstr>
      <vt:lpstr>Организация расчетно-кассового обслуживания в банке «…» (организация международных расчетов)</vt:lpstr>
      <vt:lpstr>Организация расчетно-кассового обслуживания в банке «…» (формы международных расчетов)</vt:lpstr>
      <vt:lpstr>Организация расчетно-кассового обслуживания в банке «…» (операции банка с платежными картами)</vt:lpstr>
      <vt:lpstr>Типичные нарушения в сфере расчетно-кассового обслуживания в банке «…»</vt:lpstr>
      <vt:lpstr>Выводы и предложения  по итогам прохождения  производственной практики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Пользователь Windows</cp:lastModifiedBy>
  <cp:revision>168</cp:revision>
  <cp:lastPrinted>2019-08-06T13:15:09Z</cp:lastPrinted>
  <dcterms:created xsi:type="dcterms:W3CDTF">2020-03-27T22:15:06Z</dcterms:created>
  <dcterms:modified xsi:type="dcterms:W3CDTF">2026-06-09T11:54:58Z</dcterms:modified>
</cp:coreProperties>
</file>