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3"/>
  </p:notesMasterIdLst>
  <p:handoutMasterIdLst>
    <p:handoutMasterId r:id="rId24"/>
  </p:handoutMasterIdLst>
  <p:sldIdLst>
    <p:sldId id="687" r:id="rId2"/>
    <p:sldId id="647" r:id="rId3"/>
    <p:sldId id="717" r:id="rId4"/>
    <p:sldId id="665" r:id="rId5"/>
    <p:sldId id="712" r:id="rId6"/>
    <p:sldId id="714" r:id="rId7"/>
    <p:sldId id="715" r:id="rId8"/>
    <p:sldId id="716" r:id="rId9"/>
    <p:sldId id="713" r:id="rId10"/>
    <p:sldId id="692" r:id="rId11"/>
    <p:sldId id="693" r:id="rId12"/>
    <p:sldId id="701" r:id="rId13"/>
    <p:sldId id="709" r:id="rId14"/>
    <p:sldId id="718" r:id="rId15"/>
    <p:sldId id="694" r:id="rId16"/>
    <p:sldId id="702" r:id="rId17"/>
    <p:sldId id="704" r:id="rId18"/>
    <p:sldId id="708" r:id="rId19"/>
    <p:sldId id="706" r:id="rId20"/>
    <p:sldId id="707" r:id="rId21"/>
    <p:sldId id="698" r:id="rId22"/>
  </p:sldIdLst>
  <p:sldSz cx="10693400" cy="7561263"/>
  <p:notesSz cx="6669088" cy="9928225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531">
          <p15:clr>
            <a:srgbClr val="A4A3A4"/>
          </p15:clr>
        </p15:guide>
        <p15:guide id="4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тя" initials="К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EB0000"/>
    <a:srgbClr val="EB1E00"/>
    <a:srgbClr val="E51F26"/>
    <a:srgbClr val="EB1E28"/>
    <a:srgbClr val="C81F3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6408" autoAdjust="0"/>
  </p:normalViewPr>
  <p:slideViewPr>
    <p:cSldViewPr showGuides="1">
      <p:cViewPr varScale="1">
        <p:scale>
          <a:sx n="105" d="100"/>
          <a:sy n="105" d="100"/>
        </p:scale>
        <p:origin x="1332" y="108"/>
      </p:cViewPr>
      <p:guideLst>
        <p:guide orient="horz" pos="2296"/>
        <p:guide pos="2880"/>
        <p:guide orient="horz" pos="253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2784" y="48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commentAuthors" Target="commentAuthors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42F822-8608-4E22-A5C8-87738ECA2DB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56C610-2F32-4FB4-ABD0-8FDE2C4FEFC5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Федеральные законы</a:t>
          </a:r>
        </a:p>
      </dgm:t>
    </dgm:pt>
    <dgm:pt modelId="{ADBBF095-EE56-4E01-9E4A-5C0CC61BBA38}" type="parTrans" cxnId="{C18658F1-4AD5-41E9-BACF-A588180173ED}">
      <dgm:prSet/>
      <dgm:spPr/>
      <dgm:t>
        <a:bodyPr/>
        <a:lstStyle/>
        <a:p>
          <a:endParaRPr lang="ru-RU"/>
        </a:p>
      </dgm:t>
    </dgm:pt>
    <dgm:pt modelId="{EF8A7991-45B3-4CE9-84B8-5CBFC205BB65}" type="sibTrans" cxnId="{C18658F1-4AD5-41E9-BACF-A588180173ED}">
      <dgm:prSet/>
      <dgm:spPr/>
      <dgm:t>
        <a:bodyPr/>
        <a:lstStyle/>
        <a:p>
          <a:endParaRPr lang="ru-RU"/>
        </a:p>
      </dgm:t>
    </dgm:pt>
    <dgm:pt modelId="{9855A405-A060-48A8-BBAF-FE16745B5582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Законы субъектов</a:t>
          </a:r>
        </a:p>
      </dgm:t>
    </dgm:pt>
    <dgm:pt modelId="{AF86EF36-9C09-440A-BEE1-D05912408709}" type="parTrans" cxnId="{F098A333-91B8-43BC-9C9F-0B94139077C9}">
      <dgm:prSet/>
      <dgm:spPr/>
      <dgm:t>
        <a:bodyPr/>
        <a:lstStyle/>
        <a:p>
          <a:endParaRPr lang="ru-RU"/>
        </a:p>
      </dgm:t>
    </dgm:pt>
    <dgm:pt modelId="{6580424C-08B9-4A10-9ACA-74FB2E567EC1}" type="sibTrans" cxnId="{F098A333-91B8-43BC-9C9F-0B94139077C9}">
      <dgm:prSet/>
      <dgm:spPr/>
      <dgm:t>
        <a:bodyPr/>
        <a:lstStyle/>
        <a:p>
          <a:endParaRPr lang="ru-RU"/>
        </a:p>
      </dgm:t>
    </dgm:pt>
    <dgm:pt modelId="{2D959A3F-53BD-4505-8257-6F2A31EBC79D}">
      <dgm:prSet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</a:p>
      </dgm:t>
    </dgm:pt>
    <dgm:pt modelId="{95934D7E-EB10-493F-B095-3AE49E6DCC4E}" type="parTrans" cxnId="{16281188-524D-4126-8C86-FD6116B5EA15}">
      <dgm:prSet/>
      <dgm:spPr/>
      <dgm:t>
        <a:bodyPr/>
        <a:lstStyle/>
        <a:p>
          <a:endParaRPr lang="ru-RU"/>
        </a:p>
      </dgm:t>
    </dgm:pt>
    <dgm:pt modelId="{D9773CB0-6E46-433C-90A3-D19DC3EA9348}" type="sibTrans" cxnId="{16281188-524D-4126-8C86-FD6116B5EA15}">
      <dgm:prSet/>
      <dgm:spPr/>
      <dgm:t>
        <a:bodyPr/>
        <a:lstStyle/>
        <a:p>
          <a:endParaRPr lang="ru-RU"/>
        </a:p>
      </dgm:t>
    </dgm:pt>
    <dgm:pt modelId="{336BC45F-1E11-4956-9C5D-65900E12EA5F}">
      <dgm:prSet custT="1"/>
      <dgm:spPr/>
      <dgm:t>
        <a:bodyPr/>
        <a:lstStyle/>
        <a:p>
          <a:r>
            <a:rPr lang="ru-RU" sz="2400" dirty="0"/>
            <a:t>Конституция РФ</a:t>
          </a:r>
        </a:p>
      </dgm:t>
    </dgm:pt>
    <dgm:pt modelId="{67A14DDD-995B-41E2-BE11-53AFE2AA90AA}" type="parTrans" cxnId="{39DA5A33-2BE0-489F-B4B0-25790E03D9D5}">
      <dgm:prSet/>
      <dgm:spPr/>
      <dgm:t>
        <a:bodyPr/>
        <a:lstStyle/>
        <a:p>
          <a:endParaRPr lang="ru-RU"/>
        </a:p>
      </dgm:t>
    </dgm:pt>
    <dgm:pt modelId="{D486858C-389E-4ED5-A583-8ACA0329B8FF}" type="sibTrans" cxnId="{39DA5A33-2BE0-489F-B4B0-25790E03D9D5}">
      <dgm:prSet/>
      <dgm:spPr/>
      <dgm:t>
        <a:bodyPr/>
        <a:lstStyle/>
        <a:p>
          <a:endParaRPr lang="ru-RU"/>
        </a:p>
      </dgm:t>
    </dgm:pt>
    <dgm:pt modelId="{D8B46527-5C32-45A0-9274-BB0A7412586B}" type="pres">
      <dgm:prSet presAssocID="{6642F822-8608-4E22-A5C8-87738ECA2DB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FBB8588-649E-4639-9911-10AE2AF1D4F7}" type="pres">
      <dgm:prSet presAssocID="{6642F822-8608-4E22-A5C8-87738ECA2DB6}" presName="pyramid" presStyleLbl="node1" presStyleIdx="0" presStyleCnt="1" custLinFactNeighborX="1441" custLinFactNeighborY="7577"/>
      <dgm:spPr/>
    </dgm:pt>
    <dgm:pt modelId="{2175694A-F2D3-495A-BB33-CC526C01982B}" type="pres">
      <dgm:prSet presAssocID="{6642F822-8608-4E22-A5C8-87738ECA2DB6}" presName="theList" presStyleCnt="0"/>
      <dgm:spPr/>
    </dgm:pt>
    <dgm:pt modelId="{10B841D6-143A-4443-A3AB-33B959483E29}" type="pres">
      <dgm:prSet presAssocID="{2C56C610-2F32-4FB4-ABD0-8FDE2C4FEFC5}" presName="aNode" presStyleLbl="fgAcc1" presStyleIdx="0" presStyleCnt="4" custLinFactY="100000" custLinFactNeighborX="1047" custLinFactNeighborY="181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FC2E5-AB32-4C77-8B43-979112369BB4}" type="pres">
      <dgm:prSet presAssocID="{2C56C610-2F32-4FB4-ABD0-8FDE2C4FEFC5}" presName="aSpace" presStyleCnt="0"/>
      <dgm:spPr/>
    </dgm:pt>
    <dgm:pt modelId="{6ECAEFAA-28BA-48D4-8A8E-6AC4C0D2F4CA}" type="pres">
      <dgm:prSet presAssocID="{9855A405-A060-48A8-BBAF-FE16745B5582}" presName="aNode" presStyleLbl="fgAcc1" presStyleIdx="1" presStyleCnt="4" custLinFactY="100490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0DA80-8F9D-4F9D-BC57-07F398AA8E1A}" type="pres">
      <dgm:prSet presAssocID="{9855A405-A060-48A8-BBAF-FE16745B5582}" presName="aSpace" presStyleCnt="0"/>
      <dgm:spPr/>
    </dgm:pt>
    <dgm:pt modelId="{952638E5-F3DA-46EF-9961-04C4CF325806}" type="pres">
      <dgm:prSet presAssocID="{2D959A3F-53BD-4505-8257-6F2A31EBC79D}" presName="aNode" presStyleLbl="fgAcc1" presStyleIdx="2" presStyleCnt="4" custLinFactY="114782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E5313-8804-43E4-89BB-38BCE1760B31}" type="pres">
      <dgm:prSet presAssocID="{2D959A3F-53BD-4505-8257-6F2A31EBC79D}" presName="aSpace" presStyleCnt="0"/>
      <dgm:spPr/>
    </dgm:pt>
    <dgm:pt modelId="{CC6EEE87-DE50-4D42-8D67-3C780C0A0DE6}" type="pres">
      <dgm:prSet presAssocID="{336BC45F-1E11-4956-9C5D-65900E12EA5F}" presName="aNode" presStyleLbl="fgAcc1" presStyleIdx="3" presStyleCnt="4" custLinFactY="-300000" custLinFactNeighborX="1047" custLinFactNeighborY="-332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DDD90D-7286-4739-9A5D-949C800B567D}" type="pres">
      <dgm:prSet presAssocID="{336BC45F-1E11-4956-9C5D-65900E12EA5F}" presName="aSpace" presStyleCnt="0"/>
      <dgm:spPr/>
    </dgm:pt>
  </dgm:ptLst>
  <dgm:cxnLst>
    <dgm:cxn modelId="{1B2B4B5E-5C4E-4212-9F4C-A974D9E33647}" type="presOf" srcId="{9855A405-A060-48A8-BBAF-FE16745B5582}" destId="{6ECAEFAA-28BA-48D4-8A8E-6AC4C0D2F4CA}" srcOrd="0" destOrd="0" presId="urn:microsoft.com/office/officeart/2005/8/layout/pyramid2"/>
    <dgm:cxn modelId="{2A067CB6-6684-44B7-B873-A4AE119D374B}" type="presOf" srcId="{2C56C610-2F32-4FB4-ABD0-8FDE2C4FEFC5}" destId="{10B841D6-143A-4443-A3AB-33B959483E29}" srcOrd="0" destOrd="0" presId="urn:microsoft.com/office/officeart/2005/8/layout/pyramid2"/>
    <dgm:cxn modelId="{DDB2CB60-DE1C-4C9A-8D8A-3CAAD7FE50DC}" type="presOf" srcId="{2D959A3F-53BD-4505-8257-6F2A31EBC79D}" destId="{952638E5-F3DA-46EF-9961-04C4CF325806}" srcOrd="0" destOrd="0" presId="urn:microsoft.com/office/officeart/2005/8/layout/pyramid2"/>
    <dgm:cxn modelId="{F098A333-91B8-43BC-9C9F-0B94139077C9}" srcId="{6642F822-8608-4E22-A5C8-87738ECA2DB6}" destId="{9855A405-A060-48A8-BBAF-FE16745B5582}" srcOrd="1" destOrd="0" parTransId="{AF86EF36-9C09-440A-BEE1-D05912408709}" sibTransId="{6580424C-08B9-4A10-9ACA-74FB2E567EC1}"/>
    <dgm:cxn modelId="{16281188-524D-4126-8C86-FD6116B5EA15}" srcId="{6642F822-8608-4E22-A5C8-87738ECA2DB6}" destId="{2D959A3F-53BD-4505-8257-6F2A31EBC79D}" srcOrd="2" destOrd="0" parTransId="{95934D7E-EB10-493F-B095-3AE49E6DCC4E}" sibTransId="{D9773CB0-6E46-433C-90A3-D19DC3EA9348}"/>
    <dgm:cxn modelId="{39DA5A33-2BE0-489F-B4B0-25790E03D9D5}" srcId="{6642F822-8608-4E22-A5C8-87738ECA2DB6}" destId="{336BC45F-1E11-4956-9C5D-65900E12EA5F}" srcOrd="3" destOrd="0" parTransId="{67A14DDD-995B-41E2-BE11-53AFE2AA90AA}" sibTransId="{D486858C-389E-4ED5-A583-8ACA0329B8FF}"/>
    <dgm:cxn modelId="{43FFB536-F864-4CA9-A14F-5014F11299C8}" type="presOf" srcId="{6642F822-8608-4E22-A5C8-87738ECA2DB6}" destId="{D8B46527-5C32-45A0-9274-BB0A7412586B}" srcOrd="0" destOrd="0" presId="urn:microsoft.com/office/officeart/2005/8/layout/pyramid2"/>
    <dgm:cxn modelId="{C18658F1-4AD5-41E9-BACF-A588180173ED}" srcId="{6642F822-8608-4E22-A5C8-87738ECA2DB6}" destId="{2C56C610-2F32-4FB4-ABD0-8FDE2C4FEFC5}" srcOrd="0" destOrd="0" parTransId="{ADBBF095-EE56-4E01-9E4A-5C0CC61BBA38}" sibTransId="{EF8A7991-45B3-4CE9-84B8-5CBFC205BB65}"/>
    <dgm:cxn modelId="{0266C547-48E3-4E90-B35C-798875974E53}" type="presOf" srcId="{336BC45F-1E11-4956-9C5D-65900E12EA5F}" destId="{CC6EEE87-DE50-4D42-8D67-3C780C0A0DE6}" srcOrd="0" destOrd="0" presId="urn:microsoft.com/office/officeart/2005/8/layout/pyramid2"/>
    <dgm:cxn modelId="{B060832C-E8A3-4744-A196-E6AE8DC9DC26}" type="presParOf" srcId="{D8B46527-5C32-45A0-9274-BB0A7412586B}" destId="{FFBB8588-649E-4639-9911-10AE2AF1D4F7}" srcOrd="0" destOrd="0" presId="urn:microsoft.com/office/officeart/2005/8/layout/pyramid2"/>
    <dgm:cxn modelId="{D24C6E04-489A-4220-A011-479B75B63F28}" type="presParOf" srcId="{D8B46527-5C32-45A0-9274-BB0A7412586B}" destId="{2175694A-F2D3-495A-BB33-CC526C01982B}" srcOrd="1" destOrd="0" presId="urn:microsoft.com/office/officeart/2005/8/layout/pyramid2"/>
    <dgm:cxn modelId="{3569CD36-BE2C-40A7-950B-338F9FF6D764}" type="presParOf" srcId="{2175694A-F2D3-495A-BB33-CC526C01982B}" destId="{10B841D6-143A-4443-A3AB-33B959483E29}" srcOrd="0" destOrd="0" presId="urn:microsoft.com/office/officeart/2005/8/layout/pyramid2"/>
    <dgm:cxn modelId="{9F476045-8774-4838-B18A-CFD2F1B58996}" type="presParOf" srcId="{2175694A-F2D3-495A-BB33-CC526C01982B}" destId="{6B8FC2E5-AB32-4C77-8B43-979112369BB4}" srcOrd="1" destOrd="0" presId="urn:microsoft.com/office/officeart/2005/8/layout/pyramid2"/>
    <dgm:cxn modelId="{8DC8FCA7-48E3-4E14-9F7A-5547A785B86A}" type="presParOf" srcId="{2175694A-F2D3-495A-BB33-CC526C01982B}" destId="{6ECAEFAA-28BA-48D4-8A8E-6AC4C0D2F4CA}" srcOrd="2" destOrd="0" presId="urn:microsoft.com/office/officeart/2005/8/layout/pyramid2"/>
    <dgm:cxn modelId="{E08BB031-6806-4BEA-A46F-E0C26ACB91D3}" type="presParOf" srcId="{2175694A-F2D3-495A-BB33-CC526C01982B}" destId="{9BE0DA80-8F9D-4F9D-BC57-07F398AA8E1A}" srcOrd="3" destOrd="0" presId="urn:microsoft.com/office/officeart/2005/8/layout/pyramid2"/>
    <dgm:cxn modelId="{94B6385F-E581-49BE-9D72-E0C313101242}" type="presParOf" srcId="{2175694A-F2D3-495A-BB33-CC526C01982B}" destId="{952638E5-F3DA-46EF-9961-04C4CF325806}" srcOrd="4" destOrd="0" presId="urn:microsoft.com/office/officeart/2005/8/layout/pyramid2"/>
    <dgm:cxn modelId="{333B9F4E-9E61-45FB-97BA-311A833EACAC}" type="presParOf" srcId="{2175694A-F2D3-495A-BB33-CC526C01982B}" destId="{22FE5313-8804-43E4-89BB-38BCE1760B31}" srcOrd="5" destOrd="0" presId="urn:microsoft.com/office/officeart/2005/8/layout/pyramid2"/>
    <dgm:cxn modelId="{B82B8972-8210-4BD0-A7D6-4E6398AC9314}" type="presParOf" srcId="{2175694A-F2D3-495A-BB33-CC526C01982B}" destId="{CC6EEE87-DE50-4D42-8D67-3C780C0A0DE6}" srcOrd="6" destOrd="0" presId="urn:microsoft.com/office/officeart/2005/8/layout/pyramid2"/>
    <dgm:cxn modelId="{240F3DA7-2505-40C7-9C13-E0DEF44EBB68}" type="presParOf" srcId="{2175694A-F2D3-495A-BB33-CC526C01982B}" destId="{F2DDD90D-7286-4739-9A5D-949C800B567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B8588-649E-4639-9911-10AE2AF1D4F7}">
      <dsp:nvSpPr>
        <dsp:cNvPr id="0" name=""/>
        <dsp:cNvSpPr/>
      </dsp:nvSpPr>
      <dsp:spPr>
        <a:xfrm>
          <a:off x="980980" y="0"/>
          <a:ext cx="4608512" cy="46085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B841D6-143A-4443-A3AB-33B959483E29}">
      <dsp:nvSpPr>
        <dsp:cNvPr id="0" name=""/>
        <dsp:cNvSpPr/>
      </dsp:nvSpPr>
      <dsp:spPr>
        <a:xfrm>
          <a:off x="3250191" y="146651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Федеральные законы</a:t>
          </a:r>
        </a:p>
      </dsp:txBody>
      <dsp:txXfrm>
        <a:off x="3290176" y="1506502"/>
        <a:ext cx="2915562" cy="739121"/>
      </dsp:txXfrm>
    </dsp:sp>
    <dsp:sp modelId="{6ECAEFAA-28BA-48D4-8A8E-6AC4C0D2F4CA}">
      <dsp:nvSpPr>
        <dsp:cNvPr id="0" name=""/>
        <dsp:cNvSpPr/>
      </dsp:nvSpPr>
      <dsp:spPr>
        <a:xfrm>
          <a:off x="3250191" y="2410655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Законы субъектов</a:t>
          </a:r>
        </a:p>
      </dsp:txBody>
      <dsp:txXfrm>
        <a:off x="3290176" y="2450640"/>
        <a:ext cx="2915562" cy="739121"/>
      </dsp:txXfrm>
    </dsp:sp>
    <dsp:sp modelId="{952638E5-F3DA-46EF-9961-04C4CF325806}">
      <dsp:nvSpPr>
        <dsp:cNvPr id="0" name=""/>
        <dsp:cNvSpPr/>
      </dsp:nvSpPr>
      <dsp:spPr>
        <a:xfrm>
          <a:off x="3250191" y="344919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</a:p>
      </dsp:txBody>
      <dsp:txXfrm>
        <a:off x="3290176" y="3489182"/>
        <a:ext cx="2915562" cy="739121"/>
      </dsp:txXfrm>
    </dsp:sp>
    <dsp:sp modelId="{CC6EEE87-DE50-4D42-8D67-3C780C0A0DE6}">
      <dsp:nvSpPr>
        <dsp:cNvPr id="0" name=""/>
        <dsp:cNvSpPr/>
      </dsp:nvSpPr>
      <dsp:spPr>
        <a:xfrm>
          <a:off x="3250191" y="42796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Конституция РФ</a:t>
          </a:r>
        </a:p>
      </dsp:txBody>
      <dsp:txXfrm>
        <a:off x="3290176" y="467952"/>
        <a:ext cx="2915562" cy="739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71583C3-CA27-4496-BECA-C771D03A36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987283-449F-49A3-9FA6-20B92A61CE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3481F-6E72-4171-A9C8-98D56C39F96E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B2E802-5847-4DA6-BAD8-A92EA4C57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830C92-6658-426B-8F97-72EB78E0A8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C4CA1-B95C-48CD-AB14-2CAA4305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338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E9510-8D81-4F7D-A3DD-ECD88FF9FF5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A9037-5C04-413C-AFF2-1B3777C3E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29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emf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52F706F-AFAA-4FA6-90FD-A6042EEAC4E3}"/>
              </a:ext>
            </a:extLst>
          </p:cNvPr>
          <p:cNvSpPr/>
          <p:nvPr userDrawn="1"/>
        </p:nvSpPr>
        <p:spPr>
          <a:xfrm>
            <a:off x="0" y="1954612"/>
            <a:ext cx="10693400" cy="4058267"/>
          </a:xfrm>
          <a:prstGeom prst="rect">
            <a:avLst/>
          </a:prstGeom>
          <a:solidFill>
            <a:srgbClr val="2B314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358D1E9-CE0B-40E2-B7B4-0FA4354CB526}"/>
              </a:ext>
            </a:extLst>
          </p:cNvPr>
          <p:cNvSpPr/>
          <p:nvPr userDrawn="1"/>
        </p:nvSpPr>
        <p:spPr>
          <a:xfrm>
            <a:off x="0" y="3755251"/>
            <a:ext cx="151490" cy="1332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349F62CD-3B5C-4018-AC46-2285EBFB89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67" y="679218"/>
            <a:ext cx="312737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512A90-7C52-4CB6-A385-FCF56ED6BF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811B1396-9D3B-4AEC-A3F5-32D25265EA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784" y="3348583"/>
            <a:ext cx="9679452" cy="1915285"/>
          </a:xfrm>
        </p:spPr>
        <p:txBody>
          <a:bodyPr anchor="b">
            <a:normAutofit/>
          </a:bodyPr>
          <a:lstStyle>
            <a:lvl1pPr algn="ctr">
              <a:defRPr lang="ru-RU" sz="55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pPr marL="0" lvl="0" algn="l" defTabSz="1043056" rtl="0" eaLnBrk="1" latinLnBrk="0" hangingPunct="1">
              <a:defRPr/>
            </a:pPr>
            <a:r>
              <a:rPr lang="ru-RU" dirty="0"/>
              <a:t>ОБРАЗЕЦ ЗАГОЛОВКА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EDFA97E-57D3-4908-B503-1A4CD5FEDBA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74666" y="5386216"/>
            <a:ext cx="9768578" cy="453716"/>
          </a:xfrm>
        </p:spPr>
        <p:txBody>
          <a:bodyPr anchor="b">
            <a:normAutofit/>
          </a:bodyPr>
          <a:lstStyle>
            <a:lvl1pPr marL="87313" indent="0">
              <a:buNone/>
              <a:defRPr sz="2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052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911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822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734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645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55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46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380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291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06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5171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13534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850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6565" y="2761961"/>
            <a:ext cx="4523809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13534" y="1853560"/>
            <a:ext cx="4546088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13534" y="2761961"/>
            <a:ext cx="4546088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64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204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10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 marL="0" indent="0">
              <a:buNone/>
              <a:defRPr sz="2700"/>
            </a:lvl1pPr>
            <a:lvl2pPr marL="391146" indent="0">
              <a:buNone/>
              <a:defRPr sz="2400"/>
            </a:lvl2pPr>
            <a:lvl3pPr marL="782292" indent="0">
              <a:buNone/>
              <a:defRPr sz="2100"/>
            </a:lvl3pPr>
            <a:lvl4pPr marL="1173438" indent="0">
              <a:buNone/>
              <a:defRPr sz="1700"/>
            </a:lvl4pPr>
            <a:lvl5pPr marL="1564584" indent="0">
              <a:buNone/>
              <a:defRPr sz="1700"/>
            </a:lvl5pPr>
            <a:lvl6pPr marL="1955730" indent="0">
              <a:buNone/>
              <a:defRPr sz="1700"/>
            </a:lvl6pPr>
            <a:lvl7pPr marL="2346876" indent="0">
              <a:buNone/>
              <a:defRPr sz="1700"/>
            </a:lvl7pPr>
            <a:lvl8pPr marL="2738022" indent="0">
              <a:buNone/>
              <a:defRPr sz="1700"/>
            </a:lvl8pPr>
            <a:lvl9pPr marL="3129168" indent="0">
              <a:buNone/>
              <a:defRPr sz="17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76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550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52465" y="402567"/>
            <a:ext cx="2305764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5172" y="402567"/>
            <a:ext cx="6783626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1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_DEN\_ПРОЕКТЫ\_МФПА\Университет СИНЕРГИЯ\презентации\Рисунок1.jpg">
            <a:extLst>
              <a:ext uri="{FF2B5EF4-FFF2-40B4-BE49-F238E27FC236}">
                <a16:creationId xmlns:a16="http://schemas.microsoft.com/office/drawing/2014/main" id="{04EA8244-8613-47EF-ADFF-CECBFAAFD3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25898" cy="756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D85A3D9-8E6C-42BC-A646-80F2D6AECC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7" y="1001906"/>
            <a:ext cx="2610490" cy="46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2507453-DF3E-4843-9C37-520D26E5A1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6766" y="2196455"/>
            <a:ext cx="9599868" cy="3807156"/>
          </a:xfrm>
        </p:spPr>
        <p:txBody>
          <a:bodyPr anchor="ctr">
            <a:normAutofit/>
          </a:bodyPr>
          <a:lstStyle>
            <a:lvl1pPr marL="0" algn="l" defTabSz="10430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50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180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C1DD5A-7DBA-4220-B8D8-20048D0ABCE3}"/>
              </a:ext>
            </a:extLst>
          </p:cNvPr>
          <p:cNvSpPr/>
          <p:nvPr userDrawn="1"/>
        </p:nvSpPr>
        <p:spPr>
          <a:xfrm>
            <a:off x="0" y="1795828"/>
            <a:ext cx="10693400" cy="4793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919243"/>
            <a:ext cx="9824904" cy="3488816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3632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700511"/>
            <a:ext cx="9824904" cy="3707548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111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5C6B6E1A-7427-4160-A1D6-036AF3FE4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2" y="2141571"/>
            <a:ext cx="9824905" cy="442469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2835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212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24212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A4523AE8-D259-411C-A6A2-3CD2D16943E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741209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2C6B67E9-E51A-4189-9E6F-B8FBB553E1FC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741209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D9E4D091-F7FD-4BCB-B863-BE189268567B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7158207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27AE658B-019B-4257-BC1E-5402C16CD9C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58207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4" y="561291"/>
            <a:ext cx="9779870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525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B9B11F2-6547-4B66-9341-F3EB5FC81BDB}"/>
              </a:ext>
            </a:extLst>
          </p:cNvPr>
          <p:cNvSpPr/>
          <p:nvPr userDrawn="1"/>
        </p:nvSpPr>
        <p:spPr>
          <a:xfrm>
            <a:off x="7759261" y="2470407"/>
            <a:ext cx="2359400" cy="40903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8" name="object 3">
            <a:extLst>
              <a:ext uri="{FF2B5EF4-FFF2-40B4-BE49-F238E27FC236}">
                <a16:creationId xmlns:a16="http://schemas.microsoft.com/office/drawing/2014/main" id="{4C967A7A-8161-4185-84CA-97E80FC9B322}"/>
              </a:ext>
            </a:extLst>
          </p:cNvPr>
          <p:cNvSpPr/>
          <p:nvPr userDrawn="1"/>
        </p:nvSpPr>
        <p:spPr>
          <a:xfrm>
            <a:off x="7222" y="252239"/>
            <a:ext cx="125720" cy="1815708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BDCE2DE8-E62B-4A34-8FC0-6B605B6B6D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2355" y="1133896"/>
            <a:ext cx="9499375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2B0BFA9E-BDB0-415B-8B27-5B6AB1518DB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2355" y="489910"/>
            <a:ext cx="9499375" cy="276999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ru-RU" sz="2000" b="1" dirty="0">
                <a:solidFill>
                  <a:srgbClr val="E600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0" lvl="0" defTabSz="914400">
              <a:spcBef>
                <a:spcPct val="0"/>
              </a:spcBef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DDA1D208-AC82-41CD-AC19-AA520B2C2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91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2CB3BD24-831A-4664-875C-E9C7FB7F8C3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3017334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F8D3A8DA-DE38-47DD-9DD4-6DEB7240F645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388977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EE8C385B-C208-4106-8613-8BC5223A3F5C}"/>
              </a:ext>
            </a:extLst>
          </p:cNvPr>
          <p:cNvSpPr/>
          <p:nvPr userDrawn="1"/>
        </p:nvSpPr>
        <p:spPr>
          <a:xfrm>
            <a:off x="648087" y="4846672"/>
            <a:ext cx="7043531" cy="516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id="{7CEAFFC1-C332-47C7-9CFE-8FE0B3FD0457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757731" y="2484487"/>
            <a:ext cx="2304000" cy="292598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4" name="Объект 2">
            <a:extLst>
              <a:ext uri="{FF2B5EF4-FFF2-40B4-BE49-F238E27FC236}">
                <a16:creationId xmlns:a16="http://schemas.microsoft.com/office/drawing/2014/main" id="{BDB58731-0025-45AA-B7E6-AE93EE2F2764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7759260" y="2945191"/>
            <a:ext cx="2311011" cy="346286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8" name="Объект 2">
            <a:extLst>
              <a:ext uri="{FF2B5EF4-FFF2-40B4-BE49-F238E27FC236}">
                <a16:creationId xmlns:a16="http://schemas.microsoft.com/office/drawing/2014/main" id="{E9331FB5-268A-4AC3-A50C-029CFF37D9C2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665571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9" name="Объект 2">
            <a:extLst>
              <a:ext uri="{FF2B5EF4-FFF2-40B4-BE49-F238E27FC236}">
                <a16:creationId xmlns:a16="http://schemas.microsoft.com/office/drawing/2014/main" id="{073B8669-4C3C-4E00-85DA-6D255EE3B472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3037214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0" name="Объект 2">
            <a:extLst>
              <a:ext uri="{FF2B5EF4-FFF2-40B4-BE49-F238E27FC236}">
                <a16:creationId xmlns:a16="http://schemas.microsoft.com/office/drawing/2014/main" id="{6D28D3A1-3506-42DA-8E0C-5D900B154BFB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5408857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2143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675" y="1237457"/>
            <a:ext cx="8020050" cy="263244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</p:spPr>
        <p:txBody>
          <a:bodyPr/>
          <a:lstStyle>
            <a:lvl1pPr marL="0" indent="0" algn="ctr">
              <a:buNone/>
              <a:defRPr sz="2100"/>
            </a:lvl1pPr>
            <a:lvl2pPr marL="391146" indent="0" algn="ctr">
              <a:buNone/>
              <a:defRPr sz="1700"/>
            </a:lvl2pPr>
            <a:lvl3pPr marL="782292" indent="0" algn="ctr">
              <a:buNone/>
              <a:defRPr sz="1500"/>
            </a:lvl3pPr>
            <a:lvl4pPr marL="1173438" indent="0" algn="ctr">
              <a:buNone/>
              <a:defRPr sz="1400"/>
            </a:lvl4pPr>
            <a:lvl5pPr marL="1564584" indent="0" algn="ctr">
              <a:buNone/>
              <a:defRPr sz="1400"/>
            </a:lvl5pPr>
            <a:lvl6pPr marL="1955730" indent="0" algn="ctr">
              <a:buNone/>
              <a:defRPr sz="1400"/>
            </a:lvl6pPr>
            <a:lvl7pPr marL="2346876" indent="0" algn="ctr">
              <a:buNone/>
              <a:defRPr sz="1400"/>
            </a:lvl7pPr>
            <a:lvl8pPr marL="2738022" indent="0" algn="ctr">
              <a:buNone/>
              <a:defRPr sz="1400"/>
            </a:lvl8pPr>
            <a:lvl9pPr marL="3129168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1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265" y="280935"/>
            <a:ext cx="1512396" cy="27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451590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3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19" r:id="rId3"/>
    <p:sldLayoutId id="2147483739" r:id="rId4"/>
    <p:sldLayoutId id="2147483736" r:id="rId5"/>
    <p:sldLayoutId id="2147483738" r:id="rId6"/>
    <p:sldLayoutId id="2147483737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20" r:id="rId14"/>
    <p:sldLayoutId id="2147483721" r:id="rId15"/>
    <p:sldLayoutId id="2147483722" r:id="rId16"/>
    <p:sldLayoutId id="2147483723" r:id="rId17"/>
  </p:sldLayoutIdLst>
  <p:txStyles>
    <p:titleStyle>
      <a:lvl1pPr algn="l" defTabSz="782292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573" indent="-195573" algn="l" defTabSz="782292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671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7786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1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60157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51303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4244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3359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2474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114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229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43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584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73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4687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3802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2916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EBF47-2662-48D1-B238-FBEE452D2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967" y="3750100"/>
            <a:ext cx="9679452" cy="2203317"/>
          </a:xfrm>
        </p:spPr>
        <p:txBody>
          <a:bodyPr>
            <a:normAutofit fontScale="90000"/>
          </a:bodyPr>
          <a:lstStyle/>
          <a:p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ОТЧЕТ </a:t>
            </a:r>
            <a:br>
              <a:rPr lang="ru-RU" sz="2100" dirty="0"/>
            </a:br>
            <a:r>
              <a:rPr lang="ru-RU" sz="2100" dirty="0"/>
              <a:t>о прохождении производственной практики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 по профессиональному модулю ПМ.01 Правоприменительная деятельность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в период с «___» __________ 20__ г. по «___» __________ 20__ г.</a:t>
            </a:r>
            <a:br>
              <a:rPr lang="ru-RU" sz="21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Специальность 40.02.04 «Юриспруденция»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EC7E33D-1387-4B56-A695-F4C72A50F4EE}"/>
              </a:ext>
            </a:extLst>
          </p:cNvPr>
          <p:cNvSpPr txBox="1">
            <a:spLocks/>
          </p:cNvSpPr>
          <p:nvPr/>
        </p:nvSpPr>
        <p:spPr bwMode="auto">
          <a:xfrm>
            <a:off x="426967" y="5980906"/>
            <a:ext cx="871296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ФИО обучающегося</a:t>
            </a: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</a:t>
            </a: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Группа: _______________________________________________</a:t>
            </a:r>
          </a:p>
          <a:p>
            <a:pPr lvl="0" algn="l" defTabSz="914400" eaLnBrk="1" hangingPunct="1">
              <a:lnSpc>
                <a:spcPct val="80000"/>
              </a:lnSpc>
              <a:spcBef>
                <a:spcPct val="0"/>
              </a:spcBef>
              <a:defRPr/>
            </a:pP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ФИО Руководителя: </a:t>
            </a:r>
            <a:r>
              <a:rPr lang="ru-RU" altLang="ru-RU" sz="2200" dirty="0">
                <a:solidFill>
                  <a:srgbClr val="FF0000"/>
                </a:solidFill>
                <a:latin typeface="Arial" charset="0"/>
              </a:rPr>
              <a:t> ___________________________________</a:t>
            </a: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22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A02C01-F3A7-4DE2-9DF2-AD08FA482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16" y="198043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АВТОНОМНАЯ НЕКОММЕРЧЕСКАЯ ОРГАНИЗАЦИЯ ВЫСШЕГО ОБРАЗОВАНИЯ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</a:t>
            </a:r>
            <a:r>
              <a:rPr lang="ru-RU" altLang="ru-RU" sz="1400" b="1">
                <a:solidFill>
                  <a:prstClr val="white"/>
                </a:solidFill>
                <a:latin typeface="Arial" charset="0"/>
              </a:rPr>
              <a:t>МОСКОВСКИЙ </a:t>
            </a:r>
            <a:r>
              <a:rPr lang="ru-RU" altLang="ru-RU" sz="1400" b="1" smtClean="0">
                <a:solidFill>
                  <a:prstClr val="white"/>
                </a:solidFill>
                <a:latin typeface="Arial" charset="0"/>
              </a:rPr>
              <a:t>УНИВЕРСИТЕТ </a:t>
            </a: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«СИНЕРГИЯ»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Юридический факультет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Кафедра Правового регулирования бизнеса и гражданского судопроизводства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350388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252239"/>
            <a:ext cx="9687193" cy="1163395"/>
          </a:xfrm>
        </p:spPr>
        <p:txBody>
          <a:bodyPr/>
          <a:lstStyle/>
          <a:p>
            <a:r>
              <a:rPr lang="ru-RU" sz="2800" dirty="0"/>
              <a:t>Локальные правовые акты, регламентирующие правоприменительную деятельность организации/ органа – 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локальные правовые акты в соответствии с заданием слайда: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т.д. </a:t>
            </a:r>
          </a:p>
        </p:txBody>
      </p:sp>
    </p:spTree>
    <p:extLst>
      <p:ext uri="{BB962C8B-B14F-4D97-AF65-F5344CB8AC3E}">
        <p14:creationId xmlns:p14="http://schemas.microsoft.com/office/powerpoint/2010/main" val="1225933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56" y="252239"/>
            <a:ext cx="9308094" cy="1163395"/>
          </a:xfrm>
        </p:spPr>
        <p:txBody>
          <a:bodyPr/>
          <a:lstStyle/>
          <a:p>
            <a:r>
              <a:rPr lang="ru-RU" sz="2800" dirty="0"/>
              <a:t>Документооборот структурного подразделения со смежными отделами организации/органа – 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7" y="2052439"/>
            <a:ext cx="98121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изобразить документооборот между отделом, в котором обучающийся проходит производственную практику, и смежными отделами.</a:t>
            </a:r>
          </a:p>
        </p:txBody>
      </p:sp>
    </p:spTree>
    <p:extLst>
      <p:ext uri="{BB962C8B-B14F-4D97-AF65-F5344CB8AC3E}">
        <p14:creationId xmlns:p14="http://schemas.microsoft.com/office/powerpoint/2010/main" val="1023420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52" y="296548"/>
            <a:ext cx="9305644" cy="1163395"/>
          </a:xfrm>
        </p:spPr>
        <p:txBody>
          <a:bodyPr/>
          <a:lstStyle/>
          <a:p>
            <a:r>
              <a:rPr lang="ru-RU" sz="2800" dirty="0"/>
              <a:t>Особенности правового статуса коммерческой организации/ индивидуального предпринимателя </a:t>
            </a:r>
            <a:endParaRPr lang="ru-RU" sz="2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512" y="2052439"/>
            <a:ext cx="991474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особенности правового статуса коммерческой организации/ индивидуального предпринимателя (с указанием НПА, закрепляющего этот статус). </a:t>
            </a:r>
          </a:p>
        </p:txBody>
      </p:sp>
    </p:spTree>
    <p:extLst>
      <p:ext uri="{BB962C8B-B14F-4D97-AF65-F5344CB8AC3E}">
        <p14:creationId xmlns:p14="http://schemas.microsoft.com/office/powerpoint/2010/main" val="1203298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5"/>
            <a:ext cx="10028174" cy="775597"/>
          </a:xfrm>
        </p:spPr>
        <p:txBody>
          <a:bodyPr/>
          <a:lstStyle/>
          <a:p>
            <a:r>
              <a:rPr lang="ru-RU" sz="2800" dirty="0"/>
              <a:t>Требования к локальным </a:t>
            </a:r>
            <a:br>
              <a:rPr lang="ru-RU" sz="2800" dirty="0"/>
            </a:br>
            <a:r>
              <a:rPr lang="ru-RU" sz="2800" dirty="0"/>
              <a:t>правоприменительным актам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2596" y="1980431"/>
            <a:ext cx="98126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основные требования, предъявляемые к локальным правоприменительным актам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264333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628944"/>
            <a:ext cx="9687193" cy="387798"/>
          </a:xfrm>
        </p:spPr>
        <p:txBody>
          <a:bodyPr/>
          <a:lstStyle/>
          <a:p>
            <a:r>
              <a:rPr lang="ru-RU" sz="2800" dirty="0"/>
              <a:t>Доверенность на получение товара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2596" y="1980431"/>
            <a:ext cx="98126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основные требования, предъявляемые к доверенности на получение товара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1570114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Экспериментально-практическая работа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0156" y="1764407"/>
            <a:ext cx="976971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Подготовить проекты документов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2648296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164" y="548517"/>
            <a:ext cx="9687193" cy="387798"/>
          </a:xfrm>
        </p:spPr>
        <p:txBody>
          <a:bodyPr/>
          <a:lstStyle/>
          <a:p>
            <a:r>
              <a:rPr lang="ru-RU" sz="2800" dirty="0"/>
              <a:t>Описание кейса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41932" y="1908423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>
                <a:cs typeface="Arial" panose="020B0604020202020204" pitchFamily="34" charset="0"/>
              </a:rPr>
              <a:t>СИТУАЦИЯ: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340" y="1260351"/>
            <a:ext cx="7128792" cy="57312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099884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30" y="252239"/>
            <a:ext cx="9687193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Разработать претензионный порядок действий продавца в соответствии с заданием на слайде №16 (1-2 слайда)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1930" y="2052439"/>
            <a:ext cx="96893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разработать досудебный порядок действий продавца.</a:t>
            </a:r>
          </a:p>
        </p:txBody>
      </p:sp>
    </p:spTree>
    <p:extLst>
      <p:ext uri="{BB962C8B-B14F-4D97-AF65-F5344CB8AC3E}">
        <p14:creationId xmlns:p14="http://schemas.microsoft.com/office/powerpoint/2010/main" val="1692965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663" y="252239"/>
            <a:ext cx="8962486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sz="2400" dirty="0"/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Подготовить рекомендации по составлению претензии (1-2 слайда)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8" y="1980431"/>
            <a:ext cx="97210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подготовить проект претензии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128239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3" y="324247"/>
            <a:ext cx="9687193" cy="997196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3. Подготовить проект искового заявления (1-2 слайда)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0156" y="1908423"/>
            <a:ext cx="97930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подготовить проект искового заявления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3814852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Содержание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2673" y="2268463"/>
            <a:ext cx="968719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Инструктаж по соблюдению правил противопожарной безопасности, правил охраны труда, техники безопасности, санитарно-эпидемиологических правил и гигиенических нормативов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Нормативно-правовая база – источник материального и процессуального права в Российской Федерации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 деятельности организации/органа - места практики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Экспериментально-практическая работа. Приобретение необходимых знаний, умений и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практического опыта работы по специальности в рамках освоения ВД 1. Правоприменительная деятельность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Результаты систематизации материалов по практике</a:t>
            </a:r>
          </a:p>
        </p:txBody>
      </p:sp>
    </p:spTree>
    <p:extLst>
      <p:ext uri="{BB962C8B-B14F-4D97-AF65-F5344CB8AC3E}">
        <p14:creationId xmlns:p14="http://schemas.microsoft.com/office/powerpoint/2010/main" val="2320564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346430"/>
            <a:ext cx="9255145" cy="997196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 Составить проект доверенности на получение товара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164" y="1980431"/>
            <a:ext cx="96490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составить проект доверенности  на получение товара.</a:t>
            </a:r>
          </a:p>
        </p:txBody>
      </p:sp>
    </p:spTree>
    <p:extLst>
      <p:ext uri="{BB962C8B-B14F-4D97-AF65-F5344CB8AC3E}">
        <p14:creationId xmlns:p14="http://schemas.microsoft.com/office/powerpoint/2010/main" val="4047939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Выводы по результатам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2" y="2052439"/>
            <a:ext cx="96871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Сформулировать основные выводы по результатам прохождения производственной практики. </a:t>
            </a:r>
          </a:p>
        </p:txBody>
      </p:sp>
    </p:spTree>
    <p:extLst>
      <p:ext uri="{BB962C8B-B14F-4D97-AF65-F5344CB8AC3E}">
        <p14:creationId xmlns:p14="http://schemas.microsoft.com/office/powerpoint/2010/main" val="88733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7"/>
            <a:ext cx="9687193" cy="1163395"/>
          </a:xfrm>
        </p:spPr>
        <p:txBody>
          <a:bodyPr/>
          <a:lstStyle/>
          <a:p>
            <a:r>
              <a:rPr lang="ru-RU" sz="2800" dirty="0"/>
              <a:t>Правила техники безопасности в организации/органе – месте прохождения практики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672" y="2124447"/>
            <a:ext cx="96871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правила техники безопасности в организации/органе – месте прохождения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364123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29" y="119300"/>
            <a:ext cx="9920091" cy="1551194"/>
          </a:xfrm>
        </p:spPr>
        <p:txBody>
          <a:bodyPr/>
          <a:lstStyle/>
          <a:p>
            <a:r>
              <a:rPr lang="ru-RU" sz="2800" dirty="0"/>
              <a:t>Нормативно-правовые акты, регламентирующие деятельность коммерческих организаций, индивидуальных предпринимателей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27409484"/>
              </p:ext>
            </p:extLst>
          </p:nvPr>
        </p:nvGraphicFramePr>
        <p:xfrm>
          <a:off x="1746300" y="1908423"/>
          <a:ext cx="7128933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6785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468263"/>
            <a:ext cx="9687193" cy="775597"/>
          </a:xfrm>
        </p:spPr>
        <p:txBody>
          <a:bodyPr/>
          <a:lstStyle/>
          <a:p>
            <a:r>
              <a:rPr lang="ru-RU" sz="2800" dirty="0"/>
              <a:t>Профессиональное толкование юридических терминов, понятий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8148" y="1836415"/>
            <a:ext cx="92890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Дать определения следующим понятиям:</a:t>
            </a: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Правоприменительная деятельность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это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Субъекты правоприменительной деятельности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Исковое заявление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Доверенность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83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8"/>
            <a:ext cx="9687193" cy="1163395"/>
          </a:xfrm>
        </p:spPr>
        <p:txBody>
          <a:bodyPr/>
          <a:lstStyle/>
          <a:p>
            <a:r>
              <a:rPr lang="ru-RU" sz="2800" dirty="0"/>
              <a:t>Общая организационная характеристика деятельности организации/органа – </a:t>
            </a:r>
            <a:br>
              <a:rPr lang="ru-RU" sz="2800" dirty="0"/>
            </a:br>
            <a:r>
              <a:rPr lang="ru-RU" sz="2800" dirty="0"/>
              <a:t>места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3" y="2052439"/>
            <a:ext cx="956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Указать полное наименование организации/ органа – места прохождения практики, адрес, цель создания.</a:t>
            </a:r>
          </a:p>
        </p:txBody>
      </p:sp>
    </p:spTree>
    <p:extLst>
      <p:ext uri="{BB962C8B-B14F-4D97-AF65-F5344CB8AC3E}">
        <p14:creationId xmlns:p14="http://schemas.microsoft.com/office/powerpoint/2010/main" val="3990030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6"/>
            <a:ext cx="9687193" cy="775597"/>
          </a:xfrm>
        </p:spPr>
        <p:txBody>
          <a:bodyPr/>
          <a:lstStyle/>
          <a:p>
            <a:r>
              <a:rPr lang="ru-RU" sz="2800" dirty="0"/>
              <a:t>Организационная структура организации/ органа – места прохождения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08423"/>
            <a:ext cx="981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отобразить структурные подразделения организации/ органа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места практики.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301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457417"/>
            <a:ext cx="9687193" cy="775597"/>
          </a:xfrm>
        </p:spPr>
        <p:txBody>
          <a:bodyPr/>
          <a:lstStyle/>
          <a:p>
            <a:r>
              <a:rPr lang="ru-RU" sz="2800" dirty="0"/>
              <a:t>Перечень функциональных обязанностей </a:t>
            </a:r>
            <a:br>
              <a:rPr lang="ru-RU" sz="2800" dirty="0"/>
            </a:br>
            <a:r>
              <a:rPr lang="ru-RU" sz="2800" dirty="0"/>
              <a:t>в период практической подготовки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2673" y="2124447"/>
            <a:ext cx="94945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перечень функциональных обязанностей обучающегося в период практической подготовки.</a:t>
            </a:r>
          </a:p>
        </p:txBody>
      </p:sp>
    </p:spTree>
    <p:extLst>
      <p:ext uri="{BB962C8B-B14F-4D97-AF65-F5344CB8AC3E}">
        <p14:creationId xmlns:p14="http://schemas.microsoft.com/office/powerpoint/2010/main" val="4131817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252239"/>
            <a:ext cx="9687193" cy="1163395"/>
          </a:xfrm>
        </p:spPr>
        <p:txBody>
          <a:bodyPr/>
          <a:lstStyle/>
          <a:p>
            <a:r>
              <a:rPr lang="ru-RU" sz="2800" dirty="0"/>
              <a:t>Особенности правоприменительной деятельности организации – </a:t>
            </a:r>
            <a:br>
              <a:rPr lang="ru-RU" sz="2800" dirty="0"/>
            </a:br>
            <a:r>
              <a:rPr lang="ru-RU" sz="2800" dirty="0"/>
              <a:t>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особенности правоприменительной деятельности организации – места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10703442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_шаблончик A4 (1)" id="{CECEB147-F7F0-4995-89D0-2FD57D90FCEB}" vid="{306AE4ED-CFFA-434E-A652-8353525159A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презентация_шаблончик A4 (1)</Template>
  <TotalTime>2282</TotalTime>
  <Words>497</Words>
  <Application>Microsoft Office PowerPoint</Application>
  <PresentationFormat>Произвольный</PresentationFormat>
  <Paragraphs>76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Тема Office</vt:lpstr>
      <vt:lpstr>   ОТЧЕТ  о прохождении производственной практики   по профессиональному модулю ПМ.01 Правоприменительная деятельность  в период с «___» __________ 20__ г. по «___» __________ 20__ г.  Специальность 40.02.04 «Юриспруденция» </vt:lpstr>
      <vt:lpstr>Содержание</vt:lpstr>
      <vt:lpstr>Правила техники безопасности в организации/органе – месте прохождения практики</vt:lpstr>
      <vt:lpstr>Нормативно-правовые акты, регламентирующие деятельность коммерческих организаций, индивидуальных предпринимателей</vt:lpstr>
      <vt:lpstr>Профессиональное толкование юридических терминов, понятий</vt:lpstr>
      <vt:lpstr>Общая организационная характеристика деятельности организации/органа –  места прохождения практики</vt:lpstr>
      <vt:lpstr>Организационная структура организации/ органа – места прохождения практики</vt:lpstr>
      <vt:lpstr>Перечень функциональных обязанностей  в период практической подготовки</vt:lpstr>
      <vt:lpstr>Особенности правоприменительной деятельности организации –  места практики</vt:lpstr>
      <vt:lpstr>Локальные правовые акты, регламентирующие правоприменительную деятельность организации/ органа – места практики</vt:lpstr>
      <vt:lpstr>Документооборот структурного подразделения со смежными отделами организации/органа – места практики</vt:lpstr>
      <vt:lpstr>Особенности правового статуса коммерческой организации/ индивидуального предпринимателя </vt:lpstr>
      <vt:lpstr>Требования к локальным  правоприменительным актам </vt:lpstr>
      <vt:lpstr>Доверенность на получение товара</vt:lpstr>
      <vt:lpstr>Экспериментально-практическая работа</vt:lpstr>
      <vt:lpstr>Описание кейса</vt:lpstr>
      <vt:lpstr>Экспериментально-практическая работа  1. Разработать претензионный порядок действий продавца в соответствии с заданием на слайде №16 (1-2 слайда)</vt:lpstr>
      <vt:lpstr>Экспериментально-практическая работа  2. Подготовить рекомендации по составлению претензии (1-2 слайда) </vt:lpstr>
      <vt:lpstr>Экспериментально-практическая работа  3. Подготовить проект искового заявления (1-2 слайда) </vt:lpstr>
      <vt:lpstr>Экспериментально-практическая работа  4. Составить проект доверенности на получение товара</vt:lpstr>
      <vt:lpstr>Выводы по результатам прохождения практики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Перепечина Мария Викторовна</cp:lastModifiedBy>
  <cp:revision>199</cp:revision>
  <cp:lastPrinted>2019-08-06T13:15:09Z</cp:lastPrinted>
  <dcterms:created xsi:type="dcterms:W3CDTF">2020-03-27T22:15:06Z</dcterms:created>
  <dcterms:modified xsi:type="dcterms:W3CDTF">2025-03-26T13:16:43Z</dcterms:modified>
</cp:coreProperties>
</file>