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3"/>
  </p:notesMasterIdLst>
  <p:handoutMasterIdLst>
    <p:handoutMasterId r:id="rId24"/>
  </p:handoutMasterIdLst>
  <p:sldIdLst>
    <p:sldId id="687" r:id="rId2"/>
    <p:sldId id="647" r:id="rId3"/>
    <p:sldId id="717" r:id="rId4"/>
    <p:sldId id="665" r:id="rId5"/>
    <p:sldId id="712" r:id="rId6"/>
    <p:sldId id="714" r:id="rId7"/>
    <p:sldId id="715" r:id="rId8"/>
    <p:sldId id="716" r:id="rId9"/>
    <p:sldId id="713" r:id="rId10"/>
    <p:sldId id="692" r:id="rId11"/>
    <p:sldId id="693" r:id="rId12"/>
    <p:sldId id="701" r:id="rId13"/>
    <p:sldId id="709" r:id="rId14"/>
    <p:sldId id="711" r:id="rId15"/>
    <p:sldId id="694" r:id="rId16"/>
    <p:sldId id="702" r:id="rId17"/>
    <p:sldId id="704" r:id="rId18"/>
    <p:sldId id="708" r:id="rId19"/>
    <p:sldId id="706" r:id="rId20"/>
    <p:sldId id="707" r:id="rId21"/>
    <p:sldId id="698" r:id="rId22"/>
  </p:sldIdLst>
  <p:sldSz cx="10693400" cy="7561263"/>
  <p:notesSz cx="6669088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EB0000"/>
    <a:srgbClr val="EB1E00"/>
    <a:srgbClr val="E51F26"/>
    <a:srgbClr val="EB1E28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6408" autoAdjust="0"/>
  </p:normalViewPr>
  <p:slideViewPr>
    <p:cSldViewPr showGuides="1">
      <p:cViewPr>
        <p:scale>
          <a:sx n="113" d="100"/>
          <a:sy n="113" d="100"/>
        </p:scale>
        <p:origin x="-1056" y="-210"/>
      </p:cViewPr>
      <p:guideLst>
        <p:guide orient="horz" pos="2296"/>
        <p:guide orient="horz" pos="2531"/>
        <p:guide pos="2880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42F822-8608-4E22-A5C8-87738ECA2D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56C610-2F32-4FB4-ABD0-8FDE2C4FEFC5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gm:t>
    </dgm:pt>
    <dgm:pt modelId="{ADBBF095-EE56-4E01-9E4A-5C0CC61BBA38}" type="parTrans" cxnId="{C18658F1-4AD5-41E9-BACF-A588180173ED}">
      <dgm:prSet/>
      <dgm:spPr/>
      <dgm:t>
        <a:bodyPr/>
        <a:lstStyle/>
        <a:p>
          <a:endParaRPr lang="ru-RU"/>
        </a:p>
      </dgm:t>
    </dgm:pt>
    <dgm:pt modelId="{EF8A7991-45B3-4CE9-84B8-5CBFC205BB65}" type="sibTrans" cxnId="{C18658F1-4AD5-41E9-BACF-A588180173ED}">
      <dgm:prSet/>
      <dgm:spPr/>
      <dgm:t>
        <a:bodyPr/>
        <a:lstStyle/>
        <a:p>
          <a:endParaRPr lang="ru-RU"/>
        </a:p>
      </dgm:t>
    </dgm:pt>
    <dgm:pt modelId="{9855A405-A060-48A8-BBAF-FE16745B5582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gm:t>
    </dgm:pt>
    <dgm:pt modelId="{AF86EF36-9C09-440A-BEE1-D05912408709}" type="parTrans" cxnId="{F098A333-91B8-43BC-9C9F-0B94139077C9}">
      <dgm:prSet/>
      <dgm:spPr/>
      <dgm:t>
        <a:bodyPr/>
        <a:lstStyle/>
        <a:p>
          <a:endParaRPr lang="ru-RU"/>
        </a:p>
      </dgm:t>
    </dgm:pt>
    <dgm:pt modelId="{6580424C-08B9-4A10-9ACA-74FB2E567EC1}" type="sibTrans" cxnId="{F098A333-91B8-43BC-9C9F-0B94139077C9}">
      <dgm:prSet/>
      <dgm:spPr/>
      <dgm:t>
        <a:bodyPr/>
        <a:lstStyle/>
        <a:p>
          <a:endParaRPr lang="ru-RU"/>
        </a:p>
      </dgm:t>
    </dgm:pt>
    <dgm:pt modelId="{2D959A3F-53BD-4505-8257-6F2A31EBC79D}">
      <dgm:prSet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gm:t>
    </dgm:pt>
    <dgm:pt modelId="{95934D7E-EB10-493F-B095-3AE49E6DCC4E}" type="parTrans" cxnId="{16281188-524D-4126-8C86-FD6116B5EA15}">
      <dgm:prSet/>
      <dgm:spPr/>
      <dgm:t>
        <a:bodyPr/>
        <a:lstStyle/>
        <a:p>
          <a:endParaRPr lang="ru-RU"/>
        </a:p>
      </dgm:t>
    </dgm:pt>
    <dgm:pt modelId="{D9773CB0-6E46-433C-90A3-D19DC3EA9348}" type="sibTrans" cxnId="{16281188-524D-4126-8C86-FD6116B5EA15}">
      <dgm:prSet/>
      <dgm:spPr/>
      <dgm:t>
        <a:bodyPr/>
        <a:lstStyle/>
        <a:p>
          <a:endParaRPr lang="ru-RU"/>
        </a:p>
      </dgm:t>
    </dgm:pt>
    <dgm:pt modelId="{336BC45F-1E11-4956-9C5D-65900E12EA5F}">
      <dgm:prSet custT="1"/>
      <dgm:spPr/>
      <dgm:t>
        <a:bodyPr/>
        <a:lstStyle/>
        <a:p>
          <a:r>
            <a:rPr lang="ru-RU" sz="2400" dirty="0"/>
            <a:t>Конституция РФ</a:t>
          </a:r>
        </a:p>
      </dgm:t>
    </dgm:pt>
    <dgm:pt modelId="{67A14DDD-995B-41E2-BE11-53AFE2AA90AA}" type="parTrans" cxnId="{39DA5A33-2BE0-489F-B4B0-25790E03D9D5}">
      <dgm:prSet/>
      <dgm:spPr/>
      <dgm:t>
        <a:bodyPr/>
        <a:lstStyle/>
        <a:p>
          <a:endParaRPr lang="ru-RU"/>
        </a:p>
      </dgm:t>
    </dgm:pt>
    <dgm:pt modelId="{D486858C-389E-4ED5-A583-8ACA0329B8FF}" type="sibTrans" cxnId="{39DA5A33-2BE0-489F-B4B0-25790E03D9D5}">
      <dgm:prSet/>
      <dgm:spPr/>
      <dgm:t>
        <a:bodyPr/>
        <a:lstStyle/>
        <a:p>
          <a:endParaRPr lang="ru-RU"/>
        </a:p>
      </dgm:t>
    </dgm:pt>
    <dgm:pt modelId="{D8B46527-5C32-45A0-9274-BB0A7412586B}" type="pres">
      <dgm:prSet presAssocID="{6642F822-8608-4E22-A5C8-87738ECA2D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BB8588-649E-4639-9911-10AE2AF1D4F7}" type="pres">
      <dgm:prSet presAssocID="{6642F822-8608-4E22-A5C8-87738ECA2DB6}" presName="pyramid" presStyleLbl="node1" presStyleIdx="0" presStyleCnt="1" custLinFactNeighborX="1441" custLinFactNeighborY="7577"/>
      <dgm:spPr/>
    </dgm:pt>
    <dgm:pt modelId="{2175694A-F2D3-495A-BB33-CC526C01982B}" type="pres">
      <dgm:prSet presAssocID="{6642F822-8608-4E22-A5C8-87738ECA2DB6}" presName="theList" presStyleCnt="0"/>
      <dgm:spPr/>
    </dgm:pt>
    <dgm:pt modelId="{10B841D6-143A-4443-A3AB-33B959483E29}" type="pres">
      <dgm:prSet presAssocID="{2C56C610-2F32-4FB4-ABD0-8FDE2C4FEFC5}" presName="aNode" presStyleLbl="fgAcc1" presStyleIdx="0" presStyleCnt="4" custLinFactY="100000" custLinFactNeighborX="1047" custLinFactNeighborY="181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C2E5-AB32-4C77-8B43-979112369BB4}" type="pres">
      <dgm:prSet presAssocID="{2C56C610-2F32-4FB4-ABD0-8FDE2C4FEFC5}" presName="aSpace" presStyleCnt="0"/>
      <dgm:spPr/>
    </dgm:pt>
    <dgm:pt modelId="{6ECAEFAA-28BA-48D4-8A8E-6AC4C0D2F4CA}" type="pres">
      <dgm:prSet presAssocID="{9855A405-A060-48A8-BBAF-FE16745B5582}" presName="aNode" presStyleLbl="fgAcc1" presStyleIdx="1" presStyleCnt="4" custLinFactY="100490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0DA80-8F9D-4F9D-BC57-07F398AA8E1A}" type="pres">
      <dgm:prSet presAssocID="{9855A405-A060-48A8-BBAF-FE16745B5582}" presName="aSpace" presStyleCnt="0"/>
      <dgm:spPr/>
    </dgm:pt>
    <dgm:pt modelId="{952638E5-F3DA-46EF-9961-04C4CF325806}" type="pres">
      <dgm:prSet presAssocID="{2D959A3F-53BD-4505-8257-6F2A31EBC79D}" presName="aNode" presStyleLbl="fgAcc1" presStyleIdx="2" presStyleCnt="4" custLinFactY="114782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E5313-8804-43E4-89BB-38BCE1760B31}" type="pres">
      <dgm:prSet presAssocID="{2D959A3F-53BD-4505-8257-6F2A31EBC79D}" presName="aSpace" presStyleCnt="0"/>
      <dgm:spPr/>
    </dgm:pt>
    <dgm:pt modelId="{CC6EEE87-DE50-4D42-8D67-3C780C0A0DE6}" type="pres">
      <dgm:prSet presAssocID="{336BC45F-1E11-4956-9C5D-65900E12EA5F}" presName="aNode" presStyleLbl="fgAcc1" presStyleIdx="3" presStyleCnt="4" custLinFactY="-300000" custLinFactNeighborX="1047" custLinFactNeighborY="-332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DD90D-7286-4739-9A5D-949C800B567D}" type="pres">
      <dgm:prSet presAssocID="{336BC45F-1E11-4956-9C5D-65900E12EA5F}" presName="aSpace" presStyleCnt="0"/>
      <dgm:spPr/>
    </dgm:pt>
  </dgm:ptLst>
  <dgm:cxnLst>
    <dgm:cxn modelId="{1B2B4B5E-5C4E-4212-9F4C-A974D9E33647}" type="presOf" srcId="{9855A405-A060-48A8-BBAF-FE16745B5582}" destId="{6ECAEFAA-28BA-48D4-8A8E-6AC4C0D2F4CA}" srcOrd="0" destOrd="0" presId="urn:microsoft.com/office/officeart/2005/8/layout/pyramid2"/>
    <dgm:cxn modelId="{2A067CB6-6684-44B7-B873-A4AE119D374B}" type="presOf" srcId="{2C56C610-2F32-4FB4-ABD0-8FDE2C4FEFC5}" destId="{10B841D6-143A-4443-A3AB-33B959483E29}" srcOrd="0" destOrd="0" presId="urn:microsoft.com/office/officeart/2005/8/layout/pyramid2"/>
    <dgm:cxn modelId="{DDB2CB60-DE1C-4C9A-8D8A-3CAAD7FE50DC}" type="presOf" srcId="{2D959A3F-53BD-4505-8257-6F2A31EBC79D}" destId="{952638E5-F3DA-46EF-9961-04C4CF325806}" srcOrd="0" destOrd="0" presId="urn:microsoft.com/office/officeart/2005/8/layout/pyramid2"/>
    <dgm:cxn modelId="{F098A333-91B8-43BC-9C9F-0B94139077C9}" srcId="{6642F822-8608-4E22-A5C8-87738ECA2DB6}" destId="{9855A405-A060-48A8-BBAF-FE16745B5582}" srcOrd="1" destOrd="0" parTransId="{AF86EF36-9C09-440A-BEE1-D05912408709}" sibTransId="{6580424C-08B9-4A10-9ACA-74FB2E567EC1}"/>
    <dgm:cxn modelId="{16281188-524D-4126-8C86-FD6116B5EA15}" srcId="{6642F822-8608-4E22-A5C8-87738ECA2DB6}" destId="{2D959A3F-53BD-4505-8257-6F2A31EBC79D}" srcOrd="2" destOrd="0" parTransId="{95934D7E-EB10-493F-B095-3AE49E6DCC4E}" sibTransId="{D9773CB0-6E46-433C-90A3-D19DC3EA9348}"/>
    <dgm:cxn modelId="{39DA5A33-2BE0-489F-B4B0-25790E03D9D5}" srcId="{6642F822-8608-4E22-A5C8-87738ECA2DB6}" destId="{336BC45F-1E11-4956-9C5D-65900E12EA5F}" srcOrd="3" destOrd="0" parTransId="{67A14DDD-995B-41E2-BE11-53AFE2AA90AA}" sibTransId="{D486858C-389E-4ED5-A583-8ACA0329B8FF}"/>
    <dgm:cxn modelId="{43FFB536-F864-4CA9-A14F-5014F11299C8}" type="presOf" srcId="{6642F822-8608-4E22-A5C8-87738ECA2DB6}" destId="{D8B46527-5C32-45A0-9274-BB0A7412586B}" srcOrd="0" destOrd="0" presId="urn:microsoft.com/office/officeart/2005/8/layout/pyramid2"/>
    <dgm:cxn modelId="{C18658F1-4AD5-41E9-BACF-A588180173ED}" srcId="{6642F822-8608-4E22-A5C8-87738ECA2DB6}" destId="{2C56C610-2F32-4FB4-ABD0-8FDE2C4FEFC5}" srcOrd="0" destOrd="0" parTransId="{ADBBF095-EE56-4E01-9E4A-5C0CC61BBA38}" sibTransId="{EF8A7991-45B3-4CE9-84B8-5CBFC205BB65}"/>
    <dgm:cxn modelId="{0266C547-48E3-4E90-B35C-798875974E53}" type="presOf" srcId="{336BC45F-1E11-4956-9C5D-65900E12EA5F}" destId="{CC6EEE87-DE50-4D42-8D67-3C780C0A0DE6}" srcOrd="0" destOrd="0" presId="urn:microsoft.com/office/officeart/2005/8/layout/pyramid2"/>
    <dgm:cxn modelId="{B060832C-E8A3-4744-A196-E6AE8DC9DC26}" type="presParOf" srcId="{D8B46527-5C32-45A0-9274-BB0A7412586B}" destId="{FFBB8588-649E-4639-9911-10AE2AF1D4F7}" srcOrd="0" destOrd="0" presId="urn:microsoft.com/office/officeart/2005/8/layout/pyramid2"/>
    <dgm:cxn modelId="{D24C6E04-489A-4220-A011-479B75B63F28}" type="presParOf" srcId="{D8B46527-5C32-45A0-9274-BB0A7412586B}" destId="{2175694A-F2D3-495A-BB33-CC526C01982B}" srcOrd="1" destOrd="0" presId="urn:microsoft.com/office/officeart/2005/8/layout/pyramid2"/>
    <dgm:cxn modelId="{3569CD36-BE2C-40A7-950B-338F9FF6D764}" type="presParOf" srcId="{2175694A-F2D3-495A-BB33-CC526C01982B}" destId="{10B841D6-143A-4443-A3AB-33B959483E29}" srcOrd="0" destOrd="0" presId="urn:microsoft.com/office/officeart/2005/8/layout/pyramid2"/>
    <dgm:cxn modelId="{9F476045-8774-4838-B18A-CFD2F1B58996}" type="presParOf" srcId="{2175694A-F2D3-495A-BB33-CC526C01982B}" destId="{6B8FC2E5-AB32-4C77-8B43-979112369BB4}" srcOrd="1" destOrd="0" presId="urn:microsoft.com/office/officeart/2005/8/layout/pyramid2"/>
    <dgm:cxn modelId="{8DC8FCA7-48E3-4E14-9F7A-5547A785B86A}" type="presParOf" srcId="{2175694A-F2D3-495A-BB33-CC526C01982B}" destId="{6ECAEFAA-28BA-48D4-8A8E-6AC4C0D2F4CA}" srcOrd="2" destOrd="0" presId="urn:microsoft.com/office/officeart/2005/8/layout/pyramid2"/>
    <dgm:cxn modelId="{E08BB031-6806-4BEA-A46F-E0C26ACB91D3}" type="presParOf" srcId="{2175694A-F2D3-495A-BB33-CC526C01982B}" destId="{9BE0DA80-8F9D-4F9D-BC57-07F398AA8E1A}" srcOrd="3" destOrd="0" presId="urn:microsoft.com/office/officeart/2005/8/layout/pyramid2"/>
    <dgm:cxn modelId="{94B6385F-E581-49BE-9D72-E0C313101242}" type="presParOf" srcId="{2175694A-F2D3-495A-BB33-CC526C01982B}" destId="{952638E5-F3DA-46EF-9961-04C4CF325806}" srcOrd="4" destOrd="0" presId="urn:microsoft.com/office/officeart/2005/8/layout/pyramid2"/>
    <dgm:cxn modelId="{333B9F4E-9E61-45FB-97BA-311A833EACAC}" type="presParOf" srcId="{2175694A-F2D3-495A-BB33-CC526C01982B}" destId="{22FE5313-8804-43E4-89BB-38BCE1760B31}" srcOrd="5" destOrd="0" presId="urn:microsoft.com/office/officeart/2005/8/layout/pyramid2"/>
    <dgm:cxn modelId="{B82B8972-8210-4BD0-A7D6-4E6398AC9314}" type="presParOf" srcId="{2175694A-F2D3-495A-BB33-CC526C01982B}" destId="{CC6EEE87-DE50-4D42-8D67-3C780C0A0DE6}" srcOrd="6" destOrd="0" presId="urn:microsoft.com/office/officeart/2005/8/layout/pyramid2"/>
    <dgm:cxn modelId="{240F3DA7-2505-40C7-9C13-E0DEF44EBB68}" type="presParOf" srcId="{2175694A-F2D3-495A-BB33-CC526C01982B}" destId="{F2DDD90D-7286-4739-9A5D-949C800B567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xmlns="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xmlns="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xmlns="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xmlns="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xmlns="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xmlns="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xmlns="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xmlns="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xmlns="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xmlns="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xmlns="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xmlns="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xmlns="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xmlns="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xmlns="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xmlns="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xmlns="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xmlns="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xmlns="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xmlns="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xmlns="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xmlns="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xmlns="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xmlns="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xmlns="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xmlns="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xmlns="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AEBF47-2662-48D1-B238-FBEE452D2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967" y="3750100"/>
            <a:ext cx="9679452" cy="2203317"/>
          </a:xfrm>
        </p:spPr>
        <p:txBody>
          <a:bodyPr>
            <a:normAutofit fontScale="90000"/>
          </a:bodyPr>
          <a:lstStyle/>
          <a:p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производственной практики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 по профессиональному модулю ПМ.01 Правоприменительная деятельность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в период с «___» __________ 20__ г. по «___» __________ 20__ г.</a:t>
            </a:r>
            <a:br>
              <a:rPr lang="ru-RU" sz="21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Специальность 40.02.04 «Юриспруденция»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8EC7E33D-1387-4B56-A695-F4C72A50F4EE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_______________________________________________</a:t>
            </a: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ФИО Руководителя: </a:t>
            </a:r>
            <a:r>
              <a:rPr lang="ru-RU" altLang="ru-RU" sz="2200" dirty="0">
                <a:solidFill>
                  <a:srgbClr val="FF0000"/>
                </a:solidFill>
                <a:latin typeface="Arial" charset="0"/>
              </a:rPr>
              <a:t> ___________________________________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22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АВТОНОМНАЯ НЕКОММЕРЧЕСКАЯ ОРГАНИЗАЦИЯ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«МОСКОВСКИЙ </a:t>
            </a:r>
            <a:r>
              <a:rPr lang="ru-RU" altLang="ru-RU" sz="1400" b="1" dirty="0" smtClean="0">
                <a:solidFill>
                  <a:prstClr val="white"/>
                </a:solidFill>
                <a:latin typeface="Arial" charset="0"/>
              </a:rPr>
              <a:t>УНИВЕРСИТЕТ </a:t>
            </a: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Юридический факультет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Кафедра Правового регулирования бизнеса и гражданского судопроизводства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50388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Локальные правовые акты, регламентирующие правоприменительную деятельность организации/ 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локальные правовые акты в соответствии с заданием слайда: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т.д. </a:t>
            </a:r>
          </a:p>
        </p:txBody>
      </p:sp>
    </p:spTree>
    <p:extLst>
      <p:ext uri="{BB962C8B-B14F-4D97-AF65-F5344CB8AC3E}">
        <p14:creationId xmlns:p14="http://schemas.microsoft.com/office/powerpoint/2010/main" val="1225933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6" y="252239"/>
            <a:ext cx="9308094" cy="1163395"/>
          </a:xfrm>
        </p:spPr>
        <p:txBody>
          <a:bodyPr/>
          <a:lstStyle/>
          <a:p>
            <a:r>
              <a:rPr lang="ru-RU" sz="2800" dirty="0"/>
              <a:t>Документооборот структурного подразделения со смежными отделами организации/органа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7" y="2052439"/>
            <a:ext cx="98121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изобразить документооборот между отделом, в котором обучающийся проходит производственную практику, и смежными отделами.</a:t>
            </a:r>
          </a:p>
        </p:txBody>
      </p:sp>
    </p:spTree>
    <p:extLst>
      <p:ext uri="{BB962C8B-B14F-4D97-AF65-F5344CB8AC3E}">
        <p14:creationId xmlns:p14="http://schemas.microsoft.com/office/powerpoint/2010/main" val="102342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52" y="324247"/>
            <a:ext cx="9687193" cy="1107996"/>
          </a:xfrm>
        </p:spPr>
        <p:txBody>
          <a:bodyPr/>
          <a:lstStyle/>
          <a:p>
            <a:r>
              <a:rPr lang="ru-RU" sz="2800" dirty="0"/>
              <a:t>Особенности правового статуса адвоката/ законного представителя </a:t>
            </a:r>
            <a:r>
              <a:rPr lang="ru-RU" sz="2400" b="0" i="1" dirty="0">
                <a:latin typeface="Arial" panose="020B0604020202020204" pitchFamily="34" charset="0"/>
                <a:cs typeface="Arial" panose="020B0604020202020204" pitchFamily="34" charset="0"/>
              </a:rPr>
              <a:t>(в зависимости от места прохождения практики)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2512" y="2052439"/>
            <a:ext cx="9914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особенности правового статуса адвоката или законного представителя (с указанием НПА, закрепляющего этот статус). </a:t>
            </a:r>
          </a:p>
        </p:txBody>
      </p:sp>
    </p:spTree>
    <p:extLst>
      <p:ext uri="{BB962C8B-B14F-4D97-AF65-F5344CB8AC3E}">
        <p14:creationId xmlns:p14="http://schemas.microsoft.com/office/powerpoint/2010/main" val="1203298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5"/>
            <a:ext cx="9687193" cy="775597"/>
          </a:xfrm>
        </p:spPr>
        <p:txBody>
          <a:bodyPr/>
          <a:lstStyle/>
          <a:p>
            <a:r>
              <a:rPr lang="ru-RU" sz="2800" dirty="0"/>
              <a:t>Требования к исковому заявлению </a:t>
            </a:r>
            <a:br>
              <a:rPr lang="ru-RU" sz="2800" dirty="0"/>
            </a:br>
            <a:r>
              <a:rPr lang="ru-RU" sz="2800" dirty="0"/>
              <a:t>в суд общей юрисдикции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исковому заявлению в СОЮ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264333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5"/>
            <a:ext cx="9687193" cy="775597"/>
          </a:xfrm>
        </p:spPr>
        <p:txBody>
          <a:bodyPr/>
          <a:lstStyle/>
          <a:p>
            <a:r>
              <a:rPr lang="ru-RU" sz="2800" dirty="0"/>
              <a:t>Доверенность на представление интересов истца в суде общей юрисдикции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3101" y="2052439"/>
            <a:ext cx="968719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доверенности на представление интересов истца в СОЮ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1114123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Экспериментально-практическая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0156" y="1764407"/>
            <a:ext cx="976971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проекты документов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2648296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4" y="548517"/>
            <a:ext cx="9687193" cy="387798"/>
          </a:xfrm>
        </p:spPr>
        <p:txBody>
          <a:bodyPr/>
          <a:lstStyle/>
          <a:p>
            <a:r>
              <a:rPr lang="ru-RU" sz="2800" dirty="0"/>
              <a:t>Описание кейса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41932" y="1908423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>
                <a:cs typeface="Arial" panose="020B0604020202020204" pitchFamily="34" charset="0"/>
              </a:rPr>
              <a:t>СИТУАЦИЯ: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340" y="1260351"/>
            <a:ext cx="7354326" cy="54826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9988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30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Разработать алгоритм действий в соответствии с заданием на слайде №16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1930" y="2052439"/>
            <a:ext cx="96893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разработать АЛГОРИТМ ДЕЙСТВИЙ (пошаговую инструкцию) для ЧИЖОВА А.А. </a:t>
            </a:r>
          </a:p>
        </p:txBody>
      </p:sp>
    </p:spTree>
    <p:extLst>
      <p:ext uri="{BB962C8B-B14F-4D97-AF65-F5344CB8AC3E}">
        <p14:creationId xmlns:p14="http://schemas.microsoft.com/office/powerpoint/2010/main" val="169296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62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Подготовить рекомендации по составлению искового заявления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8" y="1980431"/>
            <a:ext cx="97210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искового заявления для ЧИЖОВА А.А.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128239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324247"/>
            <a:ext cx="9687193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Подготовить проект искового заявления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0156" y="1908423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искового заявления для ЧИЖОВА А.А.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381485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Содержание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2673" y="2268463"/>
            <a:ext cx="96871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Нормативно-правовая база – источник материального и процессуального права в Российской Федерации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 деятельности организации/органа - места практики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Экспериментально-практическая работа. Приобретение необходимых знаний, умений и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практического опыта работы по специальности в рамках освоения ВД 1. Правоприменительная деятельность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 систематизации материалов по практике</a:t>
            </a:r>
          </a:p>
        </p:txBody>
      </p:sp>
    </p:spTree>
    <p:extLst>
      <p:ext uri="{BB962C8B-B14F-4D97-AF65-F5344CB8AC3E}">
        <p14:creationId xmlns:p14="http://schemas.microsoft.com/office/powerpoint/2010/main" val="2320564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46430"/>
            <a:ext cx="9255145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Составить проект доверенности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164" y="1980431"/>
            <a:ext cx="96490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составить проект доверенности  на представление интересов Чижова А.А. в суде.</a:t>
            </a:r>
          </a:p>
        </p:txBody>
      </p:sp>
    </p:spTree>
    <p:extLst>
      <p:ext uri="{BB962C8B-B14F-4D97-AF65-F5344CB8AC3E}">
        <p14:creationId xmlns:p14="http://schemas.microsoft.com/office/powerpoint/2010/main" val="4047939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Выводы по результатам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2" y="2052439"/>
            <a:ext cx="96871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основные выводы по результатам прохождения производственной практики. </a:t>
            </a:r>
          </a:p>
        </p:txBody>
      </p:sp>
    </p:spTree>
    <p:extLst>
      <p:ext uri="{BB962C8B-B14F-4D97-AF65-F5344CB8AC3E}">
        <p14:creationId xmlns:p14="http://schemas.microsoft.com/office/powerpoint/2010/main" val="88733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техники безопасности в организации/органе – месте прохождения практики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672" y="2124447"/>
            <a:ext cx="96871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техники безопасности в организации/органе – месте прохождения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364123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69" y="252239"/>
            <a:ext cx="9687193" cy="1163395"/>
          </a:xfrm>
        </p:spPr>
        <p:txBody>
          <a:bodyPr/>
          <a:lstStyle/>
          <a:p>
            <a:r>
              <a:rPr lang="ru-RU" sz="2800" dirty="0"/>
              <a:t>Нормативно-правовые акты, регламентирующие деятельность адвокатских кабинетов, юридических компаний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7409484"/>
              </p:ext>
            </p:extLst>
          </p:nvPr>
        </p:nvGraphicFramePr>
        <p:xfrm>
          <a:off x="1746300" y="1908423"/>
          <a:ext cx="7128933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6785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68263"/>
            <a:ext cx="9687193" cy="775597"/>
          </a:xfrm>
        </p:spPr>
        <p:txBody>
          <a:bodyPr/>
          <a:lstStyle/>
          <a:p>
            <a:r>
              <a:rPr lang="ru-RU" sz="2800" dirty="0"/>
              <a:t>Профессиональное толкование юридических терминов, понятий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148" y="1836415"/>
            <a:ext cx="92890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Дать определения следующим понятиям: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Правоприменительная деятельность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это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Субъекты правоприменительной деятельности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Исковое заявление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Доверенность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8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8"/>
            <a:ext cx="9687193" cy="1163395"/>
          </a:xfrm>
        </p:spPr>
        <p:txBody>
          <a:bodyPr/>
          <a:lstStyle/>
          <a:p>
            <a:r>
              <a:rPr lang="ru-RU" sz="2800" dirty="0"/>
              <a:t>Общая организационная характеристика деятельности организации/органа – </a:t>
            </a:r>
            <a:br>
              <a:rPr lang="ru-RU" sz="2800" dirty="0"/>
            </a:br>
            <a:r>
              <a:rPr lang="ru-RU" sz="2800" dirty="0"/>
              <a:t>места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3" y="2052439"/>
            <a:ext cx="956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Указать полное наименование организации/ органа – места прохождения практики, адрес, цель создания.</a:t>
            </a:r>
          </a:p>
        </p:txBody>
      </p:sp>
    </p:spTree>
    <p:extLst>
      <p:ext uri="{BB962C8B-B14F-4D97-AF65-F5344CB8AC3E}">
        <p14:creationId xmlns:p14="http://schemas.microsoft.com/office/powerpoint/2010/main" val="399003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6"/>
            <a:ext cx="9687193" cy="775597"/>
          </a:xfrm>
        </p:spPr>
        <p:txBody>
          <a:bodyPr/>
          <a:lstStyle/>
          <a:p>
            <a:r>
              <a:rPr lang="ru-RU" sz="2800" dirty="0"/>
              <a:t>Организационная структура организации/ органа – места прохождения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08423"/>
            <a:ext cx="981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отобразить структурные подразделения организации/ органа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места практики.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01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7"/>
            <a:ext cx="9687193" cy="775597"/>
          </a:xfrm>
        </p:spPr>
        <p:txBody>
          <a:bodyPr/>
          <a:lstStyle/>
          <a:p>
            <a:r>
              <a:rPr lang="ru-RU" sz="2800" dirty="0"/>
              <a:t>Перечень функциональных обязанностей </a:t>
            </a:r>
            <a:br>
              <a:rPr lang="ru-RU" sz="2800" dirty="0"/>
            </a:br>
            <a:r>
              <a:rPr lang="ru-RU" sz="2800" dirty="0"/>
              <a:t>в период практической подготовки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673" y="2124447"/>
            <a:ext cx="94945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перечень функциональных обязанностей обучающегося в период практической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4131817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Особенности правоприменительной деятельности организации – </a:t>
            </a:r>
            <a:br>
              <a:rPr lang="ru-RU" sz="2800" dirty="0"/>
            </a:br>
            <a:r>
              <a:rPr lang="ru-RU" sz="2800" dirty="0"/>
              <a:t>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особенности правоприменительной деятельности организации – места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1070344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презентация_шаблончик A4 (1)</Template>
  <TotalTime>2267</TotalTime>
  <Words>531</Words>
  <Application>Microsoft Office PowerPoint</Application>
  <PresentationFormat>Произвольный</PresentationFormat>
  <Paragraphs>76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 ОТЧЕТ  о прохождении производственной практики   по профессиональному модулю ПМ.01 Правоприменительная деятельность  в период с «___» __________ 20__ г. по «___» __________ 20__ г.  Специальность 40.02.04 «Юриспруденция» </vt:lpstr>
      <vt:lpstr>Содержание</vt:lpstr>
      <vt:lpstr>Правила техники безопасности в организации/органе – месте прохождения практики</vt:lpstr>
      <vt:lpstr>Нормативно-правовые акты, регламентирующие деятельность адвокатских кабинетов, юридических компаний </vt:lpstr>
      <vt:lpstr>Профессиональное толкование юридических терминов, понятий</vt:lpstr>
      <vt:lpstr>Общая организационная характеристика деятельности организации/органа –  места прохождения практики</vt:lpstr>
      <vt:lpstr>Организационная структура организации/ органа – места прохождения практики</vt:lpstr>
      <vt:lpstr>Перечень функциональных обязанностей  в период практической подготовки</vt:lpstr>
      <vt:lpstr>Особенности правоприменительной деятельности организации –  места практики</vt:lpstr>
      <vt:lpstr>Локальные правовые акты, регламентирующие правоприменительную деятельность организации/ органа – места практики</vt:lpstr>
      <vt:lpstr>Документооборот структурного подразделения со смежными отделами организации/органа – места практики</vt:lpstr>
      <vt:lpstr>Особенности правового статуса адвоката/ законного представителя (в зависимости от места прохождения практики)</vt:lpstr>
      <vt:lpstr>Требования к исковому заявлению  в суд общей юрисдикции</vt:lpstr>
      <vt:lpstr>Доверенность на представление интересов истца в суде общей юрисдикции</vt:lpstr>
      <vt:lpstr>Экспериментально-практическая работа</vt:lpstr>
      <vt:lpstr>Описание кейса</vt:lpstr>
      <vt:lpstr>Экспериментально-практическая работа  1. Разработать алгоритм действий в соответствии с заданием на слайде №16 (1-2 слайда)</vt:lpstr>
      <vt:lpstr>Экспериментально-практическая работа  2. Подготовить рекомендации по составлению искового заявления (1-2 слайда) </vt:lpstr>
      <vt:lpstr>Экспериментально-практическая работа  3. Подготовить проект искового заявления (1-2 слайда) </vt:lpstr>
      <vt:lpstr>Экспериментально-практическая работа  4. Составить проект доверенности (1-2 слайда)</vt:lpstr>
      <vt:lpstr>Выводы по результатам прохождения практики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Пользователь Windows</cp:lastModifiedBy>
  <cp:revision>195</cp:revision>
  <cp:lastPrinted>2019-08-06T13:15:09Z</cp:lastPrinted>
  <dcterms:created xsi:type="dcterms:W3CDTF">2020-03-27T22:15:06Z</dcterms:created>
  <dcterms:modified xsi:type="dcterms:W3CDTF">2026-05-04T05:15:17Z</dcterms:modified>
</cp:coreProperties>
</file>