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7"/>
  </p:notesMasterIdLst>
  <p:handoutMasterIdLst>
    <p:handoutMasterId r:id="rId18"/>
  </p:handoutMasterIdLst>
  <p:sldIdLst>
    <p:sldId id="687" r:id="rId2"/>
    <p:sldId id="647" r:id="rId3"/>
    <p:sldId id="680" r:id="rId4"/>
    <p:sldId id="665" r:id="rId5"/>
    <p:sldId id="668" r:id="rId6"/>
    <p:sldId id="691" r:id="rId7"/>
    <p:sldId id="683" r:id="rId8"/>
    <p:sldId id="692" r:id="rId9"/>
    <p:sldId id="693" r:id="rId10"/>
    <p:sldId id="694" r:id="rId11"/>
    <p:sldId id="699" r:id="rId12"/>
    <p:sldId id="698" r:id="rId13"/>
    <p:sldId id="700" r:id="rId14"/>
    <p:sldId id="703" r:id="rId15"/>
    <p:sldId id="678" r:id="rId16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6408" autoAdjust="0"/>
  </p:normalViewPr>
  <p:slideViewPr>
    <p:cSldViewPr showGuides="1">
      <p:cViewPr varScale="1">
        <p:scale>
          <a:sx n="70" d="100"/>
          <a:sy n="70" d="100"/>
        </p:scale>
        <p:origin x="1260" y="7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commentAuthors" Target="commentAuthors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2F822-8608-4E22-A5C8-87738ECA2DB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AE503B-994B-4A26-893B-8667805E818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</a:p>
      </dgm:t>
    </dgm:pt>
    <dgm:pt modelId="{22113C0D-C082-4FCF-AD49-272D722B66D3}" type="parTrans" cxnId="{60873B10-F669-40D5-93A9-59522B13148D}">
      <dgm:prSet/>
      <dgm:spPr/>
      <dgm:t>
        <a:bodyPr/>
        <a:lstStyle/>
        <a:p>
          <a:endParaRPr lang="ru-RU"/>
        </a:p>
      </dgm:t>
    </dgm:pt>
    <dgm:pt modelId="{FEB8EB0E-EDF4-4C42-B472-4B5A936D7D4F}" type="sibTrans" cxnId="{60873B10-F669-40D5-93A9-59522B13148D}">
      <dgm:prSet/>
      <dgm:spPr/>
      <dgm:t>
        <a:bodyPr/>
        <a:lstStyle/>
        <a:p>
          <a:endParaRPr lang="ru-RU"/>
        </a:p>
      </dgm:t>
    </dgm:pt>
    <dgm:pt modelId="{2C56C610-2F32-4FB4-ABD0-8FDE2C4FEFC5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</a:p>
      </dgm:t>
    </dgm:pt>
    <dgm:pt modelId="{ADBBF095-EE56-4E01-9E4A-5C0CC61BBA38}" type="parTrans" cxnId="{C18658F1-4AD5-41E9-BACF-A588180173ED}">
      <dgm:prSet/>
      <dgm:spPr/>
      <dgm:t>
        <a:bodyPr/>
        <a:lstStyle/>
        <a:p>
          <a:endParaRPr lang="ru-RU"/>
        </a:p>
      </dgm:t>
    </dgm:pt>
    <dgm:pt modelId="{EF8A7991-45B3-4CE9-84B8-5CBFC205BB65}" type="sibTrans" cxnId="{C18658F1-4AD5-41E9-BACF-A588180173ED}">
      <dgm:prSet/>
      <dgm:spPr/>
      <dgm:t>
        <a:bodyPr/>
        <a:lstStyle/>
        <a:p>
          <a:endParaRPr lang="ru-RU"/>
        </a:p>
      </dgm:t>
    </dgm:pt>
    <dgm:pt modelId="{9855A405-A060-48A8-BBAF-FE16745B558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</a:p>
      </dgm:t>
    </dgm:pt>
    <dgm:pt modelId="{AF86EF36-9C09-440A-BEE1-D05912408709}" type="parTrans" cxnId="{F098A333-91B8-43BC-9C9F-0B94139077C9}">
      <dgm:prSet/>
      <dgm:spPr/>
      <dgm:t>
        <a:bodyPr/>
        <a:lstStyle/>
        <a:p>
          <a:endParaRPr lang="ru-RU"/>
        </a:p>
      </dgm:t>
    </dgm:pt>
    <dgm:pt modelId="{6580424C-08B9-4A10-9ACA-74FB2E567EC1}" type="sibTrans" cxnId="{F098A333-91B8-43BC-9C9F-0B94139077C9}">
      <dgm:prSet/>
      <dgm:spPr/>
      <dgm:t>
        <a:bodyPr/>
        <a:lstStyle/>
        <a:p>
          <a:endParaRPr lang="ru-RU"/>
        </a:p>
      </dgm:t>
    </dgm:pt>
    <dgm:pt modelId="{2D959A3F-53BD-4505-8257-6F2A31EBC79D}">
      <dgm:prSet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gm:t>
    </dgm:pt>
    <dgm:pt modelId="{95934D7E-EB10-493F-B095-3AE49E6DCC4E}" type="parTrans" cxnId="{16281188-524D-4126-8C86-FD6116B5EA15}">
      <dgm:prSet/>
      <dgm:spPr/>
      <dgm:t>
        <a:bodyPr/>
        <a:lstStyle/>
        <a:p>
          <a:endParaRPr lang="ru-RU"/>
        </a:p>
      </dgm:t>
    </dgm:pt>
    <dgm:pt modelId="{D9773CB0-6E46-433C-90A3-D19DC3EA9348}" type="sibTrans" cxnId="{16281188-524D-4126-8C86-FD6116B5EA15}">
      <dgm:prSet/>
      <dgm:spPr/>
      <dgm:t>
        <a:bodyPr/>
        <a:lstStyle/>
        <a:p>
          <a:endParaRPr lang="ru-RU"/>
        </a:p>
      </dgm:t>
    </dgm:pt>
    <dgm:pt modelId="{336BC45F-1E11-4956-9C5D-65900E12EA5F}">
      <dgm:prSet custT="1"/>
      <dgm:spPr/>
      <dgm:t>
        <a:bodyPr/>
        <a:lstStyle/>
        <a:p>
          <a:r>
            <a:rPr lang="ru-RU" sz="2400" dirty="0"/>
            <a:t>Конституция РФ</a:t>
          </a:r>
        </a:p>
      </dgm:t>
    </dgm:pt>
    <dgm:pt modelId="{67A14DDD-995B-41E2-BE11-53AFE2AA90AA}" type="parTrans" cxnId="{39DA5A33-2BE0-489F-B4B0-25790E03D9D5}">
      <dgm:prSet/>
      <dgm:spPr/>
      <dgm:t>
        <a:bodyPr/>
        <a:lstStyle/>
        <a:p>
          <a:endParaRPr lang="ru-RU"/>
        </a:p>
      </dgm:t>
    </dgm:pt>
    <dgm:pt modelId="{D486858C-389E-4ED5-A583-8ACA0329B8FF}" type="sibTrans" cxnId="{39DA5A33-2BE0-489F-B4B0-25790E03D9D5}">
      <dgm:prSet/>
      <dgm:spPr/>
      <dgm:t>
        <a:bodyPr/>
        <a:lstStyle/>
        <a:p>
          <a:endParaRPr lang="ru-RU"/>
        </a:p>
      </dgm:t>
    </dgm:pt>
    <dgm:pt modelId="{D8B46527-5C32-45A0-9274-BB0A7412586B}" type="pres">
      <dgm:prSet presAssocID="{6642F822-8608-4E22-A5C8-87738ECA2DB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BB8588-649E-4639-9911-10AE2AF1D4F7}" type="pres">
      <dgm:prSet presAssocID="{6642F822-8608-4E22-A5C8-87738ECA2DB6}" presName="pyramid" presStyleLbl="node1" presStyleIdx="0" presStyleCnt="1" custLinFactNeighborX="1441" custLinFactNeighborY="7577"/>
      <dgm:spPr/>
    </dgm:pt>
    <dgm:pt modelId="{2175694A-F2D3-495A-BB33-CC526C01982B}" type="pres">
      <dgm:prSet presAssocID="{6642F822-8608-4E22-A5C8-87738ECA2DB6}" presName="theList" presStyleCnt="0"/>
      <dgm:spPr/>
    </dgm:pt>
    <dgm:pt modelId="{81677CFE-ED87-401A-AEEE-63D103CACDA7}" type="pres">
      <dgm:prSet presAssocID="{13AE503B-994B-4A26-893B-8667805E8184}" presName="aNode" presStyleLbl="fgAcc1" presStyleIdx="0" presStyleCnt="5" custScaleY="145932" custLinFactY="-6037" custLinFactNeighborX="104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5B6E9-DBFE-4B4A-8E68-296B3F71F42D}" type="pres">
      <dgm:prSet presAssocID="{13AE503B-994B-4A26-893B-8667805E8184}" presName="aSpace" presStyleCnt="0"/>
      <dgm:spPr/>
    </dgm:pt>
    <dgm:pt modelId="{10B841D6-143A-4443-A3AB-33B959483E29}" type="pres">
      <dgm:prSet presAssocID="{2C56C610-2F32-4FB4-ABD0-8FDE2C4FEFC5}" presName="aNode" presStyleLbl="fgAcc1" presStyleIdx="1" presStyleCnt="5" custLinFactY="100000" custLinFactNeighborX="1047" custLinFactNeighborY="18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FC2E5-AB32-4C77-8B43-979112369BB4}" type="pres">
      <dgm:prSet presAssocID="{2C56C610-2F32-4FB4-ABD0-8FDE2C4FEFC5}" presName="aSpace" presStyleCnt="0"/>
      <dgm:spPr/>
    </dgm:pt>
    <dgm:pt modelId="{6ECAEFAA-28BA-48D4-8A8E-6AC4C0D2F4CA}" type="pres">
      <dgm:prSet presAssocID="{9855A405-A060-48A8-BBAF-FE16745B5582}" presName="aNode" presStyleLbl="fgAcc1" presStyleIdx="2" presStyleCnt="5" custLinFactY="100490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DA80-8F9D-4F9D-BC57-07F398AA8E1A}" type="pres">
      <dgm:prSet presAssocID="{9855A405-A060-48A8-BBAF-FE16745B5582}" presName="aSpace" presStyleCnt="0"/>
      <dgm:spPr/>
    </dgm:pt>
    <dgm:pt modelId="{952638E5-F3DA-46EF-9961-04C4CF325806}" type="pres">
      <dgm:prSet presAssocID="{2D959A3F-53BD-4505-8257-6F2A31EBC79D}" presName="aNode" presStyleLbl="fgAcc1" presStyleIdx="3" presStyleCnt="5" custLinFactY="114782" custLinFactNeighborX="1047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E5313-8804-43E4-89BB-38BCE1760B31}" type="pres">
      <dgm:prSet presAssocID="{2D959A3F-53BD-4505-8257-6F2A31EBC79D}" presName="aSpace" presStyleCnt="0"/>
      <dgm:spPr/>
    </dgm:pt>
    <dgm:pt modelId="{CC6EEE87-DE50-4D42-8D67-3C780C0A0DE6}" type="pres">
      <dgm:prSet presAssocID="{336BC45F-1E11-4956-9C5D-65900E12EA5F}" presName="aNode" presStyleLbl="fgAcc1" presStyleIdx="4" presStyleCnt="5" custLinFactY="-300000" custLinFactNeighborX="1047" custLinFactNeighborY="-33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DD90D-7286-4739-9A5D-949C800B567D}" type="pres">
      <dgm:prSet presAssocID="{336BC45F-1E11-4956-9C5D-65900E12EA5F}" presName="aSpace" presStyleCnt="0"/>
      <dgm:spPr/>
    </dgm:pt>
  </dgm:ptLst>
  <dgm:cxnLst>
    <dgm:cxn modelId="{16281188-524D-4126-8C86-FD6116B5EA15}" srcId="{6642F822-8608-4E22-A5C8-87738ECA2DB6}" destId="{2D959A3F-53BD-4505-8257-6F2A31EBC79D}" srcOrd="3" destOrd="0" parTransId="{95934D7E-EB10-493F-B095-3AE49E6DCC4E}" sibTransId="{D9773CB0-6E46-433C-90A3-D19DC3EA9348}"/>
    <dgm:cxn modelId="{C18658F1-4AD5-41E9-BACF-A588180173ED}" srcId="{6642F822-8608-4E22-A5C8-87738ECA2DB6}" destId="{2C56C610-2F32-4FB4-ABD0-8FDE2C4FEFC5}" srcOrd="1" destOrd="0" parTransId="{ADBBF095-EE56-4E01-9E4A-5C0CC61BBA38}" sibTransId="{EF8A7991-45B3-4CE9-84B8-5CBFC205BB65}"/>
    <dgm:cxn modelId="{F098A333-91B8-43BC-9C9F-0B94139077C9}" srcId="{6642F822-8608-4E22-A5C8-87738ECA2DB6}" destId="{9855A405-A060-48A8-BBAF-FE16745B5582}" srcOrd="2" destOrd="0" parTransId="{AF86EF36-9C09-440A-BEE1-D05912408709}" sibTransId="{6580424C-08B9-4A10-9ACA-74FB2E567EC1}"/>
    <dgm:cxn modelId="{43FFB536-F864-4CA9-A14F-5014F11299C8}" type="presOf" srcId="{6642F822-8608-4E22-A5C8-87738ECA2DB6}" destId="{D8B46527-5C32-45A0-9274-BB0A7412586B}" srcOrd="0" destOrd="0" presId="urn:microsoft.com/office/officeart/2005/8/layout/pyramid2"/>
    <dgm:cxn modelId="{2A067CB6-6684-44B7-B873-A4AE119D374B}" type="presOf" srcId="{2C56C610-2F32-4FB4-ABD0-8FDE2C4FEFC5}" destId="{10B841D6-143A-4443-A3AB-33B959483E29}" srcOrd="0" destOrd="0" presId="urn:microsoft.com/office/officeart/2005/8/layout/pyramid2"/>
    <dgm:cxn modelId="{DDB2CB60-DE1C-4C9A-8D8A-3CAAD7FE50DC}" type="presOf" srcId="{2D959A3F-53BD-4505-8257-6F2A31EBC79D}" destId="{952638E5-F3DA-46EF-9961-04C4CF325806}" srcOrd="0" destOrd="0" presId="urn:microsoft.com/office/officeart/2005/8/layout/pyramid2"/>
    <dgm:cxn modelId="{60873B10-F669-40D5-93A9-59522B13148D}" srcId="{6642F822-8608-4E22-A5C8-87738ECA2DB6}" destId="{13AE503B-994B-4A26-893B-8667805E8184}" srcOrd="0" destOrd="0" parTransId="{22113C0D-C082-4FCF-AD49-272D722B66D3}" sibTransId="{FEB8EB0E-EDF4-4C42-B472-4B5A936D7D4F}"/>
    <dgm:cxn modelId="{0266C547-48E3-4E90-B35C-798875974E53}" type="presOf" srcId="{336BC45F-1E11-4956-9C5D-65900E12EA5F}" destId="{CC6EEE87-DE50-4D42-8D67-3C780C0A0DE6}" srcOrd="0" destOrd="0" presId="urn:microsoft.com/office/officeart/2005/8/layout/pyramid2"/>
    <dgm:cxn modelId="{1B2B4B5E-5C4E-4212-9F4C-A974D9E33647}" type="presOf" srcId="{9855A405-A060-48A8-BBAF-FE16745B5582}" destId="{6ECAEFAA-28BA-48D4-8A8E-6AC4C0D2F4CA}" srcOrd="0" destOrd="0" presId="urn:microsoft.com/office/officeart/2005/8/layout/pyramid2"/>
    <dgm:cxn modelId="{BD4054F9-B2DB-424F-8397-C29AE2D0B385}" type="presOf" srcId="{13AE503B-994B-4A26-893B-8667805E8184}" destId="{81677CFE-ED87-401A-AEEE-63D103CACDA7}" srcOrd="0" destOrd="0" presId="urn:microsoft.com/office/officeart/2005/8/layout/pyramid2"/>
    <dgm:cxn modelId="{39DA5A33-2BE0-489F-B4B0-25790E03D9D5}" srcId="{6642F822-8608-4E22-A5C8-87738ECA2DB6}" destId="{336BC45F-1E11-4956-9C5D-65900E12EA5F}" srcOrd="4" destOrd="0" parTransId="{67A14DDD-995B-41E2-BE11-53AFE2AA90AA}" sibTransId="{D486858C-389E-4ED5-A583-8ACA0329B8FF}"/>
    <dgm:cxn modelId="{B060832C-E8A3-4744-A196-E6AE8DC9DC26}" type="presParOf" srcId="{D8B46527-5C32-45A0-9274-BB0A7412586B}" destId="{FFBB8588-649E-4639-9911-10AE2AF1D4F7}" srcOrd="0" destOrd="0" presId="urn:microsoft.com/office/officeart/2005/8/layout/pyramid2"/>
    <dgm:cxn modelId="{D24C6E04-489A-4220-A011-479B75B63F28}" type="presParOf" srcId="{D8B46527-5C32-45A0-9274-BB0A7412586B}" destId="{2175694A-F2D3-495A-BB33-CC526C01982B}" srcOrd="1" destOrd="0" presId="urn:microsoft.com/office/officeart/2005/8/layout/pyramid2"/>
    <dgm:cxn modelId="{B647FB5C-C0A8-409E-90F2-4A713AB794E4}" type="presParOf" srcId="{2175694A-F2D3-495A-BB33-CC526C01982B}" destId="{81677CFE-ED87-401A-AEEE-63D103CACDA7}" srcOrd="0" destOrd="0" presId="urn:microsoft.com/office/officeart/2005/8/layout/pyramid2"/>
    <dgm:cxn modelId="{757DB8FF-DB01-4D18-9BBD-81B850145D01}" type="presParOf" srcId="{2175694A-F2D3-495A-BB33-CC526C01982B}" destId="{C255B6E9-DBFE-4B4A-8E68-296B3F71F42D}" srcOrd="1" destOrd="0" presId="urn:microsoft.com/office/officeart/2005/8/layout/pyramid2"/>
    <dgm:cxn modelId="{3569CD36-BE2C-40A7-950B-338F9FF6D764}" type="presParOf" srcId="{2175694A-F2D3-495A-BB33-CC526C01982B}" destId="{10B841D6-143A-4443-A3AB-33B959483E29}" srcOrd="2" destOrd="0" presId="urn:microsoft.com/office/officeart/2005/8/layout/pyramid2"/>
    <dgm:cxn modelId="{9F476045-8774-4838-B18A-CFD2F1B58996}" type="presParOf" srcId="{2175694A-F2D3-495A-BB33-CC526C01982B}" destId="{6B8FC2E5-AB32-4C77-8B43-979112369BB4}" srcOrd="3" destOrd="0" presId="urn:microsoft.com/office/officeart/2005/8/layout/pyramid2"/>
    <dgm:cxn modelId="{8DC8FCA7-48E3-4E14-9F7A-5547A785B86A}" type="presParOf" srcId="{2175694A-F2D3-495A-BB33-CC526C01982B}" destId="{6ECAEFAA-28BA-48D4-8A8E-6AC4C0D2F4CA}" srcOrd="4" destOrd="0" presId="urn:microsoft.com/office/officeart/2005/8/layout/pyramid2"/>
    <dgm:cxn modelId="{E08BB031-6806-4BEA-A46F-E0C26ACB91D3}" type="presParOf" srcId="{2175694A-F2D3-495A-BB33-CC526C01982B}" destId="{9BE0DA80-8F9D-4F9D-BC57-07F398AA8E1A}" srcOrd="5" destOrd="0" presId="urn:microsoft.com/office/officeart/2005/8/layout/pyramid2"/>
    <dgm:cxn modelId="{94B6385F-E581-49BE-9D72-E0C313101242}" type="presParOf" srcId="{2175694A-F2D3-495A-BB33-CC526C01982B}" destId="{952638E5-F3DA-46EF-9961-04C4CF325806}" srcOrd="6" destOrd="0" presId="urn:microsoft.com/office/officeart/2005/8/layout/pyramid2"/>
    <dgm:cxn modelId="{333B9F4E-9E61-45FB-97BA-311A833EACAC}" type="presParOf" srcId="{2175694A-F2D3-495A-BB33-CC526C01982B}" destId="{22FE5313-8804-43E4-89BB-38BCE1760B31}" srcOrd="7" destOrd="0" presId="urn:microsoft.com/office/officeart/2005/8/layout/pyramid2"/>
    <dgm:cxn modelId="{B82B8972-8210-4BD0-A7D6-4E6398AC9314}" type="presParOf" srcId="{2175694A-F2D3-495A-BB33-CC526C01982B}" destId="{CC6EEE87-DE50-4D42-8D67-3C780C0A0DE6}" srcOrd="8" destOrd="0" presId="urn:microsoft.com/office/officeart/2005/8/layout/pyramid2"/>
    <dgm:cxn modelId="{240F3DA7-2505-40C7-9C13-E0DEF44EBB68}" type="presParOf" srcId="{2175694A-F2D3-495A-BB33-CC526C01982B}" destId="{F2DDD90D-7286-4739-9A5D-949C800B567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8588-649E-4639-9911-10AE2AF1D4F7}">
      <dsp:nvSpPr>
        <dsp:cNvPr id="0" name=""/>
        <dsp:cNvSpPr/>
      </dsp:nvSpPr>
      <dsp:spPr>
        <a:xfrm>
          <a:off x="980980" y="0"/>
          <a:ext cx="4608512" cy="46085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7CFE-ED87-401A-AEEE-63D103CACDA7}">
      <dsp:nvSpPr>
        <dsp:cNvPr id="0" name=""/>
        <dsp:cNvSpPr/>
      </dsp:nvSpPr>
      <dsp:spPr>
        <a:xfrm>
          <a:off x="3250191" y="349123"/>
          <a:ext cx="2995532" cy="884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Международные нормативно – правовые акты</a:t>
          </a:r>
        </a:p>
      </dsp:txBody>
      <dsp:txXfrm>
        <a:off x="3293345" y="392277"/>
        <a:ext cx="2909224" cy="797700"/>
      </dsp:txXfrm>
    </dsp:sp>
    <dsp:sp modelId="{10B841D6-143A-4443-A3AB-33B959483E29}">
      <dsp:nvSpPr>
        <dsp:cNvPr id="0" name=""/>
        <dsp:cNvSpPr/>
      </dsp:nvSpPr>
      <dsp:spPr>
        <a:xfrm>
          <a:off x="3250191" y="2164562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Федеральные законы (перечислить)</a:t>
          </a:r>
        </a:p>
      </dsp:txBody>
      <dsp:txXfrm>
        <a:off x="3279762" y="2194133"/>
        <a:ext cx="2936390" cy="546625"/>
      </dsp:txXfrm>
    </dsp:sp>
    <dsp:sp modelId="{6ECAEFAA-28BA-48D4-8A8E-6AC4C0D2F4CA}">
      <dsp:nvSpPr>
        <dsp:cNvPr id="0" name=""/>
        <dsp:cNvSpPr/>
      </dsp:nvSpPr>
      <dsp:spPr>
        <a:xfrm>
          <a:off x="3250191" y="2862809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Законы субъектов (перечислить)</a:t>
          </a:r>
        </a:p>
      </dsp:txBody>
      <dsp:txXfrm>
        <a:off x="3279762" y="2892380"/>
        <a:ext cx="2936390" cy="546625"/>
      </dsp:txXfrm>
    </dsp:sp>
    <dsp:sp modelId="{952638E5-F3DA-46EF-9961-04C4CF325806}">
      <dsp:nvSpPr>
        <dsp:cNvPr id="0" name=""/>
        <dsp:cNvSpPr/>
      </dsp:nvSpPr>
      <dsp:spPr>
        <a:xfrm>
          <a:off x="3250191" y="3630874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Иное</a:t>
          </a:r>
        </a:p>
      </dsp:txBody>
      <dsp:txXfrm>
        <a:off x="3279762" y="3660445"/>
        <a:ext cx="2936390" cy="546625"/>
      </dsp:txXfrm>
    </dsp:sp>
    <dsp:sp modelId="{CC6EEE87-DE50-4D42-8D67-3C780C0A0DE6}">
      <dsp:nvSpPr>
        <dsp:cNvPr id="0" name=""/>
        <dsp:cNvSpPr/>
      </dsp:nvSpPr>
      <dsp:spPr>
        <a:xfrm>
          <a:off x="3250191" y="1396491"/>
          <a:ext cx="2995532" cy="6057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Конституция РФ</a:t>
          </a:r>
        </a:p>
      </dsp:txBody>
      <dsp:txXfrm>
        <a:off x="3279762" y="1426062"/>
        <a:ext cx="2936390" cy="546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852639"/>
            <a:ext cx="10297144" cy="2203317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2100" dirty="0"/>
              <a:t>по профессиональному модулю </a:t>
            </a:r>
            <a:br>
              <a:rPr lang="ru-RU" sz="2100" dirty="0"/>
            </a:br>
            <a:r>
              <a:rPr lang="ru-RU" sz="2100" dirty="0"/>
              <a:t>ПМ.03 Правовое обеспечение деятельности организаций и оказание юридической помощи физическим лицам и их </a:t>
            </a:r>
            <a:r>
              <a:rPr lang="ru-RU" sz="2100" dirty="0" smtClean="0"/>
              <a:t>объединениям</a:t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в период с «___» __________ 20__ г. по «___» __________ 20__ г.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Специальность 40.02.04 Юриспруденция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</a:t>
            </a:r>
            <a:r>
              <a:rPr lang="ru-RU" altLang="ru-RU" sz="2200" dirty="0">
                <a:solidFill>
                  <a:srgbClr val="FF0000"/>
                </a:solidFill>
                <a:latin typeface="Arial" charset="0"/>
              </a:rPr>
              <a:t> ___________________________________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Юридический факультет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Правового регулирования бизнеса и гражданского судопроизводства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3503888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210689"/>
            <a:ext cx="9687193" cy="1329595"/>
          </a:xfrm>
        </p:spPr>
        <p:txBody>
          <a:bodyPr/>
          <a:lstStyle/>
          <a:p>
            <a:r>
              <a:rPr lang="ru-RU" sz="2400" dirty="0"/>
              <a:t>Экспериментально-практическая работа. </a:t>
            </a:r>
            <a:br>
              <a:rPr lang="ru-RU" sz="2400" dirty="0"/>
            </a:br>
            <a:r>
              <a:rPr lang="ru-RU" sz="1800" dirty="0"/>
              <a:t>Приобретение необходимых умений и практического опыта работы </a:t>
            </a:r>
            <a:br>
              <a:rPr lang="ru-RU" sz="1800" dirty="0"/>
            </a:br>
            <a:r>
              <a:rPr lang="ru-RU" sz="1800" dirty="0"/>
              <a:t>по специальности в рамках освоения ВД 3. Правовое обеспечение деятельности организаций и оказание юридической помощи физическим лицам и их объединениям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116" y="1908423"/>
            <a:ext cx="1051316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1" indent="449263" algn="just">
              <a:spcAft>
                <a:spcPts val="600"/>
              </a:spcAft>
              <a:buFontTx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Какая справочно-правовая система установлена в Юридической клинике? Сравните ее с другими СПС (СПС Гарант, СПС КонсультантПлюс и пр.) по удобству пользования и полноте информации.</a:t>
            </a:r>
          </a:p>
          <a:p>
            <a:pPr marL="269875" lvl="1" indent="4492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Охарактеризовать общие правила составления юридических документов (судебного приказа, иска, договора и т.д.), которые составлялись в процессе прохождения производственной практики.</a:t>
            </a:r>
          </a:p>
          <a:p>
            <a:pPr marL="269875" lvl="1" indent="449263" algn="just">
              <a:spcAft>
                <a:spcPts val="600"/>
              </a:spcAft>
              <a:buFontTx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Изучить требования к структуре и содержанию юридических документов (судебного приказа, иска, договора и т.д.), которые составлялись в процессе прохождения производственной практики.</a:t>
            </a:r>
          </a:p>
          <a:p>
            <a:pPr marL="269875" lvl="1" indent="4492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Представить заполненные документы по кейс-задачам.</a:t>
            </a:r>
          </a:p>
          <a:p>
            <a:pPr marL="269875" lvl="1" indent="4492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Представить анализ решения суда по гражданско-правовому спору (со ссылкой на источник опубликования).</a:t>
            </a:r>
          </a:p>
        </p:txBody>
      </p:sp>
    </p:spTree>
    <p:extLst>
      <p:ext uri="{BB962C8B-B14F-4D97-AF65-F5344CB8AC3E}">
        <p14:creationId xmlns:p14="http://schemas.microsoft.com/office/powerpoint/2010/main" val="2648296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37" y="540271"/>
            <a:ext cx="9913726" cy="664797"/>
          </a:xfrm>
        </p:spPr>
        <p:txBody>
          <a:bodyPr/>
          <a:lstStyle/>
          <a:p>
            <a:r>
              <a:rPr lang="ru-RU" sz="2400" dirty="0"/>
              <a:t>Справочно-правовая система: особенности работы, сравнительная характеристика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9837" y="1980431"/>
            <a:ext cx="9638563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используемую в Юридической клинике справочно-правовую систему: название, функции, структура.</a:t>
            </a:r>
          </a:p>
          <a:p>
            <a:pPr indent="5381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алгоритм работы с документами в использованной СПС.</a:t>
            </a:r>
          </a:p>
          <a:p>
            <a:pPr indent="538163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Сравнить использованную СПС с другими СПС по полноте, удобству, доступности и другим параметрам.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868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35339"/>
            <a:ext cx="9998603" cy="997196"/>
          </a:xfrm>
        </p:spPr>
        <p:txBody>
          <a:bodyPr/>
          <a:lstStyle/>
          <a:p>
            <a:r>
              <a:rPr lang="ru-RU" sz="2400" dirty="0"/>
              <a:t>Общие правила составления юридических документов (судебного приказа, иска, договора и т.д.), которые составлялись в процессе прохождения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148" y="1908423"/>
            <a:ext cx="9865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порядок и общие требования по составлению тех документов, которые составлялись в процессе прохождения производственной практики.</a:t>
            </a:r>
          </a:p>
        </p:txBody>
      </p:sp>
    </p:spTree>
    <p:extLst>
      <p:ext uri="{BB962C8B-B14F-4D97-AF65-F5344CB8AC3E}">
        <p14:creationId xmlns:p14="http://schemas.microsoft.com/office/powerpoint/2010/main" val="193875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752" y="180231"/>
            <a:ext cx="9998603" cy="1329595"/>
          </a:xfrm>
        </p:spPr>
        <p:txBody>
          <a:bodyPr/>
          <a:lstStyle/>
          <a:p>
            <a:r>
              <a:rPr lang="ru-RU" sz="2400" dirty="0"/>
              <a:t>Требования к структуре и содержанию юридических документов (судебного приказа, иска, договора и т.д.), которые составлялись в процессе прохождения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31" y="1908423"/>
            <a:ext cx="99986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Прикрепить проекты документов (судебного приказа, иска, договора и т.д.), которые составлялись в процессе прохождения практики с соблюдением правил юридической 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3252456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612279"/>
            <a:ext cx="9998603" cy="332399"/>
          </a:xfrm>
        </p:spPr>
        <p:txBody>
          <a:bodyPr/>
          <a:lstStyle/>
          <a:p>
            <a:pPr algn="just"/>
            <a:r>
              <a:rPr lang="ru-RU" sz="2400" dirty="0"/>
              <a:t>Анализ решения суда по гражданско-правовому спору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0688" y="1980431"/>
            <a:ext cx="9638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Представить краткий анализ решения суда (предмет спора, основания, возражения ответчика, резолютивная часть).</a:t>
            </a:r>
          </a:p>
        </p:txBody>
      </p:sp>
    </p:spTree>
    <p:extLst>
      <p:ext uri="{BB962C8B-B14F-4D97-AF65-F5344CB8AC3E}">
        <p14:creationId xmlns:p14="http://schemas.microsoft.com/office/powerpoint/2010/main" val="2726016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381" y="667736"/>
            <a:ext cx="10153128" cy="332399"/>
          </a:xfrm>
        </p:spPr>
        <p:txBody>
          <a:bodyPr/>
          <a:lstStyle/>
          <a:p>
            <a:r>
              <a:rPr lang="ru-RU" sz="2400" dirty="0"/>
              <a:t>Выводы, предложения и рекомендации</a:t>
            </a:r>
            <a:endParaRPr lang="ru-RU" sz="2400" b="0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379" y="1980431"/>
            <a:ext cx="9872873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spcAft>
                <a:spcPts val="6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целью подготовки к сдаче экзамена по модулю ПМ.03 Правовое обеспечение деятельности организаций и оказание юридической помощи физическим лицам и их объединениям осуществить комплексный анализ результатов выполненных видов работ, оформить презентационные материалы, разработать свои предложения и рекомендации на основе сравнения полученных в процессе обучения теоретических знаний с навыками, полученными в период прохождения практики.</a:t>
            </a:r>
          </a:p>
          <a:p>
            <a:pPr indent="538163" algn="just">
              <a:spcAft>
                <a:spcPts val="6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выводы:</a:t>
            </a:r>
          </a:p>
          <a:p>
            <a:pPr marL="978728" lvl="1" indent="-457200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978728" lvl="1" indent="-457200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978728" lvl="1" indent="-457200" algn="just">
              <a:spcAft>
                <a:spcPts val="600"/>
              </a:spcAft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87025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859704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  <a:buFont typeface="+mj-lt"/>
              <a:buAutoNum type="romanU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II. Изучение нормативно-правовых актов – источников материального и процессуального права в Российской Федерации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III. Общая характеристика деятельности Юридической клиники Университета «Синергия»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Экспериментально-практическая работа. Приобретение необходимых умений и практического опыта работы по специальности в рамках освоения ВД 3. Правовое обеспечение деятельности организаций и оказание юридической помощи физическим лицам и их объединениям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 систематизации материалов по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95" y="79531"/>
            <a:ext cx="9687193" cy="1661993"/>
          </a:xfrm>
        </p:spPr>
        <p:txBody>
          <a:bodyPr/>
          <a:lstStyle/>
          <a:p>
            <a:r>
              <a:rPr lang="ru-RU" sz="2400" dirty="0"/>
              <a:t>Инструктаж по соблюдению правил </a:t>
            </a:r>
            <a:br>
              <a:rPr lang="ru-RU" sz="2400" dirty="0"/>
            </a:br>
            <a:r>
              <a:rPr lang="ru-RU" sz="2400" dirty="0"/>
              <a:t>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5326" y="2124447"/>
            <a:ext cx="96871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правила техники безопасности, пожарной безопасности, режима конфиденциальности в Юридической клинике Университета «Синергия».</a:t>
            </a:r>
          </a:p>
        </p:txBody>
      </p:sp>
    </p:spTree>
    <p:extLst>
      <p:ext uri="{BB962C8B-B14F-4D97-AF65-F5344CB8AC3E}">
        <p14:creationId xmlns:p14="http://schemas.microsoft.com/office/powerpoint/2010/main" val="61307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396255"/>
            <a:ext cx="8208912" cy="997196"/>
          </a:xfrm>
        </p:spPr>
        <p:txBody>
          <a:bodyPr/>
          <a:lstStyle/>
          <a:p>
            <a:r>
              <a:rPr lang="ru-RU" sz="2400" dirty="0"/>
              <a:t>Нормативно-правовые акты – источники, регламентирующие деятельность Юридической клиники Университета «Синергия»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08878514"/>
              </p:ext>
            </p:extLst>
          </p:nvPr>
        </p:nvGraphicFramePr>
        <p:xfrm>
          <a:off x="1746300" y="1908423"/>
          <a:ext cx="712893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78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673253"/>
            <a:ext cx="9687193" cy="332399"/>
          </a:xfrm>
        </p:spPr>
        <p:txBody>
          <a:bodyPr/>
          <a:lstStyle/>
          <a:p>
            <a:r>
              <a:rPr lang="ru-RU" sz="2400" dirty="0"/>
              <a:t>Перечень нормативных правовых актов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6600" y="1764407"/>
            <a:ext cx="885698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НПА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т.д. </a:t>
            </a:r>
          </a:p>
        </p:txBody>
      </p:sp>
    </p:spTree>
    <p:extLst>
      <p:ext uri="{BB962C8B-B14F-4D97-AF65-F5344CB8AC3E}">
        <p14:creationId xmlns:p14="http://schemas.microsoft.com/office/powerpoint/2010/main" val="606664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3" y="324247"/>
            <a:ext cx="9687193" cy="997196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</a:t>
            </a:r>
            <a:br>
              <a:rPr lang="ru-RU" sz="2400" dirty="0"/>
            </a:br>
            <a:r>
              <a:rPr lang="ru-RU" sz="2400" dirty="0"/>
              <a:t>деятельности Юридической клиники </a:t>
            </a:r>
            <a:br>
              <a:rPr lang="ru-RU" sz="2400" dirty="0"/>
            </a:br>
            <a:r>
              <a:rPr lang="ru-RU" sz="2400" dirty="0"/>
              <a:t>Университета «Синергия»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010" y="2052439"/>
            <a:ext cx="95665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Составить перечень локальных актов, регламентирующих деятельность Юридической клиники.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Указать цели создании Юридической клиники.</a:t>
            </a:r>
          </a:p>
        </p:txBody>
      </p:sp>
    </p:spTree>
    <p:extLst>
      <p:ext uri="{BB962C8B-B14F-4D97-AF65-F5344CB8AC3E}">
        <p14:creationId xmlns:p14="http://schemas.microsoft.com/office/powerpoint/2010/main" val="221423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12817"/>
            <a:ext cx="9687193" cy="664797"/>
          </a:xfrm>
        </p:spPr>
        <p:txBody>
          <a:bodyPr/>
          <a:lstStyle/>
          <a:p>
            <a:r>
              <a:rPr lang="ru-RU" sz="2400" dirty="0"/>
              <a:t>Перечень функциональных обязанностей </a:t>
            </a:r>
            <a:br>
              <a:rPr lang="ru-RU" sz="2400" dirty="0"/>
            </a:br>
            <a:r>
              <a:rPr lang="ru-RU" sz="2400" dirty="0"/>
              <a:t>в период практической подготовки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8013" y="1980431"/>
            <a:ext cx="9494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перечень функциональных обязанностей обучающегося в период практической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4211327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180231"/>
            <a:ext cx="10009112" cy="1717393"/>
          </a:xfrm>
        </p:spPr>
        <p:txBody>
          <a:bodyPr/>
          <a:lstStyle/>
          <a:p>
            <a:r>
              <a:rPr lang="ru-RU" sz="2400" dirty="0"/>
              <a:t>Локальные правовые акты </a:t>
            </a:r>
            <a:br>
              <a:rPr lang="ru-RU" sz="2400" dirty="0"/>
            </a:br>
            <a:r>
              <a:rPr lang="ru-RU" sz="2400" dirty="0"/>
              <a:t>(приказы, указания и инструкции), </a:t>
            </a:r>
            <a:br>
              <a:rPr lang="ru-RU" sz="2400" dirty="0"/>
            </a:br>
            <a:r>
              <a:rPr lang="ru-RU" sz="2400" dirty="0"/>
              <a:t>регламентирующие порядок осуществления претензионно-исковой работы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0156" y="1980431"/>
            <a:ext cx="943304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Перечислить локальные правовые акты: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…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…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…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…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…</a:t>
            </a:r>
          </a:p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т.д. </a:t>
            </a:r>
          </a:p>
        </p:txBody>
      </p:sp>
    </p:spTree>
    <p:extLst>
      <p:ext uri="{BB962C8B-B14F-4D97-AF65-F5344CB8AC3E}">
        <p14:creationId xmlns:p14="http://schemas.microsoft.com/office/powerpoint/2010/main" val="1225933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35338"/>
            <a:ext cx="9687193" cy="997196"/>
          </a:xfrm>
        </p:spPr>
        <p:txBody>
          <a:bodyPr/>
          <a:lstStyle/>
          <a:p>
            <a:r>
              <a:rPr lang="ru-RU" sz="2400" dirty="0"/>
              <a:t>Документооборот Юридической клиники </a:t>
            </a:r>
            <a:br>
              <a:rPr lang="ru-RU" sz="2400" dirty="0"/>
            </a:br>
            <a:r>
              <a:rPr lang="ru-RU" sz="2400" dirty="0"/>
              <a:t>Университета «Синергия» со смежными отделами (подразделениями)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156" y="1980431"/>
            <a:ext cx="98121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Составить схему документооборота Юридической клиники.</a:t>
            </a:r>
          </a:p>
        </p:txBody>
      </p:sp>
    </p:spTree>
    <p:extLst>
      <p:ext uri="{BB962C8B-B14F-4D97-AF65-F5344CB8AC3E}">
        <p14:creationId xmlns:p14="http://schemas.microsoft.com/office/powerpoint/2010/main" val="1023420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4304</TotalTime>
  <Words>574</Words>
  <Application>Microsoft Office PowerPoint</Application>
  <PresentationFormat>Произвольный</PresentationFormat>
  <Paragraphs>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Тема Office</vt:lpstr>
      <vt:lpstr>   ОТЧЕТ  о прохождении производственной практики   по профессиональному модулю  ПМ.03 Правовое обеспечение деятельности организаций и оказание юридической помощи физическим лицам и их объединениям  в период с «___» __________ 20__ г. по «___» __________ 20__ г.  Специальность 40.02.04 Юриспруденция </vt:lpstr>
      <vt:lpstr>Содержание</vt:lpstr>
      <vt:lpstr>Инструктаж по соблюдению правил  противопожарной безопасности, правил охраны труда, техники безопасности, санитарно-эпидемиологических правил и гигиенических нормативов</vt:lpstr>
      <vt:lpstr>Нормативно-правовые акты – источники, регламентирующие деятельность Юридической клиники Университета «Синергия»</vt:lpstr>
      <vt:lpstr>Перечень нормативных правовых актов</vt:lpstr>
      <vt:lpstr>Общая организационная характеристика  деятельности Юридической клиники  Университета «Синергия»</vt:lpstr>
      <vt:lpstr>Перечень функциональных обязанностей  в период практической подготовки</vt:lpstr>
      <vt:lpstr>Локальные правовые акты  (приказы, указания и инструкции),  регламентирующие порядок осуществления претензионно-исковой работы </vt:lpstr>
      <vt:lpstr>Документооборот Юридической клиники  Университета «Синергия» со смежными отделами (подразделениями)</vt:lpstr>
      <vt:lpstr>Экспериментально-практическая работа.  Приобретение необходимых умений и практического опыта работы  по специальности в рамках освоения ВД 3. Правовое обеспечение деятельности организаций и оказание юридической помощи физическим лицам и их объединениям</vt:lpstr>
      <vt:lpstr>Справочно-правовая система: особенности работы, сравнительная характеристика</vt:lpstr>
      <vt:lpstr>Общие правила составления юридических документов (судебного приказа, иска, договора и т.д.), которые составлялись в процессе прохождения практики</vt:lpstr>
      <vt:lpstr>Требования к структуре и содержанию юридических документов (судебного приказа, иска, договора и т.д.), которые составлялись в процессе прохождения практики</vt:lpstr>
      <vt:lpstr>Анализ решения суда по гражданско-правовому спору</vt:lpstr>
      <vt:lpstr>Выводы, предложения и рекомендации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Буланова Альбина Евгеньевна</cp:lastModifiedBy>
  <cp:revision>190</cp:revision>
  <cp:lastPrinted>2019-08-06T13:15:09Z</cp:lastPrinted>
  <dcterms:created xsi:type="dcterms:W3CDTF">2020-03-27T22:15:06Z</dcterms:created>
  <dcterms:modified xsi:type="dcterms:W3CDTF">2025-09-22T08:42:52Z</dcterms:modified>
</cp:coreProperties>
</file>