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4"/>
  </p:notesMasterIdLst>
  <p:handoutMasterIdLst>
    <p:handoutMasterId r:id="rId35"/>
  </p:handoutMasterIdLst>
  <p:sldIdLst>
    <p:sldId id="676" r:id="rId2"/>
    <p:sldId id="647" r:id="rId3"/>
    <p:sldId id="649" r:id="rId4"/>
    <p:sldId id="650" r:id="rId5"/>
    <p:sldId id="651" r:id="rId6"/>
    <p:sldId id="652" r:id="rId7"/>
    <p:sldId id="653" r:id="rId8"/>
    <p:sldId id="677" r:id="rId9"/>
    <p:sldId id="678" r:id="rId10"/>
    <p:sldId id="679" r:id="rId11"/>
    <p:sldId id="680" r:id="rId12"/>
    <p:sldId id="681" r:id="rId13"/>
    <p:sldId id="654" r:id="rId14"/>
    <p:sldId id="682" r:id="rId15"/>
    <p:sldId id="656" r:id="rId16"/>
    <p:sldId id="683" r:id="rId17"/>
    <p:sldId id="684" r:id="rId18"/>
    <p:sldId id="685" r:id="rId19"/>
    <p:sldId id="686" r:id="rId20"/>
    <p:sldId id="687" r:id="rId21"/>
    <p:sldId id="688" r:id="rId22"/>
    <p:sldId id="689" r:id="rId23"/>
    <p:sldId id="690" r:id="rId24"/>
    <p:sldId id="691" r:id="rId25"/>
    <p:sldId id="692" r:id="rId26"/>
    <p:sldId id="693" r:id="rId27"/>
    <p:sldId id="694" r:id="rId28"/>
    <p:sldId id="695" r:id="rId29"/>
    <p:sldId id="696" r:id="rId30"/>
    <p:sldId id="697" r:id="rId31"/>
    <p:sldId id="698" r:id="rId32"/>
    <p:sldId id="670" r:id="rId33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commentAuthors" Target="commentAuthors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consultantplus://offline/ref=0D21C119082B80E277D6FB71EF818DFCCBD180340566D29B1BA968CEE3F2D49F7421C7FF5130ADA19CE74EC9859227120C7C246398B56186GETEP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consultantplus://offline/ref=0D21C119082B80E277D6FB71EF818DFCCBD180340566D29B1BA968CEE3F2D49F7421C7FF5130ADA19CE74EC9859227120C7C246398B56186GETEP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consultantplus://offline/ref=0D21C119082B80E277D6FB71EF818DFCCBD180340566D29B1BA968CEE3F2D49F7421C7FF5130ADA19CE74EC9859227120C7C246398B56186GETE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64" y="4356695"/>
            <a:ext cx="9679452" cy="1915285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ОТЧЕТ </a:t>
            </a:r>
            <a:br>
              <a:rPr lang="ru-RU" sz="2100" dirty="0" smtClean="0"/>
            </a:br>
            <a:r>
              <a:rPr lang="ru-RU" sz="2100" dirty="0" smtClean="0"/>
              <a:t>о прохождении учебной практики</a:t>
            </a:r>
            <a:r>
              <a:rPr lang="en-US" sz="2100" dirty="0" smtClean="0"/>
              <a:t> 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>по профессиональному </a:t>
            </a:r>
            <a:r>
              <a:rPr lang="ru-RU" sz="2100" dirty="0"/>
              <a:t>модулю </a:t>
            </a:r>
            <a:r>
              <a:rPr lang="ru-RU" sz="2100" dirty="0" smtClean="0"/>
              <a:t>ПМ.0</a:t>
            </a:r>
            <a:r>
              <a:rPr lang="en-US" sz="2100" dirty="0" smtClean="0"/>
              <a:t>5</a:t>
            </a:r>
            <a:r>
              <a:rPr lang="ru-RU" sz="2100" dirty="0" smtClean="0"/>
              <a:t> </a:t>
            </a:r>
            <a:r>
              <a:rPr lang="ru-RU" sz="2000" dirty="0"/>
              <a:t>Выполнение работ по одной или нескольким профессиям рабочих, должностям служащих –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>
                <a:hlinkClick r:id="rId2"/>
              </a:rPr>
              <a:t>23369</a:t>
            </a:r>
            <a:r>
              <a:rPr lang="ru-RU" sz="2000" dirty="0" smtClean="0"/>
              <a:t> </a:t>
            </a:r>
            <a:r>
              <a:rPr lang="ru-RU" sz="2000" dirty="0"/>
              <a:t>Кассир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в период с «___» __________ 20__ г. по </a:t>
            </a:r>
            <a:r>
              <a:rPr lang="ru-RU" sz="2400" dirty="0"/>
              <a:t>«___» __________ 20__ г.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000" dirty="0" smtClean="0"/>
              <a:t>Специальность</a:t>
            </a:r>
            <a:r>
              <a:rPr lang="ru-RU" sz="2000" dirty="0"/>
              <a:t> </a:t>
            </a:r>
            <a:r>
              <a:rPr lang="ru-RU" sz="2000" dirty="0" smtClean="0"/>
              <a:t>38.02.01 Экономика и бухгалтерский учет (по отраслям)</a:t>
            </a:r>
            <a:br>
              <a:rPr lang="ru-RU" sz="20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_______________________________________________ 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ФИО Руководителя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:_____________________________________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Факультет Экономики</a:t>
            </a:r>
            <a:endParaRPr lang="ru-RU" altLang="ru-RU" sz="1400" b="1" dirty="0">
              <a:solidFill>
                <a:prstClr val="white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Б</a:t>
            </a: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ухгалтерского учета и налогообложения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685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Содержание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2673" y="1764407"/>
            <a:ext cx="1008112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1. Общая организационная характеристика исследуемой организации - объекта практики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1.1. Организационная структура организации</a:t>
            </a:r>
          </a:p>
          <a:p>
            <a:pPr lvl="0"/>
            <a:r>
              <a:rPr lang="ru-RU" sz="1500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1.2. Должностные </a:t>
            </a:r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обязанности кассира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1.3</a:t>
            </a:r>
            <a:r>
              <a:rPr lang="ru-RU" sz="1500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. Организация </a:t>
            </a:r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работы с денежной наличностью</a:t>
            </a:r>
          </a:p>
          <a:p>
            <a:pPr lvl="0"/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 Сбор информации об объекте практики и анализ </a:t>
            </a:r>
            <a:r>
              <a:rPr lang="ru-RU" sz="1500" b="1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содержания данных источников</a:t>
            </a:r>
            <a:endParaRPr lang="ru-RU" sz="1500" b="1" dirty="0"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2.1. Договор о материальной ответственности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2.2. Приказ об утверждении лимита кассы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2.3.Порядок работы на </a:t>
            </a:r>
            <a:r>
              <a:rPr lang="ru-RU" sz="1500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контрольно-кассовой </a:t>
            </a:r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технике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2.4. Передача денежных средств инкассатору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2.5. Изучение порядка проведения инвентаризации наличных денежных средств</a:t>
            </a:r>
          </a:p>
          <a:p>
            <a:pPr lvl="0" algn="just"/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 Приобретение необходимых умений и </a:t>
            </a:r>
            <a:r>
              <a:rPr lang="ru-RU" sz="1500" b="1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первоначального </a:t>
            </a:r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практического опыта работы по специальности в рамках освоения вида деятельности </a:t>
            </a:r>
            <a:r>
              <a:rPr lang="ru-RU" sz="1500" b="1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ВД 5. </a:t>
            </a:r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Выполнение работ по одной или нескольким профессиям рабочих, должностям служащих –  </a:t>
            </a:r>
            <a:r>
              <a:rPr lang="ru-RU" sz="1500" b="1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  <a:hlinkClick r:id="rId2"/>
              </a:rPr>
              <a:t>23369</a:t>
            </a:r>
            <a:r>
              <a:rPr lang="ru-RU" sz="1500" b="1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</a:t>
            </a:r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Кассир </a:t>
            </a:r>
          </a:p>
          <a:p>
            <a:pPr lvl="0" algn="just"/>
            <a:r>
              <a:rPr lang="ru-RU" sz="1500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3.1</a:t>
            </a:r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. Заполнение договора о полной материальной ответственности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3.2. Расчет лимита кассы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3.3. Составление документов и отражение на счетах бухгалтерского учета операций по учету денежных средств в кассе организации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3.4. Проведение инвентаризации наличных денежных средств</a:t>
            </a:r>
          </a:p>
          <a:p>
            <a:pPr lvl="0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3.5. Алгоритм исправления ошибок при совершении кассовых операций</a:t>
            </a:r>
          </a:p>
          <a:p>
            <a:pPr lvl="0" algn="just"/>
            <a:r>
              <a:rPr lang="ru-RU" sz="1500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3.6. Определение подлинности денежных знаков РФ</a:t>
            </a:r>
          </a:p>
          <a:p>
            <a:pPr lvl="0"/>
            <a:r>
              <a:rPr lang="ru-RU" sz="1500" b="1" dirty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4. Заключение. Обработка и анализ полученной </a:t>
            </a:r>
            <a:r>
              <a:rPr lang="ru-RU" sz="1500" b="1" dirty="0" smtClean="0"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информации</a:t>
            </a:r>
            <a:endParaRPr lang="ru-RU" sz="1500" b="1" dirty="0"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291217"/>
            <a:ext cx="9687193" cy="1107996"/>
          </a:xfrm>
        </p:spPr>
        <p:txBody>
          <a:bodyPr/>
          <a:lstStyle/>
          <a:p>
            <a:r>
              <a:rPr lang="ru-RU" sz="2000" b="0" dirty="0"/>
              <a:t>Инструктаж по соблюдению правил противопожарной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безопасности, правил охраны труда, техники безопасности,</a:t>
            </a:r>
            <a:br>
              <a:rPr lang="ru-RU" sz="2000" dirty="0"/>
            </a:br>
            <a:r>
              <a:rPr lang="ru-RU" sz="2000" dirty="0"/>
              <a:t>санитарно-эпидемиологических правил и гигиенических</a:t>
            </a:r>
            <a:br>
              <a:rPr lang="ru-RU" sz="2000" dirty="0"/>
            </a:br>
            <a:r>
              <a:rPr lang="ru-RU" sz="2000" dirty="0"/>
              <a:t>нормативов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1908423"/>
            <a:ext cx="8136904" cy="4412788"/>
          </a:xfrm>
        </p:spPr>
      </p:pic>
    </p:spTree>
    <p:extLst>
      <p:ext uri="{BB962C8B-B14F-4D97-AF65-F5344CB8AC3E}">
        <p14:creationId xmlns:p14="http://schemas.microsoft.com/office/powerpoint/2010/main" val="303280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274363"/>
            <a:ext cx="9687193" cy="775597"/>
          </a:xfrm>
        </p:spPr>
        <p:txBody>
          <a:bodyPr/>
          <a:lstStyle/>
          <a:p>
            <a:r>
              <a:rPr lang="ru-RU" sz="2800" dirty="0"/>
              <a:t>Общая информация об исследуемой организации </a:t>
            </a:r>
            <a:r>
              <a:rPr lang="ru-RU" sz="2800" dirty="0" smtClean="0"/>
              <a:t>– </a:t>
            </a:r>
            <a:r>
              <a:rPr lang="ru-RU" sz="2800" dirty="0"/>
              <a:t>объекте практики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388" y="2988543"/>
            <a:ext cx="5041447" cy="3348038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764407"/>
            <a:ext cx="9824904" cy="1152128"/>
          </a:xfrm>
        </p:spPr>
        <p:txBody>
          <a:bodyPr>
            <a:noAutofit/>
          </a:bodyPr>
          <a:lstStyle/>
          <a:p>
            <a:pPr lvl="0" algn="just"/>
            <a:r>
              <a:rPr lang="ru-RU" sz="1600" dirty="0"/>
              <a:t>Приведите краткую характеристику исследуемой организации, выбранной в качестве объекта учебной практики: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Организация ООО «…» </a:t>
            </a:r>
            <a:r>
              <a:rPr lang="ru-RU" sz="1400" dirty="0">
                <a:solidFill>
                  <a:schemeClr val="tx1"/>
                </a:solidFill>
              </a:rPr>
              <a:t>осуществляет свою деятельность с </a:t>
            </a:r>
            <a:r>
              <a:rPr lang="ru-RU" sz="1400" dirty="0" smtClean="0">
                <a:solidFill>
                  <a:schemeClr val="tx1"/>
                </a:solidFill>
              </a:rPr>
              <a:t>… г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 smtClean="0">
                <a:solidFill>
                  <a:schemeClr val="tx1"/>
                </a:solidFill>
              </a:rPr>
              <a:t>Основными видами деятельности организации являются … . Организация расположена (указать фактический адрес). 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80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252239"/>
            <a:ext cx="9687193" cy="1343445"/>
          </a:xfrm>
        </p:spPr>
        <p:txBody>
          <a:bodyPr/>
          <a:lstStyle/>
          <a:p>
            <a:r>
              <a:rPr lang="ru-RU" sz="2800" dirty="0" smtClean="0"/>
              <a:t>Организационная </a:t>
            </a:r>
            <a:r>
              <a:rPr lang="ru-RU" sz="2800" dirty="0"/>
              <a:t>структура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исследуемой организации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7" y="1980431"/>
            <a:ext cx="8756601" cy="4464496"/>
          </a:xfrm>
        </p:spPr>
      </p:pic>
    </p:spTree>
    <p:extLst>
      <p:ext uri="{BB962C8B-B14F-4D97-AF65-F5344CB8AC3E}">
        <p14:creationId xmlns:p14="http://schemas.microsoft.com/office/powerpoint/2010/main" val="23977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Организационная структура бухгалтерии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1908423"/>
            <a:ext cx="5832648" cy="4284291"/>
          </a:xfrm>
        </p:spPr>
      </p:pic>
    </p:spTree>
    <p:extLst>
      <p:ext uri="{BB962C8B-B14F-4D97-AF65-F5344CB8AC3E}">
        <p14:creationId xmlns:p14="http://schemas.microsoft.com/office/powerpoint/2010/main" val="15332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Должностная инструкция кассира</a:t>
            </a:r>
            <a:endParaRPr lang="ru-RU" sz="28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78148" y="1332359"/>
            <a:ext cx="6895800" cy="5937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олилиния 11"/>
          <p:cNvSpPr/>
          <p:nvPr/>
        </p:nvSpPr>
        <p:spPr>
          <a:xfrm>
            <a:off x="7498080" y="2181960"/>
            <a:ext cx="2923920" cy="1705680"/>
          </a:xfrm>
          <a:custGeom>
            <a:avLst>
              <a:gd name="f0" fmla="val 310"/>
              <a:gd name="f1" fmla="val 30526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13460" y="2420100"/>
            <a:ext cx="2693160" cy="12293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lvl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Составьте </a:t>
            </a: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должностную </a:t>
            </a: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инструкцию кассира по приведенному примеру</a:t>
            </a:r>
          </a:p>
        </p:txBody>
      </p:sp>
    </p:spTree>
    <p:extLst>
      <p:ext uri="{BB962C8B-B14F-4D97-AF65-F5344CB8AC3E}">
        <p14:creationId xmlns:p14="http://schemas.microsoft.com/office/powerpoint/2010/main" val="35531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Должностная инструкция кассира</a:t>
            </a:r>
            <a:endParaRPr lang="ru-RU" sz="2800" dirty="0"/>
          </a:p>
        </p:txBody>
      </p:sp>
      <p:sp>
        <p:nvSpPr>
          <p:cNvPr id="12" name="Полилиния 11"/>
          <p:cNvSpPr/>
          <p:nvPr/>
        </p:nvSpPr>
        <p:spPr>
          <a:xfrm>
            <a:off x="7498080" y="2181960"/>
            <a:ext cx="2923920" cy="1705680"/>
          </a:xfrm>
          <a:custGeom>
            <a:avLst>
              <a:gd name="f0" fmla="val 310"/>
              <a:gd name="f1" fmla="val 30526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13460" y="2420100"/>
            <a:ext cx="2693160" cy="12293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lvl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Составьте </a:t>
            </a: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должностную </a:t>
            </a: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инструкцию кассира по приведенному примеру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06140" y="1764407"/>
            <a:ext cx="6900120" cy="4847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063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Должностная инструкция кассира</a:t>
            </a:r>
            <a:endParaRPr lang="ru-RU" sz="2800" dirty="0"/>
          </a:p>
        </p:txBody>
      </p:sp>
      <p:sp>
        <p:nvSpPr>
          <p:cNvPr id="12" name="Полилиния 11"/>
          <p:cNvSpPr/>
          <p:nvPr/>
        </p:nvSpPr>
        <p:spPr>
          <a:xfrm>
            <a:off x="7498080" y="2181960"/>
            <a:ext cx="2923920" cy="1705680"/>
          </a:xfrm>
          <a:custGeom>
            <a:avLst>
              <a:gd name="f0" fmla="val 310"/>
              <a:gd name="f1" fmla="val 30526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13460" y="2420100"/>
            <a:ext cx="2693160" cy="12293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lvl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Составьте </a:t>
            </a: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должностную </a:t>
            </a: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инструкцию кассира по приведенному примеру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78148" y="1836415"/>
            <a:ext cx="6867000" cy="4685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780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Должностная инструкция кассира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026220" y="2268463"/>
            <a:ext cx="8251199" cy="388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3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Договор о материальной ответственности</a:t>
            </a:r>
            <a:endParaRPr lang="ru-RU" sz="2800" dirty="0"/>
          </a:p>
        </p:txBody>
      </p:sp>
      <p:sp>
        <p:nvSpPr>
          <p:cNvPr id="12" name="Полилиния 11"/>
          <p:cNvSpPr/>
          <p:nvPr/>
        </p:nvSpPr>
        <p:spPr>
          <a:xfrm>
            <a:off x="6858868" y="2420100"/>
            <a:ext cx="2923920" cy="1705680"/>
          </a:xfrm>
          <a:custGeom>
            <a:avLst>
              <a:gd name="f0" fmla="val 310"/>
              <a:gd name="f1" fmla="val 30526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9628" y="2658240"/>
            <a:ext cx="2693160" cy="12293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lvl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Заполните типовой договор о полной материальной ответственности</a:t>
            </a:r>
            <a:endParaRPr lang="ru-RU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 Light" pitchFamily="18"/>
              <a:ea typeface="Microsoft YaHei" pitchFamily="2"/>
              <a:cs typeface="Arial" pitchFamily="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2204" y="1404367"/>
            <a:ext cx="5616624" cy="5696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98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Договор о материальной ответственности</a:t>
            </a:r>
            <a:endParaRPr lang="ru-RU" sz="2800" dirty="0"/>
          </a:p>
        </p:txBody>
      </p:sp>
      <p:sp>
        <p:nvSpPr>
          <p:cNvPr id="12" name="Полилиния 11"/>
          <p:cNvSpPr/>
          <p:nvPr/>
        </p:nvSpPr>
        <p:spPr>
          <a:xfrm>
            <a:off x="6858868" y="2420100"/>
            <a:ext cx="2923920" cy="1705680"/>
          </a:xfrm>
          <a:custGeom>
            <a:avLst>
              <a:gd name="f0" fmla="val 310"/>
              <a:gd name="f1" fmla="val 30526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9628" y="2658240"/>
            <a:ext cx="2693160" cy="12293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lvl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Заполните типовой договор о полной материальной ответственности</a:t>
            </a:r>
            <a:endParaRPr lang="ru-RU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 Light" pitchFamily="18"/>
              <a:ea typeface="Microsoft YaHei" pitchFamily="2"/>
              <a:cs typeface="Arial" pitchFamily="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2204" y="1274002"/>
            <a:ext cx="5363136" cy="5703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813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Лимит остатка денежных 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18998" y="1839213"/>
            <a:ext cx="5095753" cy="645274"/>
          </a:xfrm>
        </p:spPr>
        <p:txBody>
          <a:bodyPr>
            <a:noAutofit/>
          </a:bodyPr>
          <a:lstStyle/>
          <a:p>
            <a:pPr lvl="0" algn="ctr"/>
            <a:r>
              <a:rPr lang="ru-RU" sz="20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Необходимо показать расчет лимита денежных средств в кассе</a:t>
            </a:r>
          </a:p>
        </p:txBody>
      </p:sp>
      <p:sp>
        <p:nvSpPr>
          <p:cNvPr id="5" name="Овал 4"/>
          <p:cNvSpPr/>
          <p:nvPr/>
        </p:nvSpPr>
        <p:spPr>
          <a:xfrm>
            <a:off x="394963" y="1553980"/>
            <a:ext cx="5743825" cy="12185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4"/>
          </p:cNvCxnSpPr>
          <p:nvPr/>
        </p:nvCxnSpPr>
        <p:spPr>
          <a:xfrm>
            <a:off x="3266876" y="2772519"/>
            <a:ext cx="2871912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106340" y="3173968"/>
            <a:ext cx="6683517" cy="3191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17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164" y="288243"/>
            <a:ext cx="9687193" cy="387798"/>
          </a:xfrm>
        </p:spPr>
        <p:txBody>
          <a:bodyPr/>
          <a:lstStyle/>
          <a:p>
            <a:r>
              <a:rPr lang="ru-RU" sz="2800" dirty="0" smtClean="0"/>
              <a:t>Приказ об утверждении лимита кассы</a:t>
            </a:r>
            <a:endParaRPr lang="ru-RU" sz="2800" dirty="0"/>
          </a:p>
        </p:txBody>
      </p:sp>
      <p:sp>
        <p:nvSpPr>
          <p:cNvPr id="12" name="Полилиния 11"/>
          <p:cNvSpPr/>
          <p:nvPr/>
        </p:nvSpPr>
        <p:spPr>
          <a:xfrm>
            <a:off x="6858868" y="2420100"/>
            <a:ext cx="2923920" cy="1705680"/>
          </a:xfrm>
          <a:custGeom>
            <a:avLst>
              <a:gd name="f0" fmla="val 310"/>
              <a:gd name="f1" fmla="val 30526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0"/>
              <a:gd name="f8" fmla="val 21600"/>
              <a:gd name="f9" fmla="+- 0 0 1"/>
              <a:gd name="f10" fmla="val -2147483647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*/ f5 1 21600"/>
              <a:gd name="f17" fmla="*/ f6 1 21600"/>
              <a:gd name="f18" fmla="pin -2147483647 f0 2147483647"/>
              <a:gd name="f19" fmla="pin -2147483647 f1 2147483647"/>
              <a:gd name="f20" fmla="+- 0 0 f12"/>
              <a:gd name="f21" fmla="+- 3590 0 f7"/>
              <a:gd name="f22" fmla="+- 0 0 f3"/>
              <a:gd name="f23" fmla="+- 21600 0 f15"/>
              <a:gd name="f24" fmla="+- 18010 0 f8"/>
              <a:gd name="f25" fmla="+- f18 0 10800"/>
              <a:gd name="f26" fmla="+- f19 0 10800"/>
              <a:gd name="f27" fmla="+- f19 0 21600"/>
              <a:gd name="f28" fmla="+- f18 0 21600"/>
              <a:gd name="f29" fmla="*/ f18 f16 1"/>
              <a:gd name="f30" fmla="*/ f19 f17 1"/>
              <a:gd name="f31" fmla="*/ 800 f16 1"/>
              <a:gd name="f32" fmla="*/ 20800 f16 1"/>
              <a:gd name="f33" fmla="*/ 20800 f17 1"/>
              <a:gd name="f34" fmla="*/ 800 f17 1"/>
              <a:gd name="f35" fmla="abs f20"/>
              <a:gd name="f36" fmla="abs f21"/>
              <a:gd name="f37" fmla="?: f20 f22 f3"/>
              <a:gd name="f38" fmla="?: f20 f3 f22"/>
              <a:gd name="f39" fmla="?: f20 f4 f3"/>
              <a:gd name="f40" fmla="?: f20 f3 f4"/>
              <a:gd name="f41" fmla="abs f23"/>
              <a:gd name="f42" fmla="?: f21 f22 f3"/>
              <a:gd name="f43" fmla="?: f21 f3 f22"/>
              <a:gd name="f44" fmla="?: f23 0 f2"/>
              <a:gd name="f45" fmla="?: f23 f2 0"/>
              <a:gd name="f46" fmla="abs f24"/>
              <a:gd name="f47" fmla="?: f23 f22 f3"/>
              <a:gd name="f48" fmla="?: f23 f3 f22"/>
              <a:gd name="f49" fmla="?: f23 f4 f3"/>
              <a:gd name="f50" fmla="?: f23 f3 f4"/>
              <a:gd name="f51" fmla="?: f24 f22 f3"/>
              <a:gd name="f52" fmla="?: f24 f3 f22"/>
              <a:gd name="f53" fmla="?: f20 0 f2"/>
              <a:gd name="f54" fmla="?: f20 f2 0"/>
              <a:gd name="f55" fmla="abs f25"/>
              <a:gd name="f56" fmla="abs f26"/>
              <a:gd name="f57" fmla="?: f20 f40 f39"/>
              <a:gd name="f58" fmla="?: f20 f39 f40"/>
              <a:gd name="f59" fmla="?: f21 f38 f37"/>
              <a:gd name="f60" fmla="?: f21 f45 f44"/>
              <a:gd name="f61" fmla="?: f21 f44 f45"/>
              <a:gd name="f62" fmla="?: f23 f42 f43"/>
              <a:gd name="f63" fmla="?: f23 f50 f49"/>
              <a:gd name="f64" fmla="?: f23 f49 f50"/>
              <a:gd name="f65" fmla="?: f24 f48 f47"/>
              <a:gd name="f66" fmla="?: f24 f54 f53"/>
              <a:gd name="f67" fmla="?: f24 f53 f54"/>
              <a:gd name="f68" fmla="?: f20 f51 f52"/>
              <a:gd name="f69" fmla="+- f55 0 f56"/>
              <a:gd name="f70" fmla="+- f56 0 f55"/>
              <a:gd name="f71" fmla="?: f21 f58 f57"/>
              <a:gd name="f72" fmla="?: f23 f60 f61"/>
              <a:gd name="f73" fmla="?: f24 f64 f63"/>
              <a:gd name="f74" fmla="?: f20 f66 f67"/>
              <a:gd name="f75" fmla="?: f26 f9 f69"/>
              <a:gd name="f76" fmla="?: f26 f69 f9"/>
              <a:gd name="f77" fmla="?: f25 f9 f70"/>
              <a:gd name="f78" fmla="?: f25 f70 f9"/>
              <a:gd name="f79" fmla="?: f18 f9 f75"/>
              <a:gd name="f80" fmla="?: f18 f9 f76"/>
              <a:gd name="f81" fmla="?: f27 f77 f9"/>
              <a:gd name="f82" fmla="?: f27 f78 f9"/>
              <a:gd name="f83" fmla="?: f28 f76 f9"/>
              <a:gd name="f84" fmla="?: f28 f75 f9"/>
              <a:gd name="f85" fmla="?: f19 f9 f78"/>
              <a:gd name="f86" fmla="?: f19 f9 f77"/>
              <a:gd name="f87" fmla="?: f79 f18 0"/>
              <a:gd name="f88" fmla="?: f79 f19 6280"/>
              <a:gd name="f89" fmla="?: f80 f18 0"/>
              <a:gd name="f90" fmla="?: f80 f19 15320"/>
              <a:gd name="f91" fmla="?: f81 f18 6280"/>
              <a:gd name="f92" fmla="?: f81 f19 21600"/>
              <a:gd name="f93" fmla="?: f82 f18 15320"/>
              <a:gd name="f94" fmla="?: f82 f19 21600"/>
              <a:gd name="f95" fmla="?: f83 f18 21600"/>
              <a:gd name="f96" fmla="?: f83 f19 15320"/>
              <a:gd name="f97" fmla="?: f84 f18 21600"/>
              <a:gd name="f98" fmla="?: f84 f19 6280"/>
              <a:gd name="f99" fmla="?: f85 f18 15320"/>
              <a:gd name="f100" fmla="?: f85 f19 0"/>
              <a:gd name="f101" fmla="?: f86 f18 6280"/>
              <a:gd name="f102" fmla="?: f86 f19 0"/>
            </a:gdLst>
            <a:ahLst>
              <a:ahXY gdRefX="f0" minX="f10" maxX="f11" gdRefY="f1" minY="f10" maxY="f11">
                <a:pos x="f29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1" t="f34" r="f32" b="f33"/>
            <a:pathLst>
              <a:path w="21600" h="21600">
                <a:moveTo>
                  <a:pt x="f12" y="f7"/>
                </a:moveTo>
                <a:arcTo wR="f35" hR="f36" stAng="f71" swAng="f59"/>
                <a:lnTo>
                  <a:pt x="f87" y="f88"/>
                </a:lnTo>
                <a:lnTo>
                  <a:pt x="f7" y="f13"/>
                </a:lnTo>
                <a:lnTo>
                  <a:pt x="f7" y="f14"/>
                </a:lnTo>
                <a:lnTo>
                  <a:pt x="f89" y="f90"/>
                </a:lnTo>
                <a:lnTo>
                  <a:pt x="f7" y="f15"/>
                </a:lnTo>
                <a:arcTo wR="f36" hR="f41" stAng="f72" swAng="f62"/>
                <a:lnTo>
                  <a:pt x="f91" y="f92"/>
                </a:lnTo>
                <a:lnTo>
                  <a:pt x="f13" y="f8"/>
                </a:lnTo>
                <a:lnTo>
                  <a:pt x="f14" y="f8"/>
                </a:lnTo>
                <a:lnTo>
                  <a:pt x="f93" y="f94"/>
                </a:lnTo>
                <a:lnTo>
                  <a:pt x="f15" y="f8"/>
                </a:lnTo>
                <a:arcTo wR="f41" hR="f46" stAng="f73" swAng="f65"/>
                <a:lnTo>
                  <a:pt x="f95" y="f96"/>
                </a:lnTo>
                <a:lnTo>
                  <a:pt x="f8" y="f14"/>
                </a:lnTo>
                <a:lnTo>
                  <a:pt x="f8" y="f13"/>
                </a:lnTo>
                <a:lnTo>
                  <a:pt x="f97" y="f98"/>
                </a:lnTo>
                <a:lnTo>
                  <a:pt x="f8" y="f12"/>
                </a:lnTo>
                <a:arcTo wR="f46" hR="f35" stAng="f74" swAng="f68"/>
                <a:lnTo>
                  <a:pt x="f99" y="f100"/>
                </a:lnTo>
                <a:lnTo>
                  <a:pt x="f14" y="f7"/>
                </a:lnTo>
                <a:lnTo>
                  <a:pt x="f13" y="f7"/>
                </a:lnTo>
                <a:lnTo>
                  <a:pt x="f101" y="f102"/>
                </a:lnTo>
                <a:close/>
              </a:path>
            </a:pathLst>
          </a:custGeom>
          <a:solidFill>
            <a:srgbClr val="CFE7F5"/>
          </a:solidFill>
          <a:ln w="0">
            <a:solidFill>
              <a:srgbClr val="80808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9628" y="2658240"/>
            <a:ext cx="2693160" cy="122939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/>
          <a:p>
            <a:pPr lvl="0" algn="ctr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rPr>
              <a:t>Составьте приказ об утверждении рассчитанной суммы лимита кассы по образцу</a:t>
            </a:r>
            <a:endParaRPr lang="ru-RU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 Light" pitchFamily="18"/>
              <a:ea typeface="Microsoft YaHei" pitchFamily="2"/>
              <a:cs typeface="Arial" pitchFamily="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026220" y="1030680"/>
            <a:ext cx="5361840" cy="619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90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263328"/>
            <a:ext cx="9687193" cy="775597"/>
          </a:xfrm>
        </p:spPr>
        <p:txBody>
          <a:bodyPr/>
          <a:lstStyle/>
          <a:p>
            <a:r>
              <a:rPr lang="ru-RU" sz="2800" dirty="0" smtClean="0"/>
              <a:t>Составление </a:t>
            </a:r>
            <a:r>
              <a:rPr lang="ru-RU" sz="2800" dirty="0"/>
              <a:t>первичных документов по учету денежных средств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866866"/>
            <a:ext cx="5455793" cy="864096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Необходимо заполнить приходный кассовый ордер по исходным данным индивидуального задания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2124" y="1038925"/>
            <a:ext cx="6120680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746360" y="2166159"/>
            <a:ext cx="7272748" cy="4242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11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457227"/>
            <a:ext cx="9687193" cy="387798"/>
          </a:xfrm>
        </p:spPr>
        <p:txBody>
          <a:bodyPr/>
          <a:lstStyle/>
          <a:p>
            <a:r>
              <a:rPr lang="ru-RU" sz="2800" dirty="0" smtClean="0"/>
              <a:t>Составление </a:t>
            </a:r>
            <a:r>
              <a:rPr lang="ru-RU" sz="2800" dirty="0"/>
              <a:t>первичных </a:t>
            </a:r>
            <a:r>
              <a:rPr lang="ru-RU" sz="2800" dirty="0" smtClean="0"/>
              <a:t>документов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866866"/>
            <a:ext cx="5455793" cy="864096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Необходимо заполнить приходный кассовый ордер по исходным данным индивидуального задания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2124" y="1038925"/>
            <a:ext cx="6120680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Объект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530276" y="2161730"/>
            <a:ext cx="7416764" cy="43262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400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457227"/>
            <a:ext cx="9687193" cy="387798"/>
          </a:xfrm>
        </p:spPr>
        <p:txBody>
          <a:bodyPr/>
          <a:lstStyle/>
          <a:p>
            <a:r>
              <a:rPr lang="ru-RU" sz="2800" dirty="0" smtClean="0"/>
              <a:t>Составление </a:t>
            </a:r>
            <a:r>
              <a:rPr lang="ru-RU" sz="2800" dirty="0"/>
              <a:t>первичных </a:t>
            </a:r>
            <a:r>
              <a:rPr lang="ru-RU" sz="2800" dirty="0" smtClean="0"/>
              <a:t>документов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866866"/>
            <a:ext cx="5455793" cy="864096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Необходимо заполнить расходный кассовый ордер по исходным данным индивидуального задания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2124" y="1038925"/>
            <a:ext cx="6120680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Объект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311200" y="2109240"/>
            <a:ext cx="5411520" cy="45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8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457227"/>
            <a:ext cx="9687193" cy="387798"/>
          </a:xfrm>
        </p:spPr>
        <p:txBody>
          <a:bodyPr/>
          <a:lstStyle/>
          <a:p>
            <a:r>
              <a:rPr lang="ru-RU" sz="2800" dirty="0" smtClean="0"/>
              <a:t>Составление </a:t>
            </a:r>
            <a:r>
              <a:rPr lang="ru-RU" sz="2800" dirty="0"/>
              <a:t>первичных </a:t>
            </a:r>
            <a:r>
              <a:rPr lang="ru-RU" sz="2800" dirty="0" smtClean="0"/>
              <a:t>документов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866866"/>
            <a:ext cx="5455793" cy="864096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Необходимо заполнить расходный кассовый ордер по исходным данным индивидуального задания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2124" y="1038925"/>
            <a:ext cx="6120680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Объект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538388" y="2109240"/>
            <a:ext cx="5184332" cy="4345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260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263327"/>
            <a:ext cx="9687193" cy="775597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/>
              <a:t>по кассе за «___» ______ 20__г.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864096"/>
          </a:xfrm>
        </p:spPr>
        <p:txBody>
          <a:bodyPr>
            <a:normAutofit/>
          </a:bodyPr>
          <a:lstStyle/>
          <a:p>
            <a:pPr marL="87480" lvl="0" algn="ctr">
              <a:defRPr sz="1800">
                <a:solidFill>
                  <a:srgbClr val="000000"/>
                </a:solidFill>
              </a:defRPr>
            </a:pPr>
            <a:r>
              <a:rPr lang="ru-RU" sz="1400" dirty="0">
                <a:solidFill>
                  <a:srgbClr val="000000"/>
                </a:solidFill>
                <a:latin typeface="Arial" pitchFamily="34"/>
                <a:ea typeface="Microsoft YaHei" pitchFamily="2"/>
                <a:cs typeface="Arial" pitchFamily="34"/>
              </a:rPr>
              <a:t>Необходимо заполнить счет 50 «Касса» по представленным  данным, определив конечный остаток  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80349"/>
              </p:ext>
            </p:extLst>
          </p:nvPr>
        </p:nvGraphicFramePr>
        <p:xfrm>
          <a:off x="450000" y="1836360"/>
          <a:ext cx="9703799" cy="4680574"/>
        </p:xfrm>
        <a:graphic>
          <a:graphicData uri="http://schemas.openxmlformats.org/drawingml/2006/table">
            <a:tbl>
              <a:tblPr/>
              <a:tblGrid>
                <a:gridCol w="776520">
                  <a:extLst>
                    <a:ext uri="{9D8B030D-6E8A-4147-A177-3AD203B41FA5}">
                      <a16:colId xmlns:a16="http://schemas.microsoft.com/office/drawing/2014/main" val="3104467728"/>
                    </a:ext>
                  </a:extLst>
                </a:gridCol>
                <a:gridCol w="5632348">
                  <a:extLst>
                    <a:ext uri="{9D8B030D-6E8A-4147-A177-3AD203B41FA5}">
                      <a16:colId xmlns:a16="http://schemas.microsoft.com/office/drawing/2014/main" val="4056063310"/>
                    </a:ext>
                  </a:extLst>
                </a:gridCol>
                <a:gridCol w="3294931">
                  <a:extLst>
                    <a:ext uri="{9D8B030D-6E8A-4147-A177-3AD203B41FA5}">
                      <a16:colId xmlns:a16="http://schemas.microsoft.com/office/drawing/2014/main" val="2557102108"/>
                    </a:ext>
                  </a:extLst>
                </a:gridCol>
              </a:tblGrid>
              <a:tr h="29063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580507"/>
                  </a:ext>
                </a:extLst>
              </a:tr>
              <a:tr h="29063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1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Сн — 15000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13342"/>
                  </a:ext>
                </a:extLst>
              </a:tr>
              <a:tr h="56751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1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Поступили в кассу с расчетного счета денежные средства: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1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на хозяйственные и командировочные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65000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016"/>
                  </a:ext>
                </a:extLst>
              </a:tr>
              <a:tr h="44635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Поступили от покупателя ООО «Время» деньги в кассу за продукцию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58000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360408"/>
                  </a:ext>
                </a:extLst>
              </a:tr>
              <a:tr h="44635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Поступили деньги в кассу от Аристова О.Л. в погашение полученного займа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95000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78385"/>
                  </a:ext>
                </a:extLst>
              </a:tr>
              <a:tr h="44635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из кассы Котову В.В. в возмещение перерасхода по подотчетным суммам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56800"/>
                  </a:ext>
                </a:extLst>
              </a:tr>
              <a:tr h="56751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1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Внесено в кассу Сеновым И.А.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1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 счет погашения причиненного материального ущерба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12830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663012"/>
                  </a:ext>
                </a:extLst>
              </a:tr>
              <a:tr h="29063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из кассы Рыкову В.С. на хозяйственные расходы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25776"/>
                  </a:ext>
                </a:extLst>
              </a:tr>
              <a:tr h="292091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в кассу от покупателя ООО «Крейсер» за реализованную продукцию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24000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51427"/>
                  </a:ext>
                </a:extLst>
              </a:tr>
              <a:tr h="29063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Возвращен остаток подотчетных сумм Мининым М.В.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08203"/>
                  </a:ext>
                </a:extLst>
              </a:tr>
              <a:tr h="30333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Внесена на расчетный счет выручка за реализованную продукцию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80000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7446"/>
                  </a:ext>
                </a:extLst>
              </a:tr>
              <a:tr h="448537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 из кассы аванс на командировочные расходы Агеевой П.Н.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60000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160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62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839514"/>
              </p:ext>
            </p:extLst>
          </p:nvPr>
        </p:nvGraphicFramePr>
        <p:xfrm>
          <a:off x="713520" y="1980360"/>
          <a:ext cx="9481317" cy="4185156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3113642985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1332482912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1738240033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3708819042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1930786719"/>
                    </a:ext>
                  </a:extLst>
                </a:gridCol>
              </a:tblGrid>
              <a:tr h="953417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404173"/>
                  </a:ext>
                </a:extLst>
              </a:tr>
              <a:tr h="87780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 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Поступил остаток подотчётной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суммы от 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3400-00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45903"/>
                  </a:ext>
                </a:extLst>
              </a:tr>
              <a:tr h="887313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 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под отчёт главному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бухгалтеру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6000-00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87084"/>
                  </a:ext>
                </a:extLst>
              </a:tr>
              <a:tr h="52010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Поступила выручка от Северной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торговой базы за консервы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80000-00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15873"/>
                  </a:ext>
                </a:extLst>
              </a:tr>
              <a:tr h="88765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в кассу с расчетного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счета по чеку № 624065 для выдачи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заработной платы и алиментов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160300-00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43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092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811140"/>
              </p:ext>
            </p:extLst>
          </p:nvPr>
        </p:nvGraphicFramePr>
        <p:xfrm>
          <a:off x="713520" y="1980360"/>
          <a:ext cx="9481317" cy="4475546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461820339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243518584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864921683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869972795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2761864974"/>
                    </a:ext>
                  </a:extLst>
                </a:gridCol>
              </a:tblGrid>
              <a:tr h="940618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13401"/>
                  </a:ext>
                </a:extLst>
              </a:tr>
              <a:tr h="123767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Выданы алименты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3000-00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485712"/>
                  </a:ext>
                </a:extLst>
              </a:tr>
              <a:tr h="852581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Выдана заработная плата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работникам за январь (14 человек)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140300-00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811741"/>
                  </a:ext>
                </a:extLst>
              </a:tr>
              <a:tr h="508778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Возврат подотчётной суммы от гл.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бухгалтера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63960"/>
                  </a:ext>
                </a:extLst>
              </a:tr>
              <a:tr h="85291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Возврат долга по займу от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Вишнёвой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7000-00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373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45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924766"/>
              </p:ext>
            </p:extLst>
          </p:nvPr>
        </p:nvGraphicFramePr>
        <p:xfrm>
          <a:off x="713520" y="1980360"/>
          <a:ext cx="9481317" cy="4546822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1172869322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1462861965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3061332789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960883685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847289382"/>
                    </a:ext>
                  </a:extLst>
                </a:gridCol>
              </a:tblGrid>
              <a:tr h="938283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746286"/>
                  </a:ext>
                </a:extLst>
              </a:tr>
              <a:tr h="126764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2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 Депонирована 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412949"/>
                  </a:ext>
                </a:extLst>
              </a:tr>
              <a:tr h="87322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Сдана сверхлимитная выручка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(объявление)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69079"/>
                  </a:ext>
                </a:extLst>
              </a:tr>
              <a:tr h="51184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Семёнову К.А. под отчёт на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хозяйственные нужды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8000-00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550475"/>
                  </a:ext>
                </a:extLst>
              </a:tr>
              <a:tr h="87356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под отчёт секретарю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543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92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401986"/>
              </p:ext>
            </p:extLst>
          </p:nvPr>
        </p:nvGraphicFramePr>
        <p:xfrm>
          <a:off x="713520" y="1980360"/>
          <a:ext cx="9481317" cy="4457002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1637579090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767521036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1347869355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3482947756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822890744"/>
                    </a:ext>
                  </a:extLst>
                </a:gridCol>
              </a:tblGrid>
              <a:tr h="930031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434427"/>
                  </a:ext>
                </a:extLst>
              </a:tr>
              <a:tr h="125649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2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из банка для выдачи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займа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50000-00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53507"/>
                  </a:ext>
                </a:extLst>
              </a:tr>
              <a:tr h="86554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 займ Михайлову П.Р.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50000-00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5857"/>
                  </a:ext>
                </a:extLst>
              </a:tr>
              <a:tr h="47460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Получена выручка от ТД «Весна»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45000-00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08161"/>
                  </a:ext>
                </a:extLst>
              </a:tr>
              <a:tr h="865882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Получена выручка от Олюшкина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Н.Н. от продажи за наличные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15000-00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316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55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675314"/>
              </p:ext>
            </p:extLst>
          </p:nvPr>
        </p:nvGraphicFramePr>
        <p:xfrm>
          <a:off x="713520" y="1980360"/>
          <a:ext cx="9481317" cy="4546822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1287241665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3339758201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3371170487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1224782036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2012528637"/>
                    </a:ext>
                  </a:extLst>
                </a:gridCol>
              </a:tblGrid>
              <a:tr h="938283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7411"/>
                  </a:ext>
                </a:extLst>
              </a:tr>
              <a:tr h="126764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2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под отчёт механику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4000-00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44608"/>
                  </a:ext>
                </a:extLst>
              </a:tr>
              <a:tr h="87322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Возмещён перерасход по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хозяйственным нуждам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425021"/>
                  </a:ext>
                </a:extLst>
              </a:tr>
              <a:tr h="51184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 Сдана сверхлимитная 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08112"/>
                  </a:ext>
                </a:extLst>
              </a:tr>
              <a:tr h="87356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из банка для выплаты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пособия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5600-00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77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74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961664"/>
              </p:ext>
            </p:extLst>
          </p:nvPr>
        </p:nvGraphicFramePr>
        <p:xfrm>
          <a:off x="713520" y="1980360"/>
          <a:ext cx="9481317" cy="4591299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508612176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1988785290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85206831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841183266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3905406323"/>
                    </a:ext>
                  </a:extLst>
                </a:gridCol>
              </a:tblGrid>
              <a:tr h="881071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2366"/>
                  </a:ext>
                </a:extLst>
              </a:tr>
              <a:tr h="119035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пособие по уходу за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ребёнком Романовой Т.М.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5600-00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644650"/>
                  </a:ext>
                </a:extLst>
              </a:tr>
              <a:tr h="819984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под отчет Ломову К.С.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13000-00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01959"/>
                  </a:ext>
                </a:extLst>
              </a:tr>
              <a:tr h="680854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из банка для выдачи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аванса за февраль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90000-00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557938"/>
                  </a:ext>
                </a:extLst>
              </a:tr>
              <a:tr h="82030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 аванс за 1 половину февраля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(14 человек)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90000-00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06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7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902524"/>
              </p:ext>
            </p:extLst>
          </p:nvPr>
        </p:nvGraphicFramePr>
        <p:xfrm>
          <a:off x="713520" y="1980360"/>
          <a:ext cx="9481317" cy="4595441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3601786367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281080250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249797737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245734327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3664230527"/>
                    </a:ext>
                  </a:extLst>
                </a:gridCol>
              </a:tblGrid>
              <a:tr h="953417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578603"/>
                  </a:ext>
                </a:extLst>
              </a:tr>
              <a:tr h="128809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с расчётного счёта по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чеку для выдачи депонированной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заработной платы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795359"/>
                  </a:ext>
                </a:extLst>
              </a:tr>
              <a:tr h="887313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Выдана депонированная заработная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706337"/>
                  </a:ext>
                </a:extLst>
              </a:tr>
              <a:tr h="52010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от Григорьева А.В. от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продажи за наличные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45000-00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201647"/>
                  </a:ext>
                </a:extLst>
              </a:tr>
              <a:tr h="88765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Оплата поставщику ООО «Рейн»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13400-00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48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4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566712"/>
              </p:ext>
            </p:extLst>
          </p:nvPr>
        </p:nvGraphicFramePr>
        <p:xfrm>
          <a:off x="713520" y="1980360"/>
          <a:ext cx="9481317" cy="4595441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2023882984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3471922575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245112408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1964530720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4233190818"/>
                    </a:ext>
                  </a:extLst>
                </a:gridCol>
              </a:tblGrid>
              <a:tr h="953417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19433"/>
                  </a:ext>
                </a:extLst>
              </a:tr>
              <a:tr h="128809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 Сдана сверхлимитная 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52866"/>
                  </a:ext>
                </a:extLst>
              </a:tr>
              <a:tr h="887313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от Ломова К.С. остаток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подотчёта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21790"/>
                  </a:ext>
                </a:extLst>
              </a:tr>
              <a:tr h="520100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Получена выручка от продажи за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наличные от Авдеева Н.Н.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35000-00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87487"/>
                  </a:ext>
                </a:extLst>
              </a:tr>
              <a:tr h="88765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Получено из банка для расчётов с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ООО «Архуслуги»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70000-00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70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12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387160"/>
              </p:ext>
            </p:extLst>
          </p:nvPr>
        </p:nvGraphicFramePr>
        <p:xfrm>
          <a:off x="713520" y="1980360"/>
          <a:ext cx="9481317" cy="4546822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4098980010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2903238927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689755910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696991912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3596763683"/>
                    </a:ext>
                  </a:extLst>
                </a:gridCol>
              </a:tblGrid>
              <a:tr h="938283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58078"/>
                  </a:ext>
                </a:extLst>
              </a:tr>
              <a:tr h="126764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Оплачено ООО «Архуслуги»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70000-00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21696"/>
                  </a:ext>
                </a:extLst>
              </a:tr>
              <a:tr h="87322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Выдано под отчёт Даниловой Е.Е.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5000-00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00084"/>
                  </a:ext>
                </a:extLst>
              </a:tr>
              <a:tr h="51184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Поступление выручки от АО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«Лесстрой»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40000-00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478375"/>
                  </a:ext>
                </a:extLst>
              </a:tr>
              <a:tr h="873565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Оплачено Прокопьеву С.С. за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8500-00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935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57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297185"/>
            <a:ext cx="9687193" cy="1163395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br>
              <a:rPr lang="ru-RU" sz="2800" dirty="0"/>
            </a:br>
            <a:r>
              <a:rPr lang="ru-RU" sz="2800" dirty="0" smtClean="0"/>
              <a:t>по движению денежных </a:t>
            </a:r>
            <a:br>
              <a:rPr lang="ru-RU" sz="2800" dirty="0" smtClean="0"/>
            </a:br>
            <a:r>
              <a:rPr lang="ru-RU" sz="2800" dirty="0" smtClean="0"/>
              <a:t>средств в кассе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642844" y="552954"/>
            <a:ext cx="3714734" cy="1009422"/>
          </a:xfrm>
        </p:spPr>
        <p:txBody>
          <a:bodyPr>
            <a:normAutofit/>
          </a:bodyPr>
          <a:lstStyle/>
          <a:p>
            <a:pPr lvl="0" algn="ctr"/>
            <a:r>
              <a:rPr lang="ru-RU" sz="1400" dirty="0">
                <a:solidFill>
                  <a:schemeClr val="tx1"/>
                </a:solidFill>
                <a:latin typeface="Calibri" pitchFamily="18"/>
                <a:cs typeface="Arial" pitchFamily="2"/>
              </a:rPr>
              <a:t>Составьте бухгалтерские проводки, определите недостающие суммы, допишите номера ПКО и РКО, укажите даты, впишите фамилии</a:t>
            </a:r>
          </a:p>
        </p:txBody>
      </p:sp>
      <p:sp>
        <p:nvSpPr>
          <p:cNvPr id="6" name="Овал 5"/>
          <p:cNvSpPr/>
          <p:nvPr/>
        </p:nvSpPr>
        <p:spPr>
          <a:xfrm>
            <a:off x="6642844" y="620870"/>
            <a:ext cx="3714734" cy="941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519561"/>
              </p:ext>
            </p:extLst>
          </p:nvPr>
        </p:nvGraphicFramePr>
        <p:xfrm>
          <a:off x="713520" y="1980360"/>
          <a:ext cx="9481317" cy="4320550"/>
        </p:xfrm>
        <a:graphic>
          <a:graphicData uri="http://schemas.openxmlformats.org/drawingml/2006/table">
            <a:tbl>
              <a:tblPr/>
              <a:tblGrid>
                <a:gridCol w="776159">
                  <a:extLst>
                    <a:ext uri="{9D8B030D-6E8A-4147-A177-3AD203B41FA5}">
                      <a16:colId xmlns:a16="http://schemas.microsoft.com/office/drawing/2014/main" val="1693469551"/>
                    </a:ext>
                  </a:extLst>
                </a:gridCol>
                <a:gridCol w="4929120">
                  <a:extLst>
                    <a:ext uri="{9D8B030D-6E8A-4147-A177-3AD203B41FA5}">
                      <a16:colId xmlns:a16="http://schemas.microsoft.com/office/drawing/2014/main" val="2571462453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279302374"/>
                    </a:ext>
                  </a:extLst>
                </a:gridCol>
                <a:gridCol w="1258559">
                  <a:extLst>
                    <a:ext uri="{9D8B030D-6E8A-4147-A177-3AD203B41FA5}">
                      <a16:colId xmlns:a16="http://schemas.microsoft.com/office/drawing/2014/main" val="3632531525"/>
                    </a:ext>
                  </a:extLst>
                </a:gridCol>
                <a:gridCol w="1258920">
                  <a:extLst>
                    <a:ext uri="{9D8B030D-6E8A-4147-A177-3AD203B41FA5}">
                      <a16:colId xmlns:a16="http://schemas.microsoft.com/office/drawing/2014/main" val="2271122061"/>
                    </a:ext>
                  </a:extLst>
                </a:gridCol>
              </a:tblGrid>
              <a:tr h="1139386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b="0" i="0" u="none" strike="noStrike" spc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Дата и №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Содержание операции</a:t>
                      </a: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01.02 (по лимиту)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Сумма,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Дебет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Кредит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09645"/>
                  </a:ext>
                </a:extLst>
              </a:tr>
              <a:tr h="1539339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ПКО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4 неделя: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Получен материальный ущерб от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Поповой В.Л.</a:t>
                      </a:r>
                    </a:p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endParaRPr lang="ru-RU" sz="14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2000-00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78869"/>
                  </a:ext>
                </a:extLst>
              </a:tr>
              <a:tr h="1060388">
                <a:tc>
                  <a:txBody>
                    <a:bodyPr/>
                    <a:lstStyle/>
                    <a:p>
                      <a:pPr marL="0" marR="0" lvl="0" indent="0" algn="ctr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latin typeface="Calibri" pitchFamily="34"/>
                          <a:ea typeface="Microsoft YaHei" pitchFamily="2"/>
                          <a:cs typeface="Arial" pitchFamily="2"/>
                        </a:rPr>
                        <a:t>РКО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Сдана сверхлимитная выручка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 </a:t>
                      </a:r>
                    </a:p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22859"/>
                  </a:ext>
                </a:extLst>
              </a:tr>
              <a:tr h="581437"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Сальдо на 01.03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4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Microsoft YaHei" pitchFamily="2"/>
                          <a:cs typeface="Arial" pitchFamily="2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ru-RU" sz="1800" b="0" i="0" u="none" strike="noStrike" kern="1200" dirty="0">
                        <a:ln>
                          <a:noFill/>
                        </a:ln>
                        <a:latin typeface="Arial" pitchFamily="18"/>
                        <a:ea typeface="Microsoft YaHei" pitchFamily="2"/>
                        <a:cs typeface="Arial" pitchFamily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656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780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491084"/>
            <a:ext cx="9687193" cy="775597"/>
          </a:xfrm>
        </p:spPr>
        <p:txBody>
          <a:bodyPr/>
          <a:lstStyle/>
          <a:p>
            <a:r>
              <a:rPr lang="ru-RU" sz="2800" dirty="0" smtClean="0"/>
              <a:t>Определение </a:t>
            </a:r>
            <a:r>
              <a:rPr lang="ru-RU" sz="2800" dirty="0"/>
              <a:t>признаков подлинности и платежности денежных знаков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518072" y="3348583"/>
            <a:ext cx="9797180" cy="1152128"/>
          </a:xfrm>
        </p:spPr>
        <p:txBody>
          <a:bodyPr>
            <a:noAutofit/>
          </a:bodyPr>
          <a:lstStyle/>
          <a:p>
            <a:pPr marL="0" lvl="0" algn="just" hangingPunct="0">
              <a:lnSpc>
                <a:spcPct val="100000"/>
              </a:lnSpc>
              <a:spcBef>
                <a:spcPts val="0"/>
              </a:spcBef>
            </a:pPr>
            <a:r>
              <a:rPr lang="ru-RU" sz="2500" b="0" dirty="0" smtClean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1. Перечислите </a:t>
            </a:r>
            <a:r>
              <a:rPr lang="ru-RU" sz="2500" b="0" dirty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отличительные особенности  элементов защиты денежных </a:t>
            </a:r>
            <a:r>
              <a:rPr lang="ru-RU" sz="2500" b="0" dirty="0" smtClean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знаков РФ </a:t>
            </a:r>
            <a:r>
              <a:rPr lang="ru-RU" sz="2500" b="0" dirty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различного номинала.</a:t>
            </a:r>
          </a:p>
          <a:p>
            <a:pPr marL="0" lvl="0" algn="just" hangingPunct="0">
              <a:lnSpc>
                <a:spcPct val="100000"/>
              </a:lnSpc>
              <a:spcBef>
                <a:spcPts val="0"/>
              </a:spcBef>
            </a:pPr>
            <a:endParaRPr lang="ru-RU" sz="2500" b="0" dirty="0">
              <a:solidFill>
                <a:schemeClr val="tx1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algn="just" hangingPunct="0">
              <a:lnSpc>
                <a:spcPct val="100000"/>
              </a:lnSpc>
              <a:spcBef>
                <a:spcPts val="0"/>
              </a:spcBef>
            </a:pPr>
            <a:r>
              <a:rPr lang="ru-RU" sz="2500" b="0" dirty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 </a:t>
            </a:r>
            <a:r>
              <a:rPr lang="ru-RU" sz="2500" b="0" dirty="0" smtClean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2. Составьте </a:t>
            </a:r>
            <a:r>
              <a:rPr lang="ru-RU" sz="2500" b="0" dirty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схему (план, таблицу): как отличить фальшивые деньги.</a:t>
            </a:r>
          </a:p>
        </p:txBody>
      </p:sp>
    </p:spTree>
    <p:extLst>
      <p:ext uri="{BB962C8B-B14F-4D97-AF65-F5344CB8AC3E}">
        <p14:creationId xmlns:p14="http://schemas.microsoft.com/office/powerpoint/2010/main" val="31544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72" y="684983"/>
            <a:ext cx="9687193" cy="387798"/>
          </a:xfrm>
        </p:spPr>
        <p:txBody>
          <a:bodyPr/>
          <a:lstStyle/>
          <a:p>
            <a:r>
              <a:rPr lang="ru-RU" sz="2800" dirty="0" smtClean="0"/>
              <a:t>Исправление </a:t>
            </a:r>
            <a:r>
              <a:rPr lang="ru-RU" sz="2800" dirty="0"/>
              <a:t>ошибок при кассовых операциях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518072" y="3348583"/>
            <a:ext cx="9797180" cy="1152128"/>
          </a:xfrm>
        </p:spPr>
        <p:txBody>
          <a:bodyPr>
            <a:noAutofit/>
          </a:bodyPr>
          <a:lstStyle/>
          <a:p>
            <a:pPr marL="0" lvl="0" algn="just" hangingPunct="0">
              <a:lnSpc>
                <a:spcPct val="100000"/>
              </a:lnSpc>
              <a:spcBef>
                <a:spcPts val="0"/>
              </a:spcBef>
            </a:pPr>
            <a:r>
              <a:rPr lang="ru-RU" sz="2500" b="0" dirty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1. Исправьте ошибки чеком возврата (опишите алгоритм его формирования.</a:t>
            </a:r>
          </a:p>
          <a:p>
            <a:pPr marL="0" lvl="0" algn="just" hangingPunct="0">
              <a:lnSpc>
                <a:spcPct val="100000"/>
              </a:lnSpc>
              <a:spcBef>
                <a:spcPts val="0"/>
              </a:spcBef>
            </a:pPr>
            <a:endParaRPr lang="ru-RU" sz="2500" b="0" dirty="0">
              <a:solidFill>
                <a:schemeClr val="tx1"/>
              </a:solidFill>
              <a:latin typeface="Arial" pitchFamily="18"/>
              <a:ea typeface="Microsoft YaHei" pitchFamily="2"/>
              <a:cs typeface="Arial" pitchFamily="2"/>
            </a:endParaRPr>
          </a:p>
          <a:p>
            <a:pPr marL="0" lvl="0" algn="just" hangingPunct="0">
              <a:lnSpc>
                <a:spcPct val="100000"/>
              </a:lnSpc>
              <a:spcBef>
                <a:spcPts val="0"/>
              </a:spcBef>
            </a:pPr>
            <a:r>
              <a:rPr lang="ru-RU" sz="2500" b="0" dirty="0">
                <a:solidFill>
                  <a:schemeClr val="tx1"/>
                </a:solidFill>
                <a:latin typeface="Arial" pitchFamily="18"/>
                <a:ea typeface="Microsoft YaHei" pitchFamily="2"/>
                <a:cs typeface="Arial" pitchFamily="2"/>
              </a:rPr>
              <a:t> 2. Исправьте ошибки чеком коррекции (опишите алгоритм его формирования.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46715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63" y="558288"/>
            <a:ext cx="9687193" cy="775597"/>
          </a:xfrm>
        </p:spPr>
        <p:txBody>
          <a:bodyPr/>
          <a:lstStyle/>
          <a:p>
            <a:r>
              <a:rPr lang="ru-RU" sz="2800" dirty="0"/>
              <a:t>Выводы </a:t>
            </a:r>
            <a:r>
              <a:rPr lang="ru-RU" sz="2800" dirty="0" smtClean="0"/>
              <a:t>по итогам прохождения учебной практики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2052439"/>
            <a:ext cx="9824904" cy="3488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С целью подготовки к сдаче экзамена </a:t>
            </a:r>
            <a:r>
              <a:rPr lang="ru-RU" dirty="0" smtClean="0"/>
              <a:t>по </a:t>
            </a:r>
            <a:r>
              <a:rPr lang="ru-RU" dirty="0"/>
              <a:t>профессиональному модулю ПМ.05 Выполнение работ по одной или нескольким профессиям рабочих, должностям служащих – </a:t>
            </a:r>
            <a:r>
              <a:rPr lang="ru-RU" dirty="0">
                <a:hlinkClick r:id="rId2"/>
              </a:rPr>
              <a:t>23369</a:t>
            </a:r>
            <a:r>
              <a:rPr lang="ru-RU" dirty="0"/>
              <a:t> Кассир </a:t>
            </a:r>
            <a:r>
              <a:rPr lang="ru-RU" dirty="0" smtClean="0"/>
              <a:t>осуществите </a:t>
            </a:r>
            <a:r>
              <a:rPr lang="ru-RU" dirty="0"/>
              <a:t>комплексный анализ результатов выполненных видов работ, </a:t>
            </a:r>
            <a:r>
              <a:rPr lang="ru-RU" dirty="0" smtClean="0"/>
              <a:t>оформите презентационные материалы</a:t>
            </a:r>
            <a:r>
              <a:rPr lang="ru-RU" dirty="0"/>
              <a:t> </a:t>
            </a:r>
            <a:r>
              <a:rPr lang="ru-RU" dirty="0" smtClean="0"/>
              <a:t>и сформулируйте итоговые выводы по итогам прохождения учебной практики:</a:t>
            </a:r>
          </a:p>
          <a:p>
            <a:pPr marL="457200" indent="-457200" algn="just">
              <a:buAutoNum type="arabicPeriod"/>
            </a:pPr>
            <a:r>
              <a:rPr lang="ru-RU" dirty="0" smtClean="0"/>
              <a:t>…</a:t>
            </a:r>
          </a:p>
          <a:p>
            <a:pPr marL="457200" indent="-457200" algn="just">
              <a:buAutoNum type="arabicPeriod"/>
            </a:pPr>
            <a:r>
              <a:rPr lang="ru-RU" dirty="0" smtClean="0"/>
              <a:t>…</a:t>
            </a:r>
          </a:p>
          <a:p>
            <a:pPr marL="457200" indent="-457200" algn="just">
              <a:buAutoNum type="arabicPeriod"/>
            </a:pPr>
            <a:r>
              <a:rPr lang="ru-RU" dirty="0" smtClean="0"/>
              <a:t>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7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2858</TotalTime>
  <Words>1439</Words>
  <Application>Microsoft Office PowerPoint</Application>
  <PresentationFormat>Произвольный</PresentationFormat>
  <Paragraphs>376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Microsoft YaHei</vt:lpstr>
      <vt:lpstr>Arial</vt:lpstr>
      <vt:lpstr>Arial Black</vt:lpstr>
      <vt:lpstr>Calibri</vt:lpstr>
      <vt:lpstr>Calibri Light</vt:lpstr>
      <vt:lpstr>Тема Office</vt:lpstr>
      <vt:lpstr>     ОТЧЕТ  о прохождении учебной практики    по профессиональному модулю ПМ.05 Выполнение работ по одной или нескольким профессиям рабочих, должностям служащих –  23369 Кассир  в период с «___» __________ 20__ г. по «___» __________ 20__ г.   Специальность 38.02.01 Экономика и бухгалтерский учет (по отраслям)  </vt:lpstr>
      <vt:lpstr>Содержание</vt:lpstr>
      <vt:lpstr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vt:lpstr>
      <vt:lpstr>Общая информация об исследуемой организации – объекте практики</vt:lpstr>
      <vt:lpstr>Организационная структура  исследуемой организации </vt:lpstr>
      <vt:lpstr>Организационная структура бухгалтерии</vt:lpstr>
      <vt:lpstr>Должностная инструкция кассира</vt:lpstr>
      <vt:lpstr>Должностная инструкция кассира</vt:lpstr>
      <vt:lpstr>Должностная инструкция кассира</vt:lpstr>
      <vt:lpstr>Должностная инструкция кассира</vt:lpstr>
      <vt:lpstr>Договор о материальной ответственности</vt:lpstr>
      <vt:lpstr>Договор о материальной ответственности</vt:lpstr>
      <vt:lpstr>Лимит остатка денежных средств в кассе</vt:lpstr>
      <vt:lpstr>Приказ об утверждении лимита кассы</vt:lpstr>
      <vt:lpstr>Составление первичных документов по учету денежных средств</vt:lpstr>
      <vt:lpstr>Составление первичных документов</vt:lpstr>
      <vt:lpstr>Составление первичных документов</vt:lpstr>
      <vt:lpstr>Составление первичных документов</vt:lpstr>
      <vt:lpstr>Журнал хозяйственных операций  по кассе за «___» ______ 20__г.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Журнал хозяйственных операций  по движению денежных  средств в кассе</vt:lpstr>
      <vt:lpstr>Определение признаков подлинности и платежности денежных знаков</vt:lpstr>
      <vt:lpstr>Исправление ошибок при кассовых операциях</vt:lpstr>
      <vt:lpstr>Выводы по итогам прохождения учебной практики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155</cp:revision>
  <cp:lastPrinted>2019-08-06T13:15:09Z</cp:lastPrinted>
  <dcterms:created xsi:type="dcterms:W3CDTF">2020-03-27T22:15:06Z</dcterms:created>
  <dcterms:modified xsi:type="dcterms:W3CDTF">2025-03-27T10:00:38Z</dcterms:modified>
</cp:coreProperties>
</file>