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8"/>
  </p:notesMasterIdLst>
  <p:handoutMasterIdLst>
    <p:handoutMasterId r:id="rId19"/>
  </p:handoutMasterIdLst>
  <p:sldIdLst>
    <p:sldId id="405" r:id="rId2"/>
    <p:sldId id="647" r:id="rId3"/>
    <p:sldId id="651" r:id="rId4"/>
    <p:sldId id="652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61" r:id="rId14"/>
    <p:sldId id="662" r:id="rId15"/>
    <p:sldId id="663" r:id="rId16"/>
    <p:sldId id="664" r:id="rId17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gif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790" y="2985501"/>
            <a:ext cx="9679452" cy="2995405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>ОТЧЕТ 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</a:t>
            </a:r>
            <a:br>
              <a:rPr lang="ru-RU" sz="2100" dirty="0" smtClean="0"/>
            </a:b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>по профессиональному </a:t>
            </a:r>
            <a:r>
              <a:rPr lang="ru-RU" sz="2100" dirty="0"/>
              <a:t>модулю </a:t>
            </a:r>
            <a:r>
              <a:rPr lang="ru-RU" sz="2100" dirty="0" smtClean="0"/>
              <a:t>ПМ.03 Проведение расчетов с бюджетом и внебюджетными фондами</a:t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/>
              <a:t>в </a:t>
            </a:r>
            <a:r>
              <a:rPr lang="ru-RU" sz="2100" dirty="0" smtClean="0"/>
              <a:t>период с «___» ______________ 20__ г. по </a:t>
            </a:r>
            <a:r>
              <a:rPr lang="ru-RU" sz="2100" dirty="0"/>
              <a:t>«___» ______________ 20__ г. </a:t>
            </a: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1900" dirty="0" smtClean="0"/>
              <a:t/>
            </a:r>
            <a:br>
              <a:rPr lang="ru-RU" sz="1900" dirty="0" smtClean="0"/>
            </a:br>
            <a:r>
              <a:rPr lang="ru-RU" sz="1900" dirty="0" smtClean="0"/>
              <a:t>Специальность 38.02.01 Экономика и бухгалтерский учет ( по отраслям)</a:t>
            </a:r>
            <a:r>
              <a:rPr lang="ru-RU" sz="2100" dirty="0" smtClean="0"/>
              <a:t/>
            </a:r>
            <a:br>
              <a:rPr lang="ru-RU" sz="2100" dirty="0" smtClean="0"/>
            </a:b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ФИО Руководителя:  </a:t>
            </a:r>
            <a:r>
              <a:rPr lang="ru-RU" altLang="ru-RU" sz="2400" dirty="0">
                <a:solidFill>
                  <a:srgbClr val="FF0000"/>
                </a:solidFill>
              </a:rPr>
              <a:t>____________________________________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Экономики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Бухгалтерского учета и налогообложения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7764" y="1836415"/>
            <a:ext cx="1008112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1350" b="1" dirty="0" smtClean="0"/>
              <a:t>Общая </a:t>
            </a:r>
            <a:r>
              <a:rPr lang="ru-RU" sz="1350" b="1" dirty="0"/>
              <a:t>организационная характеристика </a:t>
            </a:r>
            <a:r>
              <a:rPr lang="ru-RU" sz="1350" b="1" dirty="0" smtClean="0"/>
              <a:t>Профильной организации - объекта практики </a:t>
            </a:r>
          </a:p>
          <a:p>
            <a:r>
              <a:rPr lang="ru-RU" sz="1350" dirty="0" smtClean="0"/>
              <a:t>1.1. Организационная структура Профильной организации</a:t>
            </a:r>
          </a:p>
          <a:p>
            <a:r>
              <a:rPr lang="ru-RU" sz="1350" dirty="0" smtClean="0"/>
              <a:t>1.2. Организационная структура бухгалтерии</a:t>
            </a:r>
          </a:p>
          <a:p>
            <a:r>
              <a:rPr lang="ru-RU" sz="1350" dirty="0" smtClean="0"/>
              <a:t>1.3. Функции и задачи бухгалтерии</a:t>
            </a:r>
          </a:p>
          <a:p>
            <a:r>
              <a:rPr lang="ru-RU" sz="1350" dirty="0" smtClean="0"/>
              <a:t>1.4. Нормативно-правовая база</a:t>
            </a:r>
          </a:p>
          <a:p>
            <a:r>
              <a:rPr lang="ru-RU" sz="1350" b="1" dirty="0" smtClean="0"/>
              <a:t>2. Сбор </a:t>
            </a:r>
            <a:r>
              <a:rPr lang="ru-RU" sz="1350" b="1" dirty="0"/>
              <a:t>информации об объекте практики и анализ </a:t>
            </a:r>
            <a:r>
              <a:rPr lang="ru-RU" sz="1350" b="1" dirty="0" smtClean="0"/>
              <a:t>содержания источников </a:t>
            </a:r>
          </a:p>
          <a:p>
            <a:r>
              <a:rPr lang="ru-RU" sz="1350" dirty="0" smtClean="0"/>
              <a:t>2.1</a:t>
            </a:r>
            <a:r>
              <a:rPr lang="ru-RU" sz="1350" dirty="0"/>
              <a:t>. </a:t>
            </a:r>
            <a:r>
              <a:rPr lang="ru-RU" sz="1350" dirty="0" smtClean="0"/>
              <a:t>Ознакомление с организацией бухгалтерского учета</a:t>
            </a:r>
            <a:endParaRPr lang="ru-RU" sz="1350" dirty="0"/>
          </a:p>
          <a:p>
            <a:r>
              <a:rPr lang="ru-RU" sz="1350" dirty="0"/>
              <a:t>2.2. </a:t>
            </a:r>
            <a:r>
              <a:rPr lang="ru-RU" sz="1350" dirty="0" smtClean="0"/>
              <a:t>Анализ учетной политики организации</a:t>
            </a:r>
          </a:p>
          <a:p>
            <a:r>
              <a:rPr lang="ru-RU" sz="1350" dirty="0" smtClean="0"/>
              <a:t>2.3. Изучение инструкций </a:t>
            </a:r>
            <a:r>
              <a:rPr lang="ru-RU" sz="1350" dirty="0"/>
              <a:t>по заполнению деклараций по налогам и форм отчетности во внебюджетные фонды, платежных документов для перечисления налогов и сборов в бюджет, страховых взносов во внебюджетные </a:t>
            </a:r>
            <a:r>
              <a:rPr lang="ru-RU" sz="1350" dirty="0" smtClean="0"/>
              <a:t>фонды</a:t>
            </a:r>
          </a:p>
          <a:p>
            <a:r>
              <a:rPr lang="ru-RU" sz="1350" b="1" dirty="0" smtClean="0"/>
              <a:t>3. </a:t>
            </a:r>
            <a:r>
              <a:rPr lang="ru-RU" sz="1350" b="1" dirty="0"/>
              <a:t>Экспериментально-практическая работа. Приобретение необходимых умений и </a:t>
            </a:r>
            <a:r>
              <a:rPr lang="ru-RU" sz="1350" b="1" dirty="0" smtClean="0"/>
              <a:t>практического </a:t>
            </a:r>
            <a:r>
              <a:rPr lang="ru-RU" sz="1350" b="1" dirty="0"/>
              <a:t>опыта работы по специальности в рамках освоения вида деятельности ВД 3. Проведение расчетов с бюджетом и внебюджетными </a:t>
            </a:r>
            <a:r>
              <a:rPr lang="ru-RU" sz="1350" b="1" dirty="0" smtClean="0"/>
              <a:t>фондами</a:t>
            </a:r>
          </a:p>
          <a:p>
            <a:r>
              <a:rPr lang="ru-RU" sz="1350" dirty="0"/>
              <a:t>3.1. Определение величины платежа страховых взносов в Пенсионный Фонд </a:t>
            </a:r>
            <a:r>
              <a:rPr lang="ru-RU" sz="1350" dirty="0" smtClean="0"/>
              <a:t>РФ, в </a:t>
            </a:r>
            <a:r>
              <a:rPr lang="ru-RU" sz="1350" dirty="0"/>
              <a:t>Фонд обязательного медицинского страхования </a:t>
            </a:r>
            <a:r>
              <a:rPr lang="ru-RU" sz="1350" dirty="0" smtClean="0"/>
              <a:t>РФ (ФОМС </a:t>
            </a:r>
            <a:r>
              <a:rPr lang="ru-RU" sz="1350" dirty="0"/>
              <a:t>РФ), на  социальное </a:t>
            </a:r>
            <a:r>
              <a:rPr lang="ru-RU" sz="1350" dirty="0" smtClean="0"/>
              <a:t>страхование, </a:t>
            </a:r>
            <a:r>
              <a:rPr lang="ru-RU" sz="1350" dirty="0"/>
              <a:t>от несчастных случаев на производстве и профессиональных заболеваний в Фонд социального страхования </a:t>
            </a:r>
            <a:r>
              <a:rPr lang="ru-RU" sz="1350" dirty="0" smtClean="0"/>
              <a:t>РФ (ФСС </a:t>
            </a:r>
            <a:r>
              <a:rPr lang="ru-RU" sz="1350" dirty="0"/>
              <a:t>РФ)</a:t>
            </a:r>
          </a:p>
          <a:p>
            <a:r>
              <a:rPr lang="ru-RU" sz="1350" dirty="0"/>
              <a:t>3.2. Заполнение платежных документов по перечислению налогов и сборов в государственные внебюджетные фонды</a:t>
            </a:r>
          </a:p>
          <a:p>
            <a:r>
              <a:rPr lang="ru-RU" sz="1350" dirty="0"/>
              <a:t>3.3. </a:t>
            </a:r>
            <a:r>
              <a:rPr lang="ru-RU" sz="1350" dirty="0" smtClean="0"/>
              <a:t>Составление </a:t>
            </a:r>
            <a:r>
              <a:rPr lang="ru-RU" sz="1350" dirty="0"/>
              <a:t>форм отчетности во внебюджетные </a:t>
            </a:r>
            <a:r>
              <a:rPr lang="ru-RU" sz="1350" dirty="0" smtClean="0"/>
              <a:t>фонды</a:t>
            </a:r>
            <a:endParaRPr lang="ru-RU" sz="1350" dirty="0"/>
          </a:p>
          <a:p>
            <a:r>
              <a:rPr lang="ru-RU" sz="1350" dirty="0"/>
              <a:t>3.4. Расчет величины платежа по НДФЛ налоговым агентом, а также иных налогов, плательщиком которых является </a:t>
            </a:r>
            <a:r>
              <a:rPr lang="ru-RU" sz="1350" dirty="0" smtClean="0"/>
              <a:t>организация - </a:t>
            </a:r>
            <a:r>
              <a:rPr lang="ru-RU" sz="1350" dirty="0"/>
              <a:t>объект исследования </a:t>
            </a:r>
            <a:r>
              <a:rPr lang="ru-RU" sz="1350" dirty="0" smtClean="0"/>
              <a:t>(НДС</a:t>
            </a:r>
            <a:r>
              <a:rPr lang="ru-RU" sz="1350" dirty="0"/>
              <a:t>, налог на прибыль, налог на имущество, транспортный </a:t>
            </a:r>
            <a:r>
              <a:rPr lang="ru-RU" sz="1350" dirty="0" smtClean="0"/>
              <a:t>налог </a:t>
            </a:r>
            <a:r>
              <a:rPr lang="ru-RU" sz="1350" dirty="0"/>
              <a:t>и </a:t>
            </a:r>
            <a:r>
              <a:rPr lang="ru-RU" sz="1350" dirty="0" smtClean="0"/>
              <a:t>т.д.)</a:t>
            </a:r>
            <a:endParaRPr lang="ru-RU" sz="1350" dirty="0"/>
          </a:p>
          <a:p>
            <a:r>
              <a:rPr lang="ru-RU" sz="1350" dirty="0"/>
              <a:t>3.5. Заполнение платежных документов по перечислению налогов и сборов в бюджеты различных уровней</a:t>
            </a:r>
          </a:p>
          <a:p>
            <a:r>
              <a:rPr lang="ru-RU" sz="1350" dirty="0"/>
              <a:t>3.6. </a:t>
            </a:r>
            <a:r>
              <a:rPr lang="ru-RU" sz="1350" dirty="0" smtClean="0"/>
              <a:t>Составление </a:t>
            </a:r>
            <a:r>
              <a:rPr lang="ru-RU" sz="1350" dirty="0"/>
              <a:t>налоговых деклараций по налогам, плательщиком которых является организация</a:t>
            </a:r>
          </a:p>
          <a:p>
            <a:r>
              <a:rPr lang="ru-RU" sz="1350" b="1" dirty="0" smtClean="0"/>
              <a:t>4. </a:t>
            </a:r>
            <a:r>
              <a:rPr lang="ru-RU" sz="1350" b="1" dirty="0"/>
              <a:t>Обработка и анализ полученной информации об объекте практики</a:t>
            </a:r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63" y="252239"/>
            <a:ext cx="9687193" cy="1107996"/>
          </a:xfrm>
        </p:spPr>
        <p:txBody>
          <a:bodyPr/>
          <a:lstStyle/>
          <a:p>
            <a:r>
              <a:rPr lang="ru-RU" sz="2000" b="0" dirty="0"/>
              <a:t>Инструктаж по соблюдению правил противопожарной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безопасности, правил охраны труда, техники безопасности,</a:t>
            </a:r>
            <a:br>
              <a:rPr lang="ru-RU" sz="2000" dirty="0"/>
            </a:br>
            <a:r>
              <a:rPr lang="ru-RU" sz="2000" dirty="0"/>
              <a:t>санитарно-эпидемиологических правил и гигиенических</a:t>
            </a:r>
            <a:br>
              <a:rPr lang="ru-RU" sz="2000" dirty="0"/>
            </a:br>
            <a:r>
              <a:rPr lang="ru-RU" sz="2000" dirty="0"/>
              <a:t>нормативов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" y="1836415"/>
            <a:ext cx="8365029" cy="4536504"/>
          </a:xfrm>
        </p:spPr>
      </p:pic>
    </p:spTree>
    <p:extLst>
      <p:ext uri="{BB962C8B-B14F-4D97-AF65-F5344CB8AC3E}">
        <p14:creationId xmlns:p14="http://schemas.microsoft.com/office/powerpoint/2010/main" val="361745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329764"/>
            <a:ext cx="9687193" cy="553998"/>
          </a:xfrm>
        </p:spPr>
        <p:txBody>
          <a:bodyPr/>
          <a:lstStyle/>
          <a:p>
            <a:r>
              <a:rPr lang="ru-RU" sz="2000" b="0" dirty="0"/>
              <a:t>Общая информация </a:t>
            </a:r>
            <a:r>
              <a:rPr lang="ru-RU" sz="2000" b="0" dirty="0" smtClean="0"/>
              <a:t>о Профильной </a:t>
            </a:r>
            <a:r>
              <a:rPr lang="ru-RU" sz="2000" b="0" dirty="0"/>
              <a:t>организации – </a:t>
            </a:r>
            <a:r>
              <a:rPr lang="ru-RU" sz="2000" b="0" dirty="0" smtClean="0"/>
              <a:t/>
            </a:r>
            <a:br>
              <a:rPr lang="ru-RU" sz="2000" b="0" dirty="0" smtClean="0"/>
            </a:br>
            <a:r>
              <a:rPr lang="ru-RU" sz="2000" b="0" dirty="0" smtClean="0"/>
              <a:t>объекте </a:t>
            </a:r>
            <a:r>
              <a:rPr lang="ru-RU" sz="2000" b="0" dirty="0"/>
              <a:t>практики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764407"/>
            <a:ext cx="9448050" cy="648072"/>
          </a:xfrm>
        </p:spPr>
        <p:txBody>
          <a:bodyPr>
            <a:noAutofit/>
          </a:bodyPr>
          <a:lstStyle/>
          <a:p>
            <a:pPr algn="just"/>
            <a:r>
              <a:rPr lang="ru-RU" sz="1400" dirty="0" smtClean="0"/>
              <a:t>Необходимо кратко описать особенности деятельности Профильной организации, указав ее организационно-правовую форму, вид и масштабы деятельности.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812" y="2421359"/>
            <a:ext cx="3488201" cy="380335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317" y="2735895"/>
            <a:ext cx="5815833" cy="3488816"/>
          </a:xfrm>
        </p:spPr>
        <p:txBody>
          <a:bodyPr/>
          <a:lstStyle/>
          <a:p>
            <a:r>
              <a:rPr lang="ru-RU" dirty="0"/>
              <a:t>Организация ООО </a:t>
            </a:r>
            <a:r>
              <a:rPr lang="ru-RU" dirty="0" smtClean="0"/>
              <a:t>«…» </a:t>
            </a:r>
            <a:r>
              <a:rPr lang="ru-RU" dirty="0"/>
              <a:t>осуществляет свою деятельность с </a:t>
            </a:r>
            <a:r>
              <a:rPr lang="ru-RU" dirty="0" smtClean="0"/>
              <a:t>… </a:t>
            </a:r>
            <a:r>
              <a:rPr lang="ru-RU" dirty="0"/>
              <a:t>г. </a:t>
            </a:r>
            <a:endParaRPr lang="ru-RU" dirty="0" smtClean="0"/>
          </a:p>
          <a:p>
            <a:r>
              <a:rPr lang="ru-RU" dirty="0" smtClean="0"/>
              <a:t>Основными </a:t>
            </a:r>
            <a:r>
              <a:rPr lang="ru-RU" dirty="0"/>
              <a:t>видами деятельности организации </a:t>
            </a:r>
            <a:r>
              <a:rPr lang="ru-RU" dirty="0" smtClean="0"/>
              <a:t>являются… </a:t>
            </a:r>
          </a:p>
          <a:p>
            <a:r>
              <a:rPr lang="ru-RU" dirty="0" smtClean="0"/>
              <a:t>Организация </a:t>
            </a:r>
            <a:r>
              <a:rPr lang="ru-RU" dirty="0"/>
              <a:t>расположена </a:t>
            </a:r>
            <a:r>
              <a:rPr lang="ru-RU" dirty="0" smtClean="0"/>
              <a:t>(указать </a:t>
            </a:r>
            <a:r>
              <a:rPr lang="ru-RU" dirty="0"/>
              <a:t>фактический адрес</a:t>
            </a:r>
            <a:r>
              <a:rPr lang="ru-RU" dirty="0" smtClean="0"/>
              <a:t>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71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422792"/>
            <a:ext cx="9687193" cy="844847"/>
          </a:xfrm>
        </p:spPr>
        <p:txBody>
          <a:bodyPr/>
          <a:lstStyle/>
          <a:p>
            <a:r>
              <a:rPr lang="ru-RU" sz="2000" b="0" dirty="0"/>
              <a:t>Организационная структура </a:t>
            </a:r>
            <a:r>
              <a:rPr lang="ru-RU" sz="2000" b="0" dirty="0" smtClean="0"/>
              <a:t>Профильной организации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21" y="1908423"/>
            <a:ext cx="8064896" cy="4176464"/>
          </a:xfrm>
        </p:spPr>
      </p:pic>
    </p:spTree>
    <p:extLst>
      <p:ext uri="{BB962C8B-B14F-4D97-AF65-F5344CB8AC3E}">
        <p14:creationId xmlns:p14="http://schemas.microsoft.com/office/powerpoint/2010/main" val="251798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40271"/>
            <a:ext cx="9687193" cy="276999"/>
          </a:xfrm>
        </p:spPr>
        <p:txBody>
          <a:bodyPr/>
          <a:lstStyle/>
          <a:p>
            <a:r>
              <a:rPr lang="ru-RU" sz="2000" b="0" dirty="0"/>
              <a:t>Организационная структура бухгалтерии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1908423"/>
            <a:ext cx="5832648" cy="4284291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8227019" y="2218171"/>
            <a:ext cx="1992847" cy="421490"/>
          </a:xfrm>
        </p:spPr>
        <p:txBody>
          <a:bodyPr>
            <a:noAutofit/>
          </a:bodyPr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Примерный вариант структуры бухгалтерии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8035311" y="1908423"/>
            <a:ext cx="2376264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8371036" y="2848694"/>
            <a:ext cx="1008112" cy="72008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27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540271"/>
            <a:ext cx="9687193" cy="276999"/>
          </a:xfrm>
        </p:spPr>
        <p:txBody>
          <a:bodyPr/>
          <a:lstStyle/>
          <a:p>
            <a:r>
              <a:rPr lang="ru-RU" sz="2000" b="0" dirty="0"/>
              <a:t>Функции бухгалтерии в </a:t>
            </a:r>
            <a:r>
              <a:rPr lang="ru-RU" sz="2000" b="0" dirty="0" smtClean="0"/>
              <a:t>Профильной организации</a:t>
            </a:r>
            <a:endParaRPr lang="ru-RU" sz="2000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 и т.д.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Ниже необходимо кратко описать основные функции бухгалтерии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4963" y="1908423"/>
            <a:ext cx="7400009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924419" y="2772519"/>
            <a:ext cx="2160240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4"/>
          </p:cNvCxnSpPr>
          <p:nvPr/>
        </p:nvCxnSpPr>
        <p:spPr>
          <a:xfrm flipH="1">
            <a:off x="1890316" y="2772519"/>
            <a:ext cx="2204652" cy="1152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2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540271"/>
            <a:ext cx="9687193" cy="276999"/>
          </a:xfrm>
        </p:spPr>
        <p:txBody>
          <a:bodyPr/>
          <a:lstStyle/>
          <a:p>
            <a:r>
              <a:rPr lang="ru-RU" sz="2000" b="0" dirty="0"/>
              <a:t>Порядок организации бухгалтерского учета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Ответственность за организацию бухгалтерского учета несет…</a:t>
            </a:r>
          </a:p>
          <a:p>
            <a:r>
              <a:rPr lang="ru-RU" dirty="0" smtClean="0"/>
              <a:t>В организации создана бухгалтерия, возглавляемая главным бухгалтером</a:t>
            </a:r>
          </a:p>
          <a:p>
            <a:r>
              <a:rPr lang="ru-RU" dirty="0" smtClean="0"/>
              <a:t>Применяется … форма учета</a:t>
            </a:r>
          </a:p>
          <a:p>
            <a:r>
              <a:rPr lang="ru-RU" dirty="0" smtClean="0"/>
              <a:t>Для ведения бухгалтерского учета используется программа…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10986" y="2043286"/>
            <a:ext cx="3655593" cy="576064"/>
          </a:xfrm>
        </p:spPr>
        <p:txBody>
          <a:bodyPr>
            <a:normAutofit fontScale="70000" lnSpcReduction="20000"/>
          </a:bodyPr>
          <a:lstStyle/>
          <a:p>
            <a:pPr algn="ctr"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</a:rPr>
              <a:t>Необходимо кратко описать основные особенности организации бухгалтерского учета объекта практики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4963" y="1908423"/>
            <a:ext cx="4087641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4"/>
          </p:cNvCxnSpPr>
          <p:nvPr/>
        </p:nvCxnSpPr>
        <p:spPr>
          <a:xfrm>
            <a:off x="2438784" y="2772519"/>
            <a:ext cx="1179724" cy="1467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517357"/>
            <a:ext cx="9687193" cy="276999"/>
          </a:xfrm>
        </p:spPr>
        <p:txBody>
          <a:bodyPr/>
          <a:lstStyle/>
          <a:p>
            <a:r>
              <a:rPr lang="ru-RU" sz="2000" b="0" dirty="0"/>
              <a:t>Нормативно- правовая база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</a:t>
            </a:r>
          </a:p>
          <a:p>
            <a:pPr marL="0" indent="0">
              <a:buNone/>
            </a:pPr>
            <a:r>
              <a:rPr lang="ru-RU" dirty="0" smtClean="0"/>
              <a:t>4. 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138787" y="1836415"/>
            <a:ext cx="3600401" cy="86409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Необходимо сделать подборку нормативно-правовых документов, которые регулируют ведение бухгалтерского учета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706740" y="1502445"/>
            <a:ext cx="4320480" cy="1440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242244" y="2919243"/>
            <a:ext cx="5616624" cy="14374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006897" y="2918623"/>
            <a:ext cx="5832648" cy="5406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03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164" y="540271"/>
            <a:ext cx="9687193" cy="276999"/>
          </a:xfrm>
        </p:spPr>
        <p:txBody>
          <a:bodyPr/>
          <a:lstStyle/>
          <a:p>
            <a:r>
              <a:rPr lang="ru-RU" sz="2000" b="0" dirty="0"/>
              <a:t>Анализ учетной политики организации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4" y="1908423"/>
            <a:ext cx="5167030" cy="4605873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786860" y="2787158"/>
            <a:ext cx="3240361" cy="1365513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ru-RU" sz="1200" dirty="0" smtClean="0">
                <a:solidFill>
                  <a:schemeClr val="tx1"/>
                </a:solidFill>
              </a:rPr>
              <a:t>Необходимо рассмотреть структуру учетной политики Профильной организации, указать ее основные разделы, привести выдержки из учетной политики в отношении вопросов учета расчетов по налогам и сборам и составления отчетности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210796" y="2196455"/>
            <a:ext cx="4232970" cy="227281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9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540271"/>
            <a:ext cx="9687193" cy="276999"/>
          </a:xfrm>
        </p:spPr>
        <p:txBody>
          <a:bodyPr/>
          <a:lstStyle/>
          <a:p>
            <a:r>
              <a:rPr lang="ru-RU" sz="2000" b="0" dirty="0"/>
              <a:t>Расчеты с внебюджетными фондами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104012"/>
              </p:ext>
            </p:extLst>
          </p:nvPr>
        </p:nvGraphicFramePr>
        <p:xfrm>
          <a:off x="395288" y="2919413"/>
          <a:ext cx="9825035" cy="16611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86916">
                  <a:extLst>
                    <a:ext uri="{9D8B030D-6E8A-4147-A177-3AD203B41FA5}">
                      <a16:colId xmlns:a16="http://schemas.microsoft.com/office/drawing/2014/main" val="1324986645"/>
                    </a:ext>
                  </a:extLst>
                </a:gridCol>
                <a:gridCol w="3443098">
                  <a:extLst>
                    <a:ext uri="{9D8B030D-6E8A-4147-A177-3AD203B41FA5}">
                      <a16:colId xmlns:a16="http://schemas.microsoft.com/office/drawing/2014/main" val="689678982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504353936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2113497941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01408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Название внебюджетного фонда и платежа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Ставка взносов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База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Счет бухгалтерского учета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9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64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7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279610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ru-RU" dirty="0" smtClean="0"/>
              <a:t>Организация производит оплату следующих взносов во внебюджетные фонды</a:t>
            </a:r>
            <a:r>
              <a:rPr lang="en-US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69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148" y="383751"/>
            <a:ext cx="9687193" cy="830997"/>
          </a:xfrm>
        </p:spPr>
        <p:txBody>
          <a:bodyPr/>
          <a:lstStyle/>
          <a:p>
            <a:r>
              <a:rPr lang="ru-RU" sz="2000" b="0" dirty="0"/>
              <a:t>Заполнение платежных документов </a:t>
            </a:r>
            <a:r>
              <a:rPr lang="ru-RU" sz="2000" b="0" dirty="0" smtClean="0"/>
              <a:t/>
            </a:r>
            <a:br>
              <a:rPr lang="ru-RU" sz="2000" b="0" dirty="0" smtClean="0"/>
            </a:br>
            <a:r>
              <a:rPr lang="ru-RU" sz="2000" b="0" dirty="0" smtClean="0"/>
              <a:t>по </a:t>
            </a:r>
            <a:r>
              <a:rPr lang="ru-RU" sz="2000" b="0" dirty="0"/>
              <a:t>перечислению налогов и сборов </a:t>
            </a:r>
            <a:r>
              <a:rPr lang="ru-RU" sz="2000" b="0" dirty="0" smtClean="0"/>
              <a:t/>
            </a:r>
            <a:br>
              <a:rPr lang="ru-RU" sz="2000" b="0" dirty="0" smtClean="0"/>
            </a:br>
            <a:r>
              <a:rPr lang="ru-RU" sz="2000" b="0" dirty="0" smtClean="0"/>
              <a:t>в </a:t>
            </a:r>
            <a:r>
              <a:rPr lang="ru-RU" sz="2000" b="0" dirty="0"/>
              <a:t>государственные внебюджетные </a:t>
            </a:r>
            <a:r>
              <a:rPr lang="ru-RU" sz="2000" b="0" dirty="0" smtClean="0"/>
              <a:t>фонды</a:t>
            </a:r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16" y="1836415"/>
            <a:ext cx="4909032" cy="4752528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362923" y="1836415"/>
            <a:ext cx="2856943" cy="70952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Приведите примеры заполненных документов на перечисление взносов во все внебюджетные фонды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362923" y="1541960"/>
            <a:ext cx="3024337" cy="12984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4" idx="1"/>
          </p:cNvCxnSpPr>
          <p:nvPr/>
        </p:nvCxnSpPr>
        <p:spPr>
          <a:xfrm flipH="1">
            <a:off x="4050556" y="2191176"/>
            <a:ext cx="3312367" cy="4373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1"/>
          </p:cNvCxnSpPr>
          <p:nvPr/>
        </p:nvCxnSpPr>
        <p:spPr>
          <a:xfrm flipH="1">
            <a:off x="2610396" y="2191176"/>
            <a:ext cx="4752527" cy="2957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0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63" y="612279"/>
            <a:ext cx="9687193" cy="276999"/>
          </a:xfrm>
        </p:spPr>
        <p:txBody>
          <a:bodyPr/>
          <a:lstStyle/>
          <a:p>
            <a:r>
              <a:rPr lang="ru-RU" sz="2000" b="0" dirty="0"/>
              <a:t>Расчеты по налогам и сборам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8264515"/>
              </p:ext>
            </p:extLst>
          </p:nvPr>
        </p:nvGraphicFramePr>
        <p:xfrm>
          <a:off x="395288" y="2919413"/>
          <a:ext cx="9825035" cy="20675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846956">
                  <a:extLst>
                    <a:ext uri="{9D8B030D-6E8A-4147-A177-3AD203B41FA5}">
                      <a16:colId xmlns:a16="http://schemas.microsoft.com/office/drawing/2014/main" val="2084599696"/>
                    </a:ext>
                  </a:extLst>
                </a:gridCol>
                <a:gridCol w="3083058">
                  <a:extLst>
                    <a:ext uri="{9D8B030D-6E8A-4147-A177-3AD203B41FA5}">
                      <a16:colId xmlns:a16="http://schemas.microsoft.com/office/drawing/2014/main" val="227214226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909458525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331358761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3222575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</a:t>
                      </a:r>
                    </a:p>
                    <a:p>
                      <a:pPr algn="ctr"/>
                      <a:r>
                        <a:rPr lang="ru-RU" dirty="0" smtClean="0"/>
                        <a:t>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налога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Ставка налога,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База</a:t>
                      </a:r>
                      <a:r>
                        <a:rPr lang="ru-RU" baseline="0" dirty="0" smtClean="0"/>
                        <a:t> налога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Примечание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0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НДФЛ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Доходы работников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Организация является налоговым агентом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44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НДС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Выручка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5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74796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ru-RU" dirty="0" smtClean="0"/>
              <a:t>Организация является плательщиком следующих налогов</a:t>
            </a:r>
            <a:r>
              <a:rPr lang="en-US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72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63" y="540271"/>
            <a:ext cx="9687193" cy="276999"/>
          </a:xfrm>
        </p:spPr>
        <p:txBody>
          <a:bodyPr/>
          <a:lstStyle/>
          <a:p>
            <a:r>
              <a:rPr lang="ru-RU" sz="2000" b="0" dirty="0"/>
              <a:t>Операции по учету налогов и сборов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125723"/>
              </p:ext>
            </p:extLst>
          </p:nvPr>
        </p:nvGraphicFramePr>
        <p:xfrm>
          <a:off x="522164" y="2052439"/>
          <a:ext cx="9825035" cy="14833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58924">
                  <a:extLst>
                    <a:ext uri="{9D8B030D-6E8A-4147-A177-3AD203B41FA5}">
                      <a16:colId xmlns:a16="http://schemas.microsoft.com/office/drawing/2014/main" val="85208987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417400890"/>
                    </a:ext>
                  </a:extLst>
                </a:gridCol>
                <a:gridCol w="1231641">
                  <a:extLst>
                    <a:ext uri="{9D8B030D-6E8A-4147-A177-3AD203B41FA5}">
                      <a16:colId xmlns:a16="http://schemas.microsoft.com/office/drawing/2014/main" val="4076141643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2108092011"/>
                    </a:ext>
                  </a:extLst>
                </a:gridCol>
                <a:gridCol w="1965007">
                  <a:extLst>
                    <a:ext uri="{9D8B030D-6E8A-4147-A177-3AD203B41FA5}">
                      <a16:colId xmlns:a16="http://schemas.microsoft.com/office/drawing/2014/main" val="167939794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Содержание</a:t>
                      </a:r>
                      <a:r>
                        <a:rPr lang="ru-RU" baseline="0" dirty="0" smtClean="0"/>
                        <a:t> операции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Сумма, руб.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Корреспонденция счетов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7187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дебет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кредит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44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27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921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78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74317"/>
            <a:ext cx="9687193" cy="941796"/>
          </a:xfrm>
        </p:spPr>
        <p:txBody>
          <a:bodyPr/>
          <a:lstStyle/>
          <a:p>
            <a:r>
              <a:rPr lang="ru-RU" sz="2000" b="0" dirty="0" smtClean="0"/>
              <a:t>Составление </a:t>
            </a:r>
            <a:r>
              <a:rPr lang="ru-RU" sz="2000" b="0" dirty="0"/>
              <a:t>налоговых деклараций по налогам, </a:t>
            </a:r>
            <a:r>
              <a:rPr lang="ru-RU" sz="2000" b="0" dirty="0" smtClean="0"/>
              <a:t/>
            </a:r>
            <a:br>
              <a:rPr lang="ru-RU" sz="2000" b="0" dirty="0" smtClean="0"/>
            </a:br>
            <a:r>
              <a:rPr lang="ru-RU" sz="2000" b="0" dirty="0" smtClean="0"/>
              <a:t>плательщиком </a:t>
            </a:r>
            <a:r>
              <a:rPr lang="ru-RU" sz="2000" b="0" dirty="0"/>
              <a:t>которых является </a:t>
            </a:r>
            <a:r>
              <a:rPr lang="ru-RU" sz="2000" b="0" dirty="0" smtClean="0"/>
              <a:t>организация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52" y="1332359"/>
            <a:ext cx="4896544" cy="5256584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858867" y="2006696"/>
            <a:ext cx="3360999" cy="56550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Привести заполненные формы деклараций  по нескольким основным налогам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739166" y="1820043"/>
            <a:ext cx="3600400" cy="938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63" y="540271"/>
            <a:ext cx="9687193" cy="553998"/>
          </a:xfrm>
        </p:spPr>
        <p:txBody>
          <a:bodyPr/>
          <a:lstStyle/>
          <a:p>
            <a:r>
              <a:rPr lang="ru-RU" sz="2000" b="0" dirty="0"/>
              <a:t>Предложения и рекомендации </a:t>
            </a:r>
            <a:r>
              <a:rPr lang="ru-RU" sz="2000" b="0" dirty="0" smtClean="0"/>
              <a:t>по совершенствованию </a:t>
            </a:r>
            <a:br>
              <a:rPr lang="ru-RU" sz="2000" b="0" dirty="0" smtClean="0"/>
            </a:br>
            <a:r>
              <a:rPr lang="ru-RU" sz="2000" b="0" dirty="0" smtClean="0"/>
              <a:t>учета </a:t>
            </a:r>
            <a:r>
              <a:rPr lang="ru-RU" sz="2000" b="0" dirty="0"/>
              <a:t>расчетов </a:t>
            </a:r>
            <a:r>
              <a:rPr lang="ru-RU" sz="2000" b="0" dirty="0" smtClean="0"/>
              <a:t>с </a:t>
            </a:r>
            <a:r>
              <a:rPr lang="ru-RU" sz="2000" b="0" dirty="0"/>
              <a:t>бюджетом и внебюджетными фондами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461" y="3276575"/>
            <a:ext cx="9625695" cy="298746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69970" y="1836415"/>
            <a:ext cx="9824904" cy="1368152"/>
          </a:xfrm>
        </p:spPr>
        <p:txBody>
          <a:bodyPr>
            <a:normAutofit/>
          </a:bodyPr>
          <a:lstStyle/>
          <a:p>
            <a:pPr indent="449263" algn="just"/>
            <a:r>
              <a:rPr lang="ru-RU" sz="1400" b="0" dirty="0">
                <a:solidFill>
                  <a:schemeClr val="tx1"/>
                </a:solidFill>
              </a:rPr>
              <a:t>Осуществить комплексный анализ собранной информации, разработать свои предложения и рекомендации </a:t>
            </a:r>
            <a:r>
              <a:rPr lang="ru-RU" sz="1400" b="0">
                <a:solidFill>
                  <a:schemeClr val="tx1"/>
                </a:solidFill>
              </a:rPr>
              <a:t>по </a:t>
            </a:r>
            <a:r>
              <a:rPr lang="ru-RU" sz="1400" b="0" smtClean="0">
                <a:solidFill>
                  <a:schemeClr val="tx1"/>
                </a:solidFill>
              </a:rPr>
              <a:t>совершенствованию </a:t>
            </a:r>
            <a:r>
              <a:rPr lang="ru-RU" sz="1400" b="0" dirty="0">
                <a:solidFill>
                  <a:schemeClr val="tx1"/>
                </a:solidFill>
              </a:rPr>
              <a:t>учета расчетов с бюджетом и внебюджетными фондами на основе сравнения полученных данных по месту прохождения практики и теоретических знаний, сформированных при изучении профессионального модуля ПМ.03 Проведение расчетов с бюджетом и внебюджетными фондами.</a:t>
            </a:r>
          </a:p>
        </p:txBody>
      </p:sp>
    </p:spTree>
    <p:extLst>
      <p:ext uri="{BB962C8B-B14F-4D97-AF65-F5344CB8AC3E}">
        <p14:creationId xmlns:p14="http://schemas.microsoft.com/office/powerpoint/2010/main" val="421330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1493</TotalTime>
  <Words>639</Words>
  <Application>Microsoft Office PowerPoint</Application>
  <PresentationFormat>Произвольный</PresentationFormat>
  <Paragraphs>98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Тема Office</vt:lpstr>
      <vt:lpstr>     ОТЧЕТ  о прохождении производственной практики   по профессиональному модулю ПМ.03 Проведение расчетов с бюджетом и внебюджетными фондами  в период с «___» ______________ 20__ г. по «___» ______________ 20__ г.   Специальность 38.02.01 Экономика и бухгалтерский учет ( по отраслям) </vt:lpstr>
      <vt:lpstr>Содержание</vt:lpstr>
      <vt:lpstr>Инструктаж по соблюдению правил противопожарной безопасности, правил охраны труда, техники безопасности, санитарно-эпидемиологических правил и гигиенических нормативов</vt:lpstr>
      <vt:lpstr>Общая информация о Профильной организации –  объекте практики</vt:lpstr>
      <vt:lpstr>Организационная структура Профильной организации </vt:lpstr>
      <vt:lpstr>Организационная структура бухгалтерии</vt:lpstr>
      <vt:lpstr>Функции бухгалтерии в Профильной организации</vt:lpstr>
      <vt:lpstr>Порядок организации бухгалтерского учета</vt:lpstr>
      <vt:lpstr>Нормативно- правовая база</vt:lpstr>
      <vt:lpstr>Анализ учетной политики организации</vt:lpstr>
      <vt:lpstr>Расчеты с внебюджетными фондами</vt:lpstr>
      <vt:lpstr>Заполнение платежных документов  по перечислению налогов и сборов  в государственные внебюджетные фонды</vt:lpstr>
      <vt:lpstr>Расчеты по налогам и сборам</vt:lpstr>
      <vt:lpstr>Операции по учету налогов и сборов</vt:lpstr>
      <vt:lpstr>Составление налоговых деклараций по налогам,  плательщиком которых является организация </vt:lpstr>
      <vt:lpstr>Предложения и рекомендации по совершенствованию  учета расчетов с бюджетом и внебюджетными фондами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129</cp:revision>
  <cp:lastPrinted>2019-08-06T13:15:09Z</cp:lastPrinted>
  <dcterms:created xsi:type="dcterms:W3CDTF">2020-03-27T22:15:06Z</dcterms:created>
  <dcterms:modified xsi:type="dcterms:W3CDTF">2025-03-27T09:58:06Z</dcterms:modified>
</cp:coreProperties>
</file>