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8"/>
  </p:notesMasterIdLst>
  <p:handoutMasterIdLst>
    <p:handoutMasterId r:id="rId19"/>
  </p:handoutMasterIdLst>
  <p:sldIdLst>
    <p:sldId id="405" r:id="rId2"/>
    <p:sldId id="652" r:id="rId3"/>
    <p:sldId id="648" r:id="rId4"/>
    <p:sldId id="667" r:id="rId5"/>
    <p:sldId id="669" r:id="rId6"/>
    <p:sldId id="670" r:id="rId7"/>
    <p:sldId id="671" r:id="rId8"/>
    <p:sldId id="672" r:id="rId9"/>
    <p:sldId id="675" r:id="rId10"/>
    <p:sldId id="674" r:id="rId11"/>
    <p:sldId id="678" r:id="rId12"/>
    <p:sldId id="679" r:id="rId13"/>
    <p:sldId id="680" r:id="rId14"/>
    <p:sldId id="681" r:id="rId15"/>
    <p:sldId id="683" r:id="rId16"/>
    <p:sldId id="682" r:id="rId17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669" autoAdjust="0"/>
  </p:normalViewPr>
  <p:slideViewPr>
    <p:cSldViewPr showGuides="1">
      <p:cViewPr varScale="1">
        <p:scale>
          <a:sx n="63" d="100"/>
          <a:sy n="63" d="100"/>
        </p:scale>
        <p:origin x="1752" y="62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данном разделе необходимо указать план для каждой из предложенных </a:t>
            </a:r>
            <a:r>
              <a:rPr lang="ru-RU" baseline="0" dirty="0"/>
              <a:t> рекомендаций с обязательным указанием сроков и средств, необходимых для реализации.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644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Необходимо сделать краткий вывод о результатах прохождения практики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98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070" y="2912209"/>
            <a:ext cx="9679452" cy="3046367"/>
          </a:xfrm>
        </p:spPr>
        <p:txBody>
          <a:bodyPr>
            <a:normAutofit/>
          </a:bodyPr>
          <a:lstStyle/>
          <a:p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 </a:t>
            </a:r>
            <a:br>
              <a:rPr lang="ru-RU" sz="2100" dirty="0"/>
            </a:br>
            <a:r>
              <a:rPr lang="ru-RU" sz="2100" dirty="0"/>
              <a:t>(по профилю специальности)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1800" dirty="0"/>
              <a:t>по профессиональному модулю </a:t>
            </a:r>
            <a:br>
              <a:rPr lang="ru-RU" sz="1800" dirty="0"/>
            </a:br>
            <a:r>
              <a:rPr lang="ru-RU" sz="1800" dirty="0"/>
              <a:t>ПМ.05 Предпринимательство в коммерции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в период с «___» ________ 20__ г. по «___» ________ 20__ г.</a:t>
            </a:r>
            <a:br>
              <a:rPr lang="en-US" sz="1800" dirty="0"/>
            </a:br>
            <a:br>
              <a:rPr lang="ru-RU" sz="1800" dirty="0"/>
            </a:br>
            <a:r>
              <a:rPr lang="ru-RU" sz="1800" dirty="0"/>
              <a:t>Специальность 38.02.04 Коммерция (по отраслям)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 </a:t>
            </a:r>
            <a:r>
              <a:rPr lang="ru-RU" altLang="ru-RU" sz="2000" dirty="0">
                <a:solidFill>
                  <a:srgbClr val="FF0000"/>
                </a:solidFill>
              </a:rPr>
              <a:t>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Бизнеса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Предпринимательства и конкуренции</a:t>
            </a: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94922" y="2124447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rgbClr val="E60000"/>
                </a:solidFill>
              </a:rPr>
              <a:t>Риски и страхование</a:t>
            </a: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394922" y="3617420"/>
            <a:ext cx="9824904" cy="421490"/>
          </a:xfrm>
          <a:prstGeom prst="rect">
            <a:avLst/>
          </a:prstGeom>
        </p:spPr>
        <p:txBody>
          <a:bodyPr vert="horz" lIns="104306" tIns="52153" rIns="104306" bIns="52153" rtlCol="0" anchor="b">
            <a:normAutofit/>
          </a:bodyPr>
          <a:lstStyle>
            <a:lvl1pPr marL="87313" indent="0" algn="l" defTabSz="782292" rtl="0" eaLnBrk="1" latinLnBrk="0" hangingPunct="1">
              <a:lnSpc>
                <a:spcPct val="90000"/>
              </a:lnSpc>
              <a:spcBef>
                <a:spcPts val="856"/>
              </a:spcBef>
              <a:buFont typeface="Arial" panose="020B0604020202020204" pitchFamily="34" charset="0"/>
              <a:buNone/>
              <a:defRPr sz="1800" b="1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9114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229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343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4584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5730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4687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802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2916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E60000"/>
                </a:solidFill>
              </a:rPr>
              <a:t>Источники финансирования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29717"/>
            <a:ext cx="9687193" cy="830997"/>
          </a:xfrm>
        </p:spPr>
        <p:txBody>
          <a:bodyPr/>
          <a:lstStyle/>
          <a:p>
            <a:r>
              <a:rPr lang="ru-RU" sz="3000" dirty="0"/>
              <a:t>Рекомендации по совершенствованию деятельности рассматриваемого </a:t>
            </a:r>
            <a:r>
              <a:rPr lang="ru-RU" sz="3000" dirty="0" err="1"/>
              <a:t>стартапа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11710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Обоснование предложенных рекомендаций </a:t>
            </a:r>
          </a:p>
        </p:txBody>
      </p:sp>
    </p:spTree>
    <p:extLst>
      <p:ext uri="{BB962C8B-B14F-4D97-AF65-F5344CB8AC3E}">
        <p14:creationId xmlns:p14="http://schemas.microsoft.com/office/powerpoint/2010/main" val="761867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29717"/>
            <a:ext cx="9687193" cy="830997"/>
          </a:xfrm>
        </p:spPr>
        <p:txBody>
          <a:bodyPr/>
          <a:lstStyle/>
          <a:p>
            <a:r>
              <a:rPr lang="ru-RU" sz="3000" dirty="0"/>
              <a:t>План внедрения предложенных рекомендаций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008" y="2124447"/>
            <a:ext cx="965485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/>
              <a:t>В данном разделе необходимо указать план для каждой из предложенных  рекомендаций с обязательным указанием сроков и средств, необходимых для реализации. </a:t>
            </a:r>
          </a:p>
        </p:txBody>
      </p:sp>
    </p:spTree>
    <p:extLst>
      <p:ext uri="{BB962C8B-B14F-4D97-AF65-F5344CB8AC3E}">
        <p14:creationId xmlns:p14="http://schemas.microsoft.com/office/powerpoint/2010/main" val="72794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21968"/>
            <a:ext cx="9687193" cy="1246495"/>
          </a:xfrm>
        </p:spPr>
        <p:txBody>
          <a:bodyPr/>
          <a:lstStyle/>
          <a:p>
            <a:r>
              <a:rPr lang="ru-RU" sz="3000" dirty="0"/>
              <a:t>Описание результатов, которые будут достигнуты по итогам внедрения рекомендаций </a:t>
            </a:r>
          </a:p>
        </p:txBody>
      </p:sp>
    </p:spTree>
    <p:extLst>
      <p:ext uri="{BB962C8B-B14F-4D97-AF65-F5344CB8AC3E}">
        <p14:creationId xmlns:p14="http://schemas.microsoft.com/office/powerpoint/2010/main" val="3145648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en-US" sz="3000" dirty="0"/>
              <a:t>SWOT – </a:t>
            </a:r>
            <a:r>
              <a:rPr lang="ru-RU" sz="3000" dirty="0"/>
              <a:t>анализ (исследуемого </a:t>
            </a:r>
            <a:r>
              <a:rPr lang="ru-RU" sz="3000" dirty="0" err="1"/>
              <a:t>стартапа</a:t>
            </a:r>
            <a:r>
              <a:rPr lang="ru-RU" sz="3000" dirty="0"/>
              <a:t>)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199049"/>
              </p:ext>
            </p:extLst>
          </p:nvPr>
        </p:nvGraphicFramePr>
        <p:xfrm>
          <a:off x="594172" y="1820624"/>
          <a:ext cx="9625694" cy="47784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74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Сильные</a:t>
                      </a:r>
                      <a:r>
                        <a:rPr lang="ru-RU" sz="2800" b="1" baseline="0" dirty="0"/>
                        <a:t> стороны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Слабые стороны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1182"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  <a:p>
                      <a:pPr algn="ctr"/>
                      <a:endParaRPr lang="ru-RU" sz="2800" b="1" dirty="0"/>
                    </a:p>
                    <a:p>
                      <a:pPr algn="ctr"/>
                      <a:endParaRPr lang="ru-RU" sz="2800" b="1" dirty="0"/>
                    </a:p>
                    <a:p>
                      <a:pPr algn="ctr"/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88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Возможности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Угрозы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5839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521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556034"/>
            <a:ext cx="9687193" cy="578363"/>
          </a:xfrm>
        </p:spPr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8730" y="2052439"/>
            <a:ext cx="927246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Необходимо сделать краткий вывод о результатах прохождения практики (по всем слайдам).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068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75252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300" b="1" dirty="0">
                <a:cs typeface="Arial"/>
              </a:rPr>
              <a:t>I. </a:t>
            </a:r>
            <a:r>
              <a:rPr lang="ru-RU" sz="2300" b="1" dirty="0">
                <a:cs typeface="Arial"/>
              </a:rPr>
              <a:t>Изучение ключевых этапов разработки бизнес-единиц</a:t>
            </a:r>
            <a:endParaRPr lang="en-US" sz="2300" b="1" dirty="0">
              <a:cs typeface="Arial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300" dirty="0">
                <a:cs typeface="Arial"/>
              </a:rPr>
              <a:t>1</a:t>
            </a:r>
            <a:r>
              <a:rPr lang="ru-RU" sz="2300" dirty="0">
                <a:cs typeface="Arial"/>
              </a:rPr>
              <a:t>.1. Основные этапы и структура бизнес-плана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300" b="1" dirty="0">
                <a:cs typeface="Arial"/>
              </a:rPr>
              <a:t>II. </a:t>
            </a:r>
            <a:r>
              <a:rPr lang="ru-RU" sz="2300" b="1" dirty="0" err="1">
                <a:cs typeface="Arial"/>
              </a:rPr>
              <a:t>Исследовательско</a:t>
            </a:r>
            <a:r>
              <a:rPr lang="ru-RU" sz="2300" b="1" dirty="0">
                <a:cs typeface="Arial"/>
              </a:rPr>
              <a:t> - аналитическая часть</a:t>
            </a:r>
            <a:r>
              <a:rPr lang="en-US" sz="2300" b="1" dirty="0">
                <a:cs typeface="Arial"/>
              </a:rPr>
              <a:t>. </a:t>
            </a:r>
            <a:r>
              <a:rPr lang="ru-RU" sz="2300" b="1" dirty="0">
                <a:cs typeface="Arial"/>
              </a:rPr>
              <a:t>Сбор информации об объекте практики и анализ источников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>
                <a:cs typeface="Arial"/>
              </a:rPr>
              <a:t>2.1. Определение конкурентоспособной бизнес-идеи для целей разработки бизнес-плана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>
                <a:cs typeface="Arial"/>
              </a:rPr>
              <a:t>2.2. Анализ ключевых этапов создания собственного </a:t>
            </a:r>
            <a:r>
              <a:rPr lang="ru-RU" sz="2300" dirty="0" err="1">
                <a:cs typeface="Arial"/>
              </a:rPr>
              <a:t>стартапа</a:t>
            </a:r>
            <a:r>
              <a:rPr lang="ru-RU" sz="2300" dirty="0">
                <a:cs typeface="Arial"/>
              </a:rPr>
              <a:t> или исследования стороннего предпринимательского опыта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300" b="1" dirty="0">
                <a:cs typeface="Arial"/>
              </a:rPr>
              <a:t>III</a:t>
            </a:r>
            <a:r>
              <a:rPr lang="ru-RU" sz="2300" b="1" dirty="0">
                <a:cs typeface="Arial"/>
              </a:rPr>
              <a:t>. Проектно-экспериментальная часть. </a:t>
            </a:r>
            <a:r>
              <a:rPr lang="ru-RU" sz="2300" b="1" dirty="0"/>
              <a:t>Приобретение необходимых умений и практического опыта работы по специальности в рамках освоения вида деятельности ВД 5. Предпринимательство в коммерции</a:t>
            </a:r>
            <a:endParaRPr lang="en-US" sz="23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>
                <a:cs typeface="Arial"/>
              </a:rPr>
              <a:t>3.1. </a:t>
            </a:r>
            <a:r>
              <a:rPr lang="ru-RU" sz="2300" dirty="0"/>
              <a:t>Разработка бизнес-плана для конкурентоспособной бизнес-идеи</a:t>
            </a:r>
            <a:r>
              <a:rPr lang="ru-RU" sz="2300" dirty="0">
                <a:cs typeface="Arial"/>
              </a:rPr>
              <a:t> 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/>
              <a:t>3.2. Разработка рекомендаций по совершенствованию деятельности </a:t>
            </a:r>
            <a:r>
              <a:rPr lang="ru-RU" sz="2300" dirty="0" err="1"/>
              <a:t>стартапа</a:t>
            </a:r>
            <a:r>
              <a:rPr lang="ru-RU" sz="2300" dirty="0"/>
              <a:t> собственного бизнес-проекта или стороннего исследуемого </a:t>
            </a:r>
            <a:r>
              <a:rPr lang="ru-RU" sz="2300" dirty="0" err="1"/>
              <a:t>стартапа</a:t>
            </a:r>
            <a:endParaRPr lang="ru-RU" sz="2300" dirty="0">
              <a:cs typeface="Arial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300" b="1" dirty="0">
                <a:cs typeface="Arial"/>
              </a:rPr>
              <a:t>IV</a:t>
            </a:r>
            <a:r>
              <a:rPr lang="ru-RU" sz="2300" b="1" dirty="0">
                <a:cs typeface="Arial"/>
              </a:rPr>
              <a:t>. Заключение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6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21968"/>
            <a:ext cx="9206515" cy="1246495"/>
          </a:xfrm>
        </p:spPr>
        <p:txBody>
          <a:bodyPr/>
          <a:lstStyle/>
          <a:p>
            <a:r>
              <a:rPr lang="ru-RU" sz="3000" dirty="0"/>
              <a:t>Характеристика конкурентоспособной бизнес</a:t>
            </a:r>
            <a:r>
              <a:rPr lang="en-US" sz="3000" dirty="0"/>
              <a:t>-</a:t>
            </a:r>
            <a:r>
              <a:rPr lang="ru-RU" sz="3000" dirty="0"/>
              <a:t>идеи и </a:t>
            </a:r>
            <a:r>
              <a:rPr lang="ru-RU" sz="3000" dirty="0" err="1"/>
              <a:t>стартапа</a:t>
            </a:r>
            <a:r>
              <a:rPr lang="ru-RU" sz="3000" dirty="0"/>
              <a:t>, созданного на её основе </a:t>
            </a:r>
          </a:p>
        </p:txBody>
      </p:sp>
    </p:spTree>
    <p:extLst>
      <p:ext uri="{BB962C8B-B14F-4D97-AF65-F5344CB8AC3E}">
        <p14:creationId xmlns:p14="http://schemas.microsoft.com/office/powerpoint/2010/main" val="308986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65166" y="1813649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rgbClr val="E60000"/>
                </a:solidFill>
              </a:rPr>
              <a:t>Описание продукта или услуги</a:t>
            </a:r>
          </a:p>
        </p:txBody>
      </p:sp>
      <p:sp>
        <p:nvSpPr>
          <p:cNvPr id="14" name="Текст 3"/>
          <p:cNvSpPr txBox="1">
            <a:spLocks/>
          </p:cNvSpPr>
          <p:nvPr/>
        </p:nvSpPr>
        <p:spPr>
          <a:xfrm>
            <a:off x="365166" y="3420591"/>
            <a:ext cx="9824904" cy="421490"/>
          </a:xfrm>
          <a:prstGeom prst="rect">
            <a:avLst/>
          </a:prstGeom>
        </p:spPr>
        <p:txBody>
          <a:bodyPr vert="horz" lIns="104306" tIns="52153" rIns="104306" bIns="52153" rtlCol="0" anchor="b">
            <a:normAutofit/>
          </a:bodyPr>
          <a:lstStyle>
            <a:lvl1pPr marL="87313" indent="0" algn="l" defTabSz="782292" rtl="0" eaLnBrk="1" latinLnBrk="0" hangingPunct="1">
              <a:lnSpc>
                <a:spcPct val="90000"/>
              </a:lnSpc>
              <a:spcBef>
                <a:spcPts val="856"/>
              </a:spcBef>
              <a:buFont typeface="Arial" panose="020B0604020202020204" pitchFamily="34" charset="0"/>
              <a:buNone/>
              <a:defRPr sz="1800" b="1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9114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229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343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4584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5730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4687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802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2916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E60000"/>
                </a:solidFill>
              </a:rPr>
              <a:t>Описание целевой аудитории</a:t>
            </a:r>
          </a:p>
        </p:txBody>
      </p:sp>
      <p:sp>
        <p:nvSpPr>
          <p:cNvPr id="15" name="Текст 3"/>
          <p:cNvSpPr txBox="1">
            <a:spLocks/>
          </p:cNvSpPr>
          <p:nvPr/>
        </p:nvSpPr>
        <p:spPr>
          <a:xfrm>
            <a:off x="363477" y="5029052"/>
            <a:ext cx="9824904" cy="421490"/>
          </a:xfrm>
          <a:prstGeom prst="rect">
            <a:avLst/>
          </a:prstGeom>
        </p:spPr>
        <p:txBody>
          <a:bodyPr vert="horz" lIns="104306" tIns="52153" rIns="104306" bIns="52153" rtlCol="0" anchor="b">
            <a:normAutofit/>
          </a:bodyPr>
          <a:lstStyle>
            <a:lvl1pPr marL="87313" indent="0" algn="l" defTabSz="782292" rtl="0" eaLnBrk="1" latinLnBrk="0" hangingPunct="1">
              <a:lnSpc>
                <a:spcPct val="90000"/>
              </a:lnSpc>
              <a:spcBef>
                <a:spcPts val="856"/>
              </a:spcBef>
              <a:buFont typeface="Arial" panose="020B0604020202020204" pitchFamily="34" charset="0"/>
              <a:buNone/>
              <a:defRPr sz="1800" b="1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9114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229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343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4584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5730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46876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8022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29168" indent="0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E60000"/>
                </a:solidFill>
              </a:rPr>
              <a:t>Оценка рынков сбыта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64188" y="1908423"/>
            <a:ext cx="9824904" cy="42149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E60000"/>
                </a:solidFill>
              </a:rPr>
              <a:t>Анализ и оценка конкурентов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94962" y="1908423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rgbClr val="E60000"/>
                </a:solidFill>
              </a:rPr>
              <a:t>Маркетинг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ru-RU" dirty="0">
                <a:solidFill>
                  <a:srgbClr val="E60000"/>
                </a:solidFill>
              </a:rPr>
              <a:t>План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ru-RU" dirty="0">
                <a:solidFill>
                  <a:srgbClr val="E60000"/>
                </a:solidFill>
              </a:rPr>
              <a:t>Организационный план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/>
              <a:t>Бизнес-план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ru-RU" dirty="0">
                <a:solidFill>
                  <a:srgbClr val="E60000"/>
                </a:solidFill>
              </a:rPr>
              <a:t>Финансовый план </a:t>
            </a:r>
          </a:p>
        </p:txBody>
      </p:sp>
    </p:spTree>
    <p:extLst>
      <p:ext uri="{BB962C8B-B14F-4D97-AF65-F5344CB8AC3E}">
        <p14:creationId xmlns:p14="http://schemas.microsoft.com/office/powerpoint/2010/main" val="4258452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1468</TotalTime>
  <Words>331</Words>
  <Application>Microsoft Office PowerPoint</Application>
  <PresentationFormat>Произвольный</PresentationFormat>
  <Paragraphs>64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Тема Office</vt:lpstr>
      <vt:lpstr>ОТЧЕТ  о прохождении производственной практики  (по профилю специальности)   по профессиональному модулю  ПМ.05 Предпринимательство в коммерции  в период с «___» ________ 20__ г. по «___» ________ 20__ г.  Специальность 38.02.04 Коммерция (по отраслям)</vt:lpstr>
      <vt:lpstr>Содержание</vt:lpstr>
      <vt:lpstr>Характеристика конкурентоспособной бизнес-идеи и стартапа, созданного на её основе </vt:lpstr>
      <vt:lpstr>Бизнес-план </vt:lpstr>
      <vt:lpstr>Бизнес-план </vt:lpstr>
      <vt:lpstr>Бизнес-план </vt:lpstr>
      <vt:lpstr>Бизнес-план </vt:lpstr>
      <vt:lpstr>Бизнес-план </vt:lpstr>
      <vt:lpstr>Бизнес-план </vt:lpstr>
      <vt:lpstr>Бизнес-план </vt:lpstr>
      <vt:lpstr>Рекомендации по совершенствованию деятельности рассматриваемого стартапа</vt:lpstr>
      <vt:lpstr>Обоснование предложенных рекомендаций </vt:lpstr>
      <vt:lpstr>План внедрения предложенных рекомендаций</vt:lpstr>
      <vt:lpstr>Описание результатов, которые будут достигнуты по итогам внедрения рекомендаций </vt:lpstr>
      <vt:lpstr>SWOT – анализ (исследуемого стартапа) 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Ольга Медведева</cp:lastModifiedBy>
  <cp:revision>112</cp:revision>
  <cp:lastPrinted>2019-08-06T13:15:09Z</cp:lastPrinted>
  <dcterms:created xsi:type="dcterms:W3CDTF">2020-03-27T22:15:06Z</dcterms:created>
  <dcterms:modified xsi:type="dcterms:W3CDTF">2026-05-05T05:35:51Z</dcterms:modified>
</cp:coreProperties>
</file>