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metadata" ContentType="application/binary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70" r:id="rId4"/>
    <p:sldId id="259" r:id="rId5"/>
    <p:sldId id="271" r:id="rId6"/>
    <p:sldId id="272" r:id="rId7"/>
    <p:sldId id="273" r:id="rId8"/>
    <p:sldId id="274" r:id="rId9"/>
    <p:sldId id="275" r:id="rId10"/>
    <p:sldId id="265" r:id="rId11"/>
    <p:sldId id="266" r:id="rId12"/>
    <p:sldId id="267" r:id="rId13"/>
    <p:sldId id="268" r:id="rId14"/>
    <p:sldId id="276" r:id="rId15"/>
  </p:sldIdLst>
  <p:sldSz cx="10693400" cy="7561263"/>
  <p:notesSz cx="6669088" cy="9928225"/>
  <p:embeddedFontLst>
    <p:embeddedFont>
      <p:font typeface="Arial Black" panose="020B0A04020102020204" pitchFamily="34" charset="0"/>
      <p:regular r:id="rId17"/>
      <p:bold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296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531">
          <p15:clr>
            <a:srgbClr val="A4A3A4"/>
          </p15:clr>
        </p15:guide>
        <p15:guide id="4" pos="3368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7" roundtripDataSignature="AMtx7mhVpP9HPOYfqHJb7au9Ux5BuwJdZ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1464" y="72"/>
      </p:cViewPr>
      <p:guideLst>
        <p:guide orient="horz" pos="2296"/>
        <p:guide pos="2880"/>
        <p:guide orient="horz" pos="253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font" Target="fonts/font1.fntdata"/><Relationship Id="rId18" Type="http://schemas.openxmlformats.org/officeDocument/2006/relationships/font" Target="fonts/font2.fntdata"/><Relationship Id="rId19" Type="http://schemas.openxmlformats.org/officeDocument/2006/relationships/font" Target="fonts/font3.fntdata"/><Relationship Id="rId20" Type="http://schemas.openxmlformats.org/officeDocument/2006/relationships/font" Target="fonts/font4.fntdata"/><Relationship Id="rId21" Type="http://schemas.openxmlformats.org/officeDocument/2006/relationships/font" Target="fonts/font5.fntdata"/><Relationship Id="rId22" Type="http://schemas.openxmlformats.org/officeDocument/2006/relationships/font" Target="fonts/font6.fntdata"/><Relationship Id="rId23" Type="http://schemas.openxmlformats.org/officeDocument/2006/relationships/font" Target="fonts/font7.fntdata"/><Relationship Id="rId24" Type="http://schemas.openxmlformats.org/officeDocument/2006/relationships/font" Target="fonts/font8.fntdata"/><Relationship Id="rId25" Type="http://schemas.openxmlformats.org/officeDocument/2006/relationships/font" Target="fonts/font9.fntdata"/><Relationship Id="rId26" Type="http://schemas.openxmlformats.org/officeDocument/2006/relationships/font" Target="fonts/font10.fntdata"/><Relationship Id="rId27" Type="http://customschemas.google.com/relationships/presentationmetadata" Target="metadata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889938" cy="498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777607" y="0"/>
            <a:ext cx="2889938" cy="498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966788" y="1241425"/>
            <a:ext cx="4735512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30091"/>
            <a:ext cx="2889938" cy="498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777607" y="9430091"/>
            <a:ext cx="2889938" cy="498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:notes"/>
          <p:cNvSpPr txBox="1">
            <a:spLocks noGrp="1"/>
          </p:cNvSpPr>
          <p:nvPr>
            <p:ph type="body" idx="1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6788" y="1241425"/>
            <a:ext cx="4735512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p/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1:notes"/>
          <p:cNvSpPr txBox="1">
            <a:spLocks noGrp="1"/>
          </p:cNvSpPr>
          <p:nvPr>
            <p:ph type="body" idx="1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6788" y="1241425"/>
            <a:ext cx="4735512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p/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2:notes"/>
          <p:cNvSpPr txBox="1">
            <a:spLocks noGrp="1"/>
          </p:cNvSpPr>
          <p:nvPr>
            <p:ph type="body" idx="1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6788" y="1241425"/>
            <a:ext cx="4735512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p/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3:notes"/>
          <p:cNvSpPr txBox="1">
            <a:spLocks noGrp="1"/>
          </p:cNvSpPr>
          <p:nvPr>
            <p:ph type="body" idx="1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6788" y="1241425"/>
            <a:ext cx="4735512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p/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4:notes"/>
          <p:cNvSpPr txBox="1">
            <a:spLocks noGrp="1"/>
          </p:cNvSpPr>
          <p:nvPr>
            <p:ph type="body" idx="1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6788" y="1241425"/>
            <a:ext cx="4735512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p/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2c00beaf97d_0_34:notes"/>
          <p:cNvSpPr txBox="1">
            <a:spLocks noGrp="1"/>
          </p:cNvSpPr>
          <p:nvPr>
            <p:ph type="body" idx="1"/>
          </p:nvPr>
        </p:nvSpPr>
        <p:spPr>
          <a:xfrm>
            <a:off x="666909" y="4777958"/>
            <a:ext cx="5335200" cy="3909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g2c00beaf97d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6788" y="1241425"/>
            <a:ext cx="4735512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p/>
        </p:txBody>
      </p:sp>
    </p:spTree>
    <p:extLst>
      <p:ext uri="{BB962C8B-B14F-4D97-AF65-F5344CB8AC3E}">
        <p14:creationId xmlns:p14="http://schemas.microsoft.com/office/powerpoint/2010/main" val="28153650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:notes"/>
          <p:cNvSpPr txBox="1">
            <a:spLocks noGrp="1"/>
          </p:cNvSpPr>
          <p:nvPr>
            <p:ph type="body" idx="1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6788" y="1241425"/>
            <a:ext cx="4735512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p/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:notes"/>
          <p:cNvSpPr txBox="1">
            <a:spLocks noGrp="1"/>
          </p:cNvSpPr>
          <p:nvPr>
            <p:ph type="body" idx="1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6788" y="1241425"/>
            <a:ext cx="4735512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p/>
        </p:txBody>
      </p:sp>
    </p:spTree>
    <p:extLst>
      <p:ext uri="{BB962C8B-B14F-4D97-AF65-F5344CB8AC3E}">
        <p14:creationId xmlns:p14="http://schemas.microsoft.com/office/powerpoint/2010/main" val="24110920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5:notes"/>
          <p:cNvSpPr txBox="1">
            <a:spLocks noGrp="1"/>
          </p:cNvSpPr>
          <p:nvPr>
            <p:ph type="body" idx="1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6788" y="1241425"/>
            <a:ext cx="4735512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p/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5:notes"/>
          <p:cNvSpPr txBox="1">
            <a:spLocks noGrp="1"/>
          </p:cNvSpPr>
          <p:nvPr>
            <p:ph type="body" idx="1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6788" y="1241425"/>
            <a:ext cx="4735512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p/>
        </p:txBody>
      </p:sp>
    </p:spTree>
    <p:extLst>
      <p:ext uri="{BB962C8B-B14F-4D97-AF65-F5344CB8AC3E}">
        <p14:creationId xmlns:p14="http://schemas.microsoft.com/office/powerpoint/2010/main" val="25375361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5:notes"/>
          <p:cNvSpPr txBox="1">
            <a:spLocks noGrp="1"/>
          </p:cNvSpPr>
          <p:nvPr>
            <p:ph type="body" idx="1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6788" y="1241425"/>
            <a:ext cx="4735512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p/>
        </p:txBody>
      </p:sp>
    </p:spTree>
    <p:extLst>
      <p:ext uri="{BB962C8B-B14F-4D97-AF65-F5344CB8AC3E}">
        <p14:creationId xmlns:p14="http://schemas.microsoft.com/office/powerpoint/2010/main" val="8210375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5:notes"/>
          <p:cNvSpPr txBox="1">
            <a:spLocks noGrp="1"/>
          </p:cNvSpPr>
          <p:nvPr>
            <p:ph type="body" idx="1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6788" y="1241425"/>
            <a:ext cx="4735512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p/>
        </p:txBody>
      </p:sp>
    </p:spTree>
    <p:extLst>
      <p:ext uri="{BB962C8B-B14F-4D97-AF65-F5344CB8AC3E}">
        <p14:creationId xmlns:p14="http://schemas.microsoft.com/office/powerpoint/2010/main" val="19216643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5:notes"/>
          <p:cNvSpPr txBox="1">
            <a:spLocks noGrp="1"/>
          </p:cNvSpPr>
          <p:nvPr>
            <p:ph type="body" idx="1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6788" y="1241425"/>
            <a:ext cx="4735512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p/>
        </p:txBody>
      </p:sp>
    </p:spTree>
    <p:extLst>
      <p:ext uri="{BB962C8B-B14F-4D97-AF65-F5344CB8AC3E}">
        <p14:creationId xmlns:p14="http://schemas.microsoft.com/office/powerpoint/2010/main" val="34119919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5:notes"/>
          <p:cNvSpPr txBox="1">
            <a:spLocks noGrp="1"/>
          </p:cNvSpPr>
          <p:nvPr>
            <p:ph type="body" idx="1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66788" y="1241425"/>
            <a:ext cx="4735512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p/>
        </p:txBody>
      </p:sp>
    </p:spTree>
    <p:extLst>
      <p:ext uri="{BB962C8B-B14F-4D97-AF65-F5344CB8AC3E}">
        <p14:creationId xmlns:p14="http://schemas.microsoft.com/office/powerpoint/2010/main" val="2025873366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4.png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Титульный слайд">
  <p:cSld name="1_Титульный слайд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6"/>
          <p:cNvSpPr/>
          <p:nvPr/>
        </p:nvSpPr>
        <p:spPr>
          <a:xfrm>
            <a:off x="0" y="1404367"/>
            <a:ext cx="10693400" cy="4968551"/>
          </a:xfrm>
          <a:prstGeom prst="rect">
            <a:avLst/>
          </a:prstGeom>
          <a:solidFill>
            <a:srgbClr val="2B314F">
              <a:alpha val="60000"/>
            </a:srgbClr>
          </a:solidFill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16"/>
          <p:cNvSpPr/>
          <p:nvPr/>
        </p:nvSpPr>
        <p:spPr>
          <a:xfrm>
            <a:off x="0" y="3755251"/>
            <a:ext cx="151490" cy="133288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" name="Google Shape;18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6767" y="679218"/>
            <a:ext cx="3127375" cy="5730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64950" y="6588943"/>
            <a:ext cx="1628450" cy="900750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16"/>
          <p:cNvSpPr txBox="1">
            <a:spLocks noGrp="1"/>
          </p:cNvSpPr>
          <p:nvPr>
            <p:ph type="ctrTitle"/>
          </p:nvPr>
        </p:nvSpPr>
        <p:spPr>
          <a:xfrm>
            <a:off x="491784" y="3348583"/>
            <a:ext cx="9679452" cy="1915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Arial Black"/>
              <a:buNone/>
              <a:defRPr sz="5500" b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6"/>
          <p:cNvSpPr txBox="1">
            <a:spLocks noGrp="1"/>
          </p:cNvSpPr>
          <p:nvPr>
            <p:ph type="body" idx="1"/>
          </p:nvPr>
        </p:nvSpPr>
        <p:spPr>
          <a:xfrm>
            <a:off x="474666" y="5386216"/>
            <a:ext cx="9768578" cy="453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 b="1"/>
            </a:lvl2pPr>
            <a:lvl3pPr marL="1371600" lvl="2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3pPr>
            <a:lvl4pPr marL="1828800" lvl="3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4pPr>
            <a:lvl5pPr marL="2286000" lvl="4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5pPr>
            <a:lvl6pPr marL="2743200" lvl="5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6pPr>
            <a:lvl7pPr marL="3200400" lvl="6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7pPr>
            <a:lvl8pPr marL="3657600" lvl="7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8pPr>
            <a:lvl9pPr marL="4114800" lvl="8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5"/>
          <p:cNvSpPr txBox="1">
            <a:spLocks noGrp="1"/>
          </p:cNvSpPr>
          <p:nvPr>
            <p:ph type="title"/>
          </p:nvPr>
        </p:nvSpPr>
        <p:spPr>
          <a:xfrm>
            <a:off x="729602" y="1885067"/>
            <a:ext cx="9223058" cy="3145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00"/>
              <a:buFont typeface="Calibri"/>
              <a:buNone/>
              <a:defRPr sz="51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25"/>
          <p:cNvSpPr txBox="1">
            <a:spLocks noGrp="1"/>
          </p:cNvSpPr>
          <p:nvPr>
            <p:ph type="body" idx="1"/>
          </p:nvPr>
        </p:nvSpPr>
        <p:spPr>
          <a:xfrm>
            <a:off x="729602" y="5060097"/>
            <a:ext cx="9223058" cy="1654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rgbClr val="888888"/>
              </a:buClr>
              <a:buSzPts val="2100"/>
              <a:buNone/>
              <a:defRPr sz="21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rgbClr val="888888"/>
              </a:buClr>
              <a:buSzPts val="1700"/>
              <a:buNone/>
              <a:defRPr sz="17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1" name="Google Shape;91;p25"/>
          <p:cNvSpPr txBox="1">
            <a:spLocks noGrp="1"/>
          </p:cNvSpPr>
          <p:nvPr>
            <p:ph type="dt" idx="10"/>
          </p:nvPr>
        </p:nvSpPr>
        <p:spPr>
          <a:xfrm>
            <a:off x="735171" y="7008172"/>
            <a:ext cx="2406015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5"/>
          <p:cNvSpPr txBox="1">
            <a:spLocks noGrp="1"/>
          </p:cNvSpPr>
          <p:nvPr>
            <p:ph type="ftr" idx="11"/>
          </p:nvPr>
        </p:nvSpPr>
        <p:spPr>
          <a:xfrm>
            <a:off x="3542189" y="7008172"/>
            <a:ext cx="3609023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25"/>
          <p:cNvSpPr txBox="1">
            <a:spLocks noGrp="1"/>
          </p:cNvSpPr>
          <p:nvPr>
            <p:ph type="sldNum" idx="12"/>
          </p:nvPr>
        </p:nvSpPr>
        <p:spPr>
          <a:xfrm>
            <a:off x="7552214" y="7008172"/>
            <a:ext cx="2406015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6"/>
          <p:cNvSpPr txBox="1">
            <a:spLocks noGrp="1"/>
          </p:cNvSpPr>
          <p:nvPr>
            <p:ph type="title"/>
          </p:nvPr>
        </p:nvSpPr>
        <p:spPr>
          <a:xfrm>
            <a:off x="735171" y="402569"/>
            <a:ext cx="9223058" cy="1461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26"/>
          <p:cNvSpPr txBox="1">
            <a:spLocks noGrp="1"/>
          </p:cNvSpPr>
          <p:nvPr>
            <p:ph type="body" idx="1"/>
          </p:nvPr>
        </p:nvSpPr>
        <p:spPr>
          <a:xfrm>
            <a:off x="735171" y="2012836"/>
            <a:ext cx="4544695" cy="4797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7" name="Google Shape;97;p26"/>
          <p:cNvSpPr txBox="1">
            <a:spLocks noGrp="1"/>
          </p:cNvSpPr>
          <p:nvPr>
            <p:ph type="body" idx="2"/>
          </p:nvPr>
        </p:nvSpPr>
        <p:spPr>
          <a:xfrm>
            <a:off x="5413534" y="2012836"/>
            <a:ext cx="4544695" cy="4797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8" name="Google Shape;98;p26"/>
          <p:cNvSpPr txBox="1">
            <a:spLocks noGrp="1"/>
          </p:cNvSpPr>
          <p:nvPr>
            <p:ph type="dt" idx="10"/>
          </p:nvPr>
        </p:nvSpPr>
        <p:spPr>
          <a:xfrm>
            <a:off x="735171" y="7008172"/>
            <a:ext cx="2406015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6"/>
          <p:cNvSpPr txBox="1">
            <a:spLocks noGrp="1"/>
          </p:cNvSpPr>
          <p:nvPr>
            <p:ph type="ftr" idx="11"/>
          </p:nvPr>
        </p:nvSpPr>
        <p:spPr>
          <a:xfrm>
            <a:off x="3542189" y="7008172"/>
            <a:ext cx="3609023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6"/>
          <p:cNvSpPr txBox="1">
            <a:spLocks noGrp="1"/>
          </p:cNvSpPr>
          <p:nvPr>
            <p:ph type="sldNum" idx="12"/>
          </p:nvPr>
        </p:nvSpPr>
        <p:spPr>
          <a:xfrm>
            <a:off x="7552214" y="7008172"/>
            <a:ext cx="2406015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7"/>
          <p:cNvSpPr txBox="1">
            <a:spLocks noGrp="1"/>
          </p:cNvSpPr>
          <p:nvPr>
            <p:ph type="title"/>
          </p:nvPr>
        </p:nvSpPr>
        <p:spPr>
          <a:xfrm>
            <a:off x="736564" y="402569"/>
            <a:ext cx="9223058" cy="1461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7"/>
          <p:cNvSpPr txBox="1">
            <a:spLocks noGrp="1"/>
          </p:cNvSpPr>
          <p:nvPr>
            <p:ph type="body" idx="1"/>
          </p:nvPr>
        </p:nvSpPr>
        <p:spPr>
          <a:xfrm>
            <a:off x="736565" y="1853560"/>
            <a:ext cx="4523809" cy="908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/>
            </a:lvl1pPr>
            <a:lvl2pPr marL="914400" lvl="1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 b="1"/>
            </a:lvl2pPr>
            <a:lvl3pPr marL="1371600" lvl="2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3pPr>
            <a:lvl4pPr marL="1828800" lvl="3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4pPr>
            <a:lvl5pPr marL="2286000" lvl="4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5pPr>
            <a:lvl6pPr marL="2743200" lvl="5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6pPr>
            <a:lvl7pPr marL="3200400" lvl="6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7pPr>
            <a:lvl8pPr marL="3657600" lvl="7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8pPr>
            <a:lvl9pPr marL="4114800" lvl="8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9pPr>
          </a:lstStyle>
          <a:p>
            <a:endParaRPr/>
          </a:p>
        </p:txBody>
      </p:sp>
      <p:sp>
        <p:nvSpPr>
          <p:cNvPr id="104" name="Google Shape;104;p27"/>
          <p:cNvSpPr txBox="1">
            <a:spLocks noGrp="1"/>
          </p:cNvSpPr>
          <p:nvPr>
            <p:ph type="body" idx="2"/>
          </p:nvPr>
        </p:nvSpPr>
        <p:spPr>
          <a:xfrm>
            <a:off x="736565" y="2761961"/>
            <a:ext cx="4523809" cy="4062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5" name="Google Shape;105;p27"/>
          <p:cNvSpPr txBox="1">
            <a:spLocks noGrp="1"/>
          </p:cNvSpPr>
          <p:nvPr>
            <p:ph type="body" idx="3"/>
          </p:nvPr>
        </p:nvSpPr>
        <p:spPr>
          <a:xfrm>
            <a:off x="5413534" y="1853560"/>
            <a:ext cx="4546088" cy="908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/>
            </a:lvl1pPr>
            <a:lvl2pPr marL="914400" lvl="1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 b="1"/>
            </a:lvl2pPr>
            <a:lvl3pPr marL="1371600" lvl="2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3pPr>
            <a:lvl4pPr marL="1828800" lvl="3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4pPr>
            <a:lvl5pPr marL="2286000" lvl="4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5pPr>
            <a:lvl6pPr marL="2743200" lvl="5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6pPr>
            <a:lvl7pPr marL="3200400" lvl="6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7pPr>
            <a:lvl8pPr marL="3657600" lvl="7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8pPr>
            <a:lvl9pPr marL="4114800" lvl="8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9pPr>
          </a:lstStyle>
          <a:p>
            <a:endParaRPr/>
          </a:p>
        </p:txBody>
      </p:sp>
      <p:sp>
        <p:nvSpPr>
          <p:cNvPr id="106" name="Google Shape;106;p27"/>
          <p:cNvSpPr txBox="1">
            <a:spLocks noGrp="1"/>
          </p:cNvSpPr>
          <p:nvPr>
            <p:ph type="body" idx="4"/>
          </p:nvPr>
        </p:nvSpPr>
        <p:spPr>
          <a:xfrm>
            <a:off x="5413534" y="2761961"/>
            <a:ext cx="4546088" cy="4062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7" name="Google Shape;107;p27"/>
          <p:cNvSpPr txBox="1">
            <a:spLocks noGrp="1"/>
          </p:cNvSpPr>
          <p:nvPr>
            <p:ph type="dt" idx="10"/>
          </p:nvPr>
        </p:nvSpPr>
        <p:spPr>
          <a:xfrm>
            <a:off x="735171" y="7008172"/>
            <a:ext cx="2406015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7"/>
          <p:cNvSpPr txBox="1">
            <a:spLocks noGrp="1"/>
          </p:cNvSpPr>
          <p:nvPr>
            <p:ph type="ftr" idx="11"/>
          </p:nvPr>
        </p:nvSpPr>
        <p:spPr>
          <a:xfrm>
            <a:off x="3542189" y="7008172"/>
            <a:ext cx="3609023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7"/>
          <p:cNvSpPr txBox="1">
            <a:spLocks noGrp="1"/>
          </p:cNvSpPr>
          <p:nvPr>
            <p:ph type="sldNum" idx="12"/>
          </p:nvPr>
        </p:nvSpPr>
        <p:spPr>
          <a:xfrm>
            <a:off x="7552214" y="7008172"/>
            <a:ext cx="2406015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8"/>
          <p:cNvSpPr txBox="1">
            <a:spLocks noGrp="1"/>
          </p:cNvSpPr>
          <p:nvPr>
            <p:ph type="title"/>
          </p:nvPr>
        </p:nvSpPr>
        <p:spPr>
          <a:xfrm>
            <a:off x="735171" y="402569"/>
            <a:ext cx="9223058" cy="1461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8"/>
          <p:cNvSpPr txBox="1">
            <a:spLocks noGrp="1"/>
          </p:cNvSpPr>
          <p:nvPr>
            <p:ph type="dt" idx="10"/>
          </p:nvPr>
        </p:nvSpPr>
        <p:spPr>
          <a:xfrm>
            <a:off x="735171" y="7008172"/>
            <a:ext cx="2406015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8"/>
          <p:cNvSpPr txBox="1">
            <a:spLocks noGrp="1"/>
          </p:cNvSpPr>
          <p:nvPr>
            <p:ph type="ftr" idx="11"/>
          </p:nvPr>
        </p:nvSpPr>
        <p:spPr>
          <a:xfrm>
            <a:off x="3542189" y="7008172"/>
            <a:ext cx="3609023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8"/>
          <p:cNvSpPr txBox="1">
            <a:spLocks noGrp="1"/>
          </p:cNvSpPr>
          <p:nvPr>
            <p:ph type="sldNum" idx="12"/>
          </p:nvPr>
        </p:nvSpPr>
        <p:spPr>
          <a:xfrm>
            <a:off x="7552214" y="7008172"/>
            <a:ext cx="2406015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9"/>
          <p:cNvSpPr txBox="1">
            <a:spLocks noGrp="1"/>
          </p:cNvSpPr>
          <p:nvPr>
            <p:ph type="title"/>
          </p:nvPr>
        </p:nvSpPr>
        <p:spPr>
          <a:xfrm>
            <a:off x="736564" y="504084"/>
            <a:ext cx="3448900" cy="1764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  <a:defRPr sz="27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9"/>
          <p:cNvSpPr txBox="1">
            <a:spLocks noGrp="1"/>
          </p:cNvSpPr>
          <p:nvPr>
            <p:ph type="body" idx="1"/>
          </p:nvPr>
        </p:nvSpPr>
        <p:spPr>
          <a:xfrm>
            <a:off x="4546088" y="1088683"/>
            <a:ext cx="5413534" cy="5373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rmAutofit/>
          </a:bodyPr>
          <a:lstStyle>
            <a:lvl1pPr marL="457200" lvl="0" indent="-40005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  <a:defRPr sz="2700"/>
            </a:lvl1pPr>
            <a:lvl2pPr marL="914400" lvl="1" indent="-3810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2pPr>
            <a:lvl3pPr marL="1371600" lvl="2" indent="-36195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3pPr>
            <a:lvl4pPr marL="1828800" lvl="3" indent="-33655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4pPr>
            <a:lvl5pPr marL="2286000" lvl="4" indent="-33655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5pPr>
            <a:lvl6pPr marL="2743200" lvl="5" indent="-33655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6pPr>
            <a:lvl7pPr marL="3200400" lvl="6" indent="-33655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7pPr>
            <a:lvl8pPr marL="3657600" lvl="7" indent="-33655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8pPr>
            <a:lvl9pPr marL="4114800" lvl="8" indent="-33655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9pPr>
          </a:lstStyle>
          <a:p>
            <a:endParaRPr/>
          </a:p>
        </p:txBody>
      </p:sp>
      <p:sp>
        <p:nvSpPr>
          <p:cNvPr id="118" name="Google Shape;118;p29"/>
          <p:cNvSpPr txBox="1">
            <a:spLocks noGrp="1"/>
          </p:cNvSpPr>
          <p:nvPr>
            <p:ph type="body" idx="2"/>
          </p:nvPr>
        </p:nvSpPr>
        <p:spPr>
          <a:xfrm>
            <a:off x="736564" y="2268379"/>
            <a:ext cx="3448900" cy="4202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19" name="Google Shape;119;p29"/>
          <p:cNvSpPr txBox="1">
            <a:spLocks noGrp="1"/>
          </p:cNvSpPr>
          <p:nvPr>
            <p:ph type="dt" idx="10"/>
          </p:nvPr>
        </p:nvSpPr>
        <p:spPr>
          <a:xfrm>
            <a:off x="735171" y="7008172"/>
            <a:ext cx="2406015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9"/>
          <p:cNvSpPr txBox="1">
            <a:spLocks noGrp="1"/>
          </p:cNvSpPr>
          <p:nvPr>
            <p:ph type="ftr" idx="11"/>
          </p:nvPr>
        </p:nvSpPr>
        <p:spPr>
          <a:xfrm>
            <a:off x="3542189" y="7008172"/>
            <a:ext cx="3609023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9"/>
          <p:cNvSpPr txBox="1">
            <a:spLocks noGrp="1"/>
          </p:cNvSpPr>
          <p:nvPr>
            <p:ph type="sldNum" idx="12"/>
          </p:nvPr>
        </p:nvSpPr>
        <p:spPr>
          <a:xfrm>
            <a:off x="7552214" y="7008172"/>
            <a:ext cx="2406015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0"/>
          <p:cNvSpPr txBox="1">
            <a:spLocks noGrp="1"/>
          </p:cNvSpPr>
          <p:nvPr>
            <p:ph type="title"/>
          </p:nvPr>
        </p:nvSpPr>
        <p:spPr>
          <a:xfrm>
            <a:off x="736564" y="504084"/>
            <a:ext cx="3448900" cy="1764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  <a:defRPr sz="27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30"/>
          <p:cNvSpPr>
            <a:spLocks noGrp="1"/>
          </p:cNvSpPr>
          <p:nvPr>
            <p:ph type="pic" idx="2"/>
          </p:nvPr>
        </p:nvSpPr>
        <p:spPr>
          <a:xfrm>
            <a:off x="4546088" y="1088683"/>
            <a:ext cx="5413534" cy="5373398"/>
          </a:xfrm>
          <a:prstGeom prst="rect">
            <a:avLst/>
          </a:prstGeom>
          <a:noFill/>
          <a:ln>
            <a:noFill/>
          </a:ln>
        </p:spPr>
        <p:txBody>
          <a:bodyPr/>
          <a:p/>
        </p:txBody>
      </p:sp>
      <p:sp>
        <p:nvSpPr>
          <p:cNvPr id="125" name="Google Shape;125;p30"/>
          <p:cNvSpPr txBox="1">
            <a:spLocks noGrp="1"/>
          </p:cNvSpPr>
          <p:nvPr>
            <p:ph type="body" idx="1"/>
          </p:nvPr>
        </p:nvSpPr>
        <p:spPr>
          <a:xfrm>
            <a:off x="736564" y="2268379"/>
            <a:ext cx="3448900" cy="4202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26" name="Google Shape;126;p30"/>
          <p:cNvSpPr txBox="1">
            <a:spLocks noGrp="1"/>
          </p:cNvSpPr>
          <p:nvPr>
            <p:ph type="dt" idx="10"/>
          </p:nvPr>
        </p:nvSpPr>
        <p:spPr>
          <a:xfrm>
            <a:off x="735171" y="7008172"/>
            <a:ext cx="2406015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30"/>
          <p:cNvSpPr txBox="1">
            <a:spLocks noGrp="1"/>
          </p:cNvSpPr>
          <p:nvPr>
            <p:ph type="ftr" idx="11"/>
          </p:nvPr>
        </p:nvSpPr>
        <p:spPr>
          <a:xfrm>
            <a:off x="3542189" y="7008172"/>
            <a:ext cx="3609023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30"/>
          <p:cNvSpPr txBox="1">
            <a:spLocks noGrp="1"/>
          </p:cNvSpPr>
          <p:nvPr>
            <p:ph type="sldNum" idx="12"/>
          </p:nvPr>
        </p:nvSpPr>
        <p:spPr>
          <a:xfrm>
            <a:off x="7552214" y="7008172"/>
            <a:ext cx="2406015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31"/>
          <p:cNvSpPr txBox="1">
            <a:spLocks noGrp="1"/>
          </p:cNvSpPr>
          <p:nvPr>
            <p:ph type="title"/>
          </p:nvPr>
        </p:nvSpPr>
        <p:spPr>
          <a:xfrm>
            <a:off x="735171" y="402569"/>
            <a:ext cx="9223058" cy="1461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31"/>
          <p:cNvSpPr txBox="1">
            <a:spLocks noGrp="1"/>
          </p:cNvSpPr>
          <p:nvPr>
            <p:ph type="body" idx="1"/>
          </p:nvPr>
        </p:nvSpPr>
        <p:spPr>
          <a:xfrm rot="5400000">
            <a:off x="2947924" y="-199917"/>
            <a:ext cx="4797552" cy="9223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2" name="Google Shape;132;p31"/>
          <p:cNvSpPr txBox="1">
            <a:spLocks noGrp="1"/>
          </p:cNvSpPr>
          <p:nvPr>
            <p:ph type="dt" idx="10"/>
          </p:nvPr>
        </p:nvSpPr>
        <p:spPr>
          <a:xfrm>
            <a:off x="735171" y="7008172"/>
            <a:ext cx="2406015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31"/>
          <p:cNvSpPr txBox="1">
            <a:spLocks noGrp="1"/>
          </p:cNvSpPr>
          <p:nvPr>
            <p:ph type="ftr" idx="11"/>
          </p:nvPr>
        </p:nvSpPr>
        <p:spPr>
          <a:xfrm>
            <a:off x="3542189" y="7008172"/>
            <a:ext cx="3609023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31"/>
          <p:cNvSpPr txBox="1">
            <a:spLocks noGrp="1"/>
          </p:cNvSpPr>
          <p:nvPr>
            <p:ph type="sldNum" idx="12"/>
          </p:nvPr>
        </p:nvSpPr>
        <p:spPr>
          <a:xfrm>
            <a:off x="7552214" y="7008172"/>
            <a:ext cx="2406015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32"/>
          <p:cNvSpPr txBox="1">
            <a:spLocks noGrp="1"/>
          </p:cNvSpPr>
          <p:nvPr>
            <p:ph type="title"/>
          </p:nvPr>
        </p:nvSpPr>
        <p:spPr>
          <a:xfrm rot="5400000">
            <a:off x="5601437" y="2453595"/>
            <a:ext cx="6407821" cy="2305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32"/>
          <p:cNvSpPr txBox="1">
            <a:spLocks noGrp="1"/>
          </p:cNvSpPr>
          <p:nvPr>
            <p:ph type="body" idx="1"/>
          </p:nvPr>
        </p:nvSpPr>
        <p:spPr>
          <a:xfrm rot="5400000">
            <a:off x="923075" y="214664"/>
            <a:ext cx="6407821" cy="6783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8" name="Google Shape;138;p32"/>
          <p:cNvSpPr txBox="1">
            <a:spLocks noGrp="1"/>
          </p:cNvSpPr>
          <p:nvPr>
            <p:ph type="dt" idx="10"/>
          </p:nvPr>
        </p:nvSpPr>
        <p:spPr>
          <a:xfrm>
            <a:off x="735171" y="7008172"/>
            <a:ext cx="2406015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32"/>
          <p:cNvSpPr txBox="1">
            <a:spLocks noGrp="1"/>
          </p:cNvSpPr>
          <p:nvPr>
            <p:ph type="ftr" idx="11"/>
          </p:nvPr>
        </p:nvSpPr>
        <p:spPr>
          <a:xfrm>
            <a:off x="3542189" y="7008172"/>
            <a:ext cx="3609023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32"/>
          <p:cNvSpPr txBox="1">
            <a:spLocks noGrp="1"/>
          </p:cNvSpPr>
          <p:nvPr>
            <p:ph type="sldNum" idx="12"/>
          </p:nvPr>
        </p:nvSpPr>
        <p:spPr>
          <a:xfrm>
            <a:off x="7552214" y="7008172"/>
            <a:ext cx="2406015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>
  <p:cSld name="Пустой слайд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7"/>
          <p:cNvSpPr/>
          <p:nvPr/>
        </p:nvSpPr>
        <p:spPr>
          <a:xfrm>
            <a:off x="0" y="1795828"/>
            <a:ext cx="10693400" cy="479311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17"/>
          <p:cNvSpPr txBox="1">
            <a:spLocks noGrp="1"/>
          </p:cNvSpPr>
          <p:nvPr>
            <p:ph type="sldNum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25" name="Google Shape;25;p17"/>
          <p:cNvSpPr/>
          <p:nvPr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 extrusionOk="0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" name="Google Shape;26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064950" y="6588943"/>
            <a:ext cx="1628450" cy="90075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17"/>
          <p:cNvSpPr txBox="1">
            <a:spLocks noGrp="1"/>
          </p:cNvSpPr>
          <p:nvPr>
            <p:ph type="title"/>
          </p:nvPr>
        </p:nvSpPr>
        <p:spPr>
          <a:xfrm>
            <a:off x="532673" y="561291"/>
            <a:ext cx="9687193" cy="567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60000"/>
              </a:buClr>
              <a:buSzPts val="4100"/>
              <a:buFont typeface="Arial Black"/>
              <a:buNone/>
              <a:defRPr sz="4100" b="1">
                <a:solidFill>
                  <a:srgbClr val="E60000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7"/>
          <p:cNvSpPr txBox="1">
            <a:spLocks noGrp="1"/>
          </p:cNvSpPr>
          <p:nvPr>
            <p:ph type="body" idx="1"/>
          </p:nvPr>
        </p:nvSpPr>
        <p:spPr>
          <a:xfrm>
            <a:off x="394963" y="2919243"/>
            <a:ext cx="9824904" cy="34888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17"/>
          <p:cNvSpPr txBox="1">
            <a:spLocks noGrp="1"/>
          </p:cNvSpPr>
          <p:nvPr>
            <p:ph type="body" idx="2"/>
          </p:nvPr>
        </p:nvSpPr>
        <p:spPr>
          <a:xfrm>
            <a:off x="394963" y="2124447"/>
            <a:ext cx="9824904" cy="421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rgbClr val="FF0000"/>
              </a:buClr>
              <a:buSzPts val="1800"/>
              <a:buNone/>
              <a:defRPr sz="18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 b="1"/>
            </a:lvl2pPr>
            <a:lvl3pPr marL="1371600" lvl="2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3pPr>
            <a:lvl4pPr marL="1828800" lvl="3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4pPr>
            <a:lvl5pPr marL="2286000" lvl="4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5pPr>
            <a:lvl6pPr marL="2743200" lvl="5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6pPr>
            <a:lvl7pPr marL="3200400" lvl="6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7pPr>
            <a:lvl8pPr marL="3657600" lvl="7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8pPr>
            <a:lvl9pPr marL="4114800" lvl="8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Заголовок раздела">
  <p:cSld name="1_Заголовок раздела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18" descr="D:\_DEN\_ПРОЕКТЫ\_МФПА\Университет СИНЕРГИЯ\презентации\Рисунок1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0725898" cy="7563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0977" y="1001906"/>
            <a:ext cx="2610490" cy="461634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18"/>
          <p:cNvSpPr txBox="1">
            <a:spLocks noGrp="1"/>
          </p:cNvSpPr>
          <p:nvPr>
            <p:ph type="ctrTitle"/>
          </p:nvPr>
        </p:nvSpPr>
        <p:spPr>
          <a:xfrm>
            <a:off x="546766" y="2196455"/>
            <a:ext cx="9599868" cy="380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Arial Black"/>
              <a:buNone/>
              <a:defRPr sz="5000" b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Пустой слайд">
  <p:cSld name="5_Пустой слайд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9"/>
          <p:cNvSpPr txBox="1">
            <a:spLocks noGrp="1"/>
          </p:cNvSpPr>
          <p:nvPr>
            <p:ph type="sldNum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36" name="Google Shape;36;p19"/>
          <p:cNvSpPr/>
          <p:nvPr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 extrusionOk="0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" name="Google Shape;37;p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064950" y="6588943"/>
            <a:ext cx="1628450" cy="900750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19"/>
          <p:cNvSpPr txBox="1">
            <a:spLocks noGrp="1"/>
          </p:cNvSpPr>
          <p:nvPr>
            <p:ph type="title"/>
          </p:nvPr>
        </p:nvSpPr>
        <p:spPr>
          <a:xfrm>
            <a:off x="532673" y="561291"/>
            <a:ext cx="9687193" cy="567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60000"/>
              </a:buClr>
              <a:buSzPts val="4100"/>
              <a:buFont typeface="Arial Black"/>
              <a:buNone/>
              <a:defRPr sz="4100" b="1">
                <a:solidFill>
                  <a:srgbClr val="E60000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9"/>
          <p:cNvSpPr txBox="1">
            <a:spLocks noGrp="1"/>
          </p:cNvSpPr>
          <p:nvPr>
            <p:ph type="body" idx="1"/>
          </p:nvPr>
        </p:nvSpPr>
        <p:spPr>
          <a:xfrm>
            <a:off x="394963" y="2700511"/>
            <a:ext cx="9824904" cy="37075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9"/>
          <p:cNvSpPr txBox="1">
            <a:spLocks noGrp="1"/>
          </p:cNvSpPr>
          <p:nvPr>
            <p:ph type="body" idx="2"/>
          </p:nvPr>
        </p:nvSpPr>
        <p:spPr>
          <a:xfrm>
            <a:off x="394963" y="2124447"/>
            <a:ext cx="9824904" cy="421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rgbClr val="FF0000"/>
              </a:buClr>
              <a:buSzPts val="1800"/>
              <a:buNone/>
              <a:defRPr sz="18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 b="1"/>
            </a:lvl2pPr>
            <a:lvl3pPr marL="1371600" lvl="2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3pPr>
            <a:lvl4pPr marL="1828800" lvl="3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4pPr>
            <a:lvl5pPr marL="2286000" lvl="4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5pPr>
            <a:lvl6pPr marL="2743200" lvl="5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6pPr>
            <a:lvl7pPr marL="3200400" lvl="6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7pPr>
            <a:lvl8pPr marL="3657600" lvl="7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8pPr>
            <a:lvl9pPr marL="4114800" lvl="8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Пустой слайд">
  <p:cSld name="2_Пустой слайд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0"/>
          <p:cNvSpPr txBox="1">
            <a:spLocks noGrp="1"/>
          </p:cNvSpPr>
          <p:nvPr>
            <p:ph type="sldNum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43" name="Google Shape;43;p20"/>
          <p:cNvSpPr/>
          <p:nvPr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 extrusionOk="0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4" name="Google Shape;44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064950" y="6588943"/>
            <a:ext cx="1628450" cy="900750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20"/>
          <p:cNvSpPr txBox="1">
            <a:spLocks noGrp="1"/>
          </p:cNvSpPr>
          <p:nvPr>
            <p:ph type="title"/>
          </p:nvPr>
        </p:nvSpPr>
        <p:spPr>
          <a:xfrm>
            <a:off x="532673" y="561291"/>
            <a:ext cx="9687193" cy="567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60000"/>
              </a:buClr>
              <a:buSzPts val="4100"/>
              <a:buFont typeface="Arial Black"/>
              <a:buNone/>
              <a:defRPr sz="4100" b="1">
                <a:solidFill>
                  <a:srgbClr val="E60000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20"/>
          <p:cNvSpPr txBox="1">
            <a:spLocks noGrp="1"/>
          </p:cNvSpPr>
          <p:nvPr>
            <p:ph type="body" idx="1"/>
          </p:nvPr>
        </p:nvSpPr>
        <p:spPr>
          <a:xfrm>
            <a:off x="394962" y="2141571"/>
            <a:ext cx="9824905" cy="4424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Пустой слайд">
  <p:cSld name="4_Пустой слайд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1"/>
          <p:cNvSpPr txBox="1">
            <a:spLocks noGrp="1"/>
          </p:cNvSpPr>
          <p:nvPr>
            <p:ph type="sldNum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49" name="Google Shape;49;p21"/>
          <p:cNvSpPr/>
          <p:nvPr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 extrusionOk="0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0" name="Google Shape;50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064950" y="6588943"/>
            <a:ext cx="1628450" cy="900750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21"/>
          <p:cNvSpPr txBox="1">
            <a:spLocks noGrp="1"/>
          </p:cNvSpPr>
          <p:nvPr>
            <p:ph type="body" idx="1"/>
          </p:nvPr>
        </p:nvSpPr>
        <p:spPr>
          <a:xfrm>
            <a:off x="324212" y="3559861"/>
            <a:ext cx="3154337" cy="3006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21"/>
          <p:cNvSpPr txBox="1">
            <a:spLocks noGrp="1"/>
          </p:cNvSpPr>
          <p:nvPr>
            <p:ph type="body" idx="2"/>
          </p:nvPr>
        </p:nvSpPr>
        <p:spPr>
          <a:xfrm>
            <a:off x="324212" y="2141571"/>
            <a:ext cx="3154337" cy="1276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rgbClr val="FF0000"/>
              </a:buClr>
              <a:buSzPts val="1800"/>
              <a:buNone/>
              <a:defRPr sz="18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 b="1"/>
            </a:lvl2pPr>
            <a:lvl3pPr marL="1371600" lvl="2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3pPr>
            <a:lvl4pPr marL="1828800" lvl="3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4pPr>
            <a:lvl5pPr marL="2286000" lvl="4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5pPr>
            <a:lvl6pPr marL="2743200" lvl="5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6pPr>
            <a:lvl7pPr marL="3200400" lvl="6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7pPr>
            <a:lvl8pPr marL="3657600" lvl="7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8pPr>
            <a:lvl9pPr marL="4114800" lvl="8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9pPr>
          </a:lstStyle>
          <a:p>
            <a:endParaRPr/>
          </a:p>
        </p:txBody>
      </p:sp>
      <p:sp>
        <p:nvSpPr>
          <p:cNvPr id="53" name="Google Shape;53;p21"/>
          <p:cNvSpPr txBox="1">
            <a:spLocks noGrp="1"/>
          </p:cNvSpPr>
          <p:nvPr>
            <p:ph type="body" idx="3"/>
          </p:nvPr>
        </p:nvSpPr>
        <p:spPr>
          <a:xfrm>
            <a:off x="3741209" y="3559861"/>
            <a:ext cx="3154337" cy="3006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21"/>
          <p:cNvSpPr txBox="1">
            <a:spLocks noGrp="1"/>
          </p:cNvSpPr>
          <p:nvPr>
            <p:ph type="body" idx="4"/>
          </p:nvPr>
        </p:nvSpPr>
        <p:spPr>
          <a:xfrm>
            <a:off x="3741209" y="2141571"/>
            <a:ext cx="3154337" cy="1276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rgbClr val="FF0000"/>
              </a:buClr>
              <a:buSzPts val="1800"/>
              <a:buNone/>
              <a:defRPr sz="18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 b="1"/>
            </a:lvl2pPr>
            <a:lvl3pPr marL="1371600" lvl="2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3pPr>
            <a:lvl4pPr marL="1828800" lvl="3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4pPr>
            <a:lvl5pPr marL="2286000" lvl="4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5pPr>
            <a:lvl6pPr marL="2743200" lvl="5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6pPr>
            <a:lvl7pPr marL="3200400" lvl="6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7pPr>
            <a:lvl8pPr marL="3657600" lvl="7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8pPr>
            <a:lvl9pPr marL="4114800" lvl="8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9pPr>
          </a:lstStyle>
          <a:p>
            <a:endParaRPr/>
          </a:p>
        </p:txBody>
      </p:sp>
      <p:sp>
        <p:nvSpPr>
          <p:cNvPr id="55" name="Google Shape;55;p21"/>
          <p:cNvSpPr txBox="1">
            <a:spLocks noGrp="1"/>
          </p:cNvSpPr>
          <p:nvPr>
            <p:ph type="body" idx="5"/>
          </p:nvPr>
        </p:nvSpPr>
        <p:spPr>
          <a:xfrm>
            <a:off x="7158207" y="3559861"/>
            <a:ext cx="3154337" cy="3006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21"/>
          <p:cNvSpPr txBox="1">
            <a:spLocks noGrp="1"/>
          </p:cNvSpPr>
          <p:nvPr>
            <p:ph type="body" idx="6"/>
          </p:nvPr>
        </p:nvSpPr>
        <p:spPr>
          <a:xfrm>
            <a:off x="7158207" y="2141571"/>
            <a:ext cx="3154337" cy="1276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rgbClr val="FF0000"/>
              </a:buClr>
              <a:buSzPts val="1800"/>
              <a:buNone/>
              <a:defRPr sz="18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 b="1"/>
            </a:lvl2pPr>
            <a:lvl3pPr marL="1371600" lvl="2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3pPr>
            <a:lvl4pPr marL="1828800" lvl="3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4pPr>
            <a:lvl5pPr marL="2286000" lvl="4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5pPr>
            <a:lvl6pPr marL="2743200" lvl="5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6pPr>
            <a:lvl7pPr marL="3200400" lvl="6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7pPr>
            <a:lvl8pPr marL="3657600" lvl="7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8pPr>
            <a:lvl9pPr marL="4114800" lvl="8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9pPr>
          </a:lstStyle>
          <a:p>
            <a:endParaRPr/>
          </a:p>
        </p:txBody>
      </p:sp>
      <p:sp>
        <p:nvSpPr>
          <p:cNvPr id="57" name="Google Shape;57;p21"/>
          <p:cNvSpPr txBox="1">
            <a:spLocks noGrp="1"/>
          </p:cNvSpPr>
          <p:nvPr>
            <p:ph type="title"/>
          </p:nvPr>
        </p:nvSpPr>
        <p:spPr>
          <a:xfrm>
            <a:off x="532674" y="561291"/>
            <a:ext cx="9779870" cy="567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60000"/>
              </a:buClr>
              <a:buSzPts val="4100"/>
              <a:buFont typeface="Arial Black"/>
              <a:buNone/>
              <a:defRPr sz="4100" b="1">
                <a:solidFill>
                  <a:srgbClr val="E60000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Пустой слайд">
  <p:cSld name="3_Пустой слайд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2"/>
          <p:cNvSpPr/>
          <p:nvPr/>
        </p:nvSpPr>
        <p:spPr>
          <a:xfrm>
            <a:off x="7759261" y="2470407"/>
            <a:ext cx="2359400" cy="4090393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22"/>
          <p:cNvSpPr txBox="1">
            <a:spLocks noGrp="1"/>
          </p:cNvSpPr>
          <p:nvPr>
            <p:ph type="sldNum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61" name="Google Shape;61;p22"/>
          <p:cNvSpPr/>
          <p:nvPr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 extrusionOk="0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2" name="Google Shape;62;p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064950" y="6588943"/>
            <a:ext cx="1628450" cy="90075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22"/>
          <p:cNvSpPr/>
          <p:nvPr/>
        </p:nvSpPr>
        <p:spPr>
          <a:xfrm>
            <a:off x="7222" y="252239"/>
            <a:ext cx="125720" cy="1815708"/>
          </a:xfrm>
          <a:custGeom>
            <a:avLst/>
            <a:gdLst/>
            <a:ahLst/>
            <a:cxnLst/>
            <a:rect l="l" t="t" r="r" b="b"/>
            <a:pathLst>
              <a:path w="81280" h="1144905" extrusionOk="0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22"/>
          <p:cNvSpPr txBox="1">
            <a:spLocks noGrp="1"/>
          </p:cNvSpPr>
          <p:nvPr>
            <p:ph type="title"/>
          </p:nvPr>
        </p:nvSpPr>
        <p:spPr>
          <a:xfrm>
            <a:off x="562355" y="1133896"/>
            <a:ext cx="9499375" cy="567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60000"/>
              </a:buClr>
              <a:buSzPts val="4100"/>
              <a:buFont typeface="Arial Black"/>
              <a:buNone/>
              <a:defRPr sz="4100" b="1">
                <a:solidFill>
                  <a:srgbClr val="E60000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2"/>
          <p:cNvSpPr txBox="1">
            <a:spLocks noGrp="1"/>
          </p:cNvSpPr>
          <p:nvPr>
            <p:ph type="body" idx="1"/>
          </p:nvPr>
        </p:nvSpPr>
        <p:spPr>
          <a:xfrm>
            <a:off x="562355" y="489910"/>
            <a:ext cx="949937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457200" lvl="0" indent="-3556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rgbClr val="E60000"/>
              </a:buClr>
              <a:buSzPts val="2000"/>
              <a:buChar char="•"/>
              <a:defRPr sz="2000" b="1">
                <a:solidFill>
                  <a:srgbClr val="E60000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L="914400" lvl="1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22"/>
          <p:cNvSpPr txBox="1">
            <a:spLocks noGrp="1"/>
          </p:cNvSpPr>
          <p:nvPr>
            <p:ph type="body" idx="2"/>
          </p:nvPr>
        </p:nvSpPr>
        <p:spPr>
          <a:xfrm>
            <a:off x="645691" y="5058739"/>
            <a:ext cx="2304000" cy="1502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2pPr>
            <a:lvl3pPr marL="1371600" lvl="2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3pPr>
            <a:lvl4pPr marL="1828800" lvl="3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22"/>
          <p:cNvSpPr txBox="1">
            <a:spLocks noGrp="1"/>
          </p:cNvSpPr>
          <p:nvPr>
            <p:ph type="body" idx="3"/>
          </p:nvPr>
        </p:nvSpPr>
        <p:spPr>
          <a:xfrm>
            <a:off x="3017334" y="5058739"/>
            <a:ext cx="2304000" cy="1502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2pPr>
            <a:lvl3pPr marL="1371600" lvl="2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3pPr>
            <a:lvl4pPr marL="1828800" lvl="3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p22"/>
          <p:cNvSpPr txBox="1">
            <a:spLocks noGrp="1"/>
          </p:cNvSpPr>
          <p:nvPr>
            <p:ph type="body" idx="4"/>
          </p:nvPr>
        </p:nvSpPr>
        <p:spPr>
          <a:xfrm>
            <a:off x="5388977" y="5058739"/>
            <a:ext cx="2304000" cy="1502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2pPr>
            <a:lvl3pPr marL="1371600" lvl="2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3pPr>
            <a:lvl4pPr marL="1828800" lvl="3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22"/>
          <p:cNvSpPr/>
          <p:nvPr/>
        </p:nvSpPr>
        <p:spPr>
          <a:xfrm>
            <a:off x="648087" y="4846672"/>
            <a:ext cx="7043531" cy="5166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22"/>
          <p:cNvSpPr txBox="1">
            <a:spLocks noGrp="1"/>
          </p:cNvSpPr>
          <p:nvPr>
            <p:ph type="body" idx="5"/>
          </p:nvPr>
        </p:nvSpPr>
        <p:spPr>
          <a:xfrm>
            <a:off x="7757731" y="2484487"/>
            <a:ext cx="2304000" cy="292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rgbClr val="FF0000"/>
              </a:buClr>
              <a:buSzPts val="1400"/>
              <a:buNone/>
              <a:defRPr sz="14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 b="1"/>
            </a:lvl2pPr>
            <a:lvl3pPr marL="1371600" lvl="2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3pPr>
            <a:lvl4pPr marL="1828800" lvl="3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4pPr>
            <a:lvl5pPr marL="2286000" lvl="4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5pPr>
            <a:lvl6pPr marL="2743200" lvl="5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6pPr>
            <a:lvl7pPr marL="3200400" lvl="6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7pPr>
            <a:lvl8pPr marL="3657600" lvl="7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8pPr>
            <a:lvl9pPr marL="4114800" lvl="8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9pPr>
          </a:lstStyle>
          <a:p>
            <a:endParaRPr/>
          </a:p>
        </p:txBody>
      </p:sp>
      <p:sp>
        <p:nvSpPr>
          <p:cNvPr id="71" name="Google Shape;71;p22"/>
          <p:cNvSpPr txBox="1">
            <a:spLocks noGrp="1"/>
          </p:cNvSpPr>
          <p:nvPr>
            <p:ph type="body" idx="6"/>
          </p:nvPr>
        </p:nvSpPr>
        <p:spPr>
          <a:xfrm>
            <a:off x="7759260" y="2945191"/>
            <a:ext cx="2311011" cy="3462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2pPr>
            <a:lvl3pPr marL="1371600" lvl="2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3pPr>
            <a:lvl4pPr marL="1828800" lvl="3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22"/>
          <p:cNvSpPr txBox="1">
            <a:spLocks noGrp="1"/>
          </p:cNvSpPr>
          <p:nvPr>
            <p:ph type="body" idx="7"/>
          </p:nvPr>
        </p:nvSpPr>
        <p:spPr>
          <a:xfrm>
            <a:off x="665571" y="2470407"/>
            <a:ext cx="2304000" cy="2376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2pPr>
            <a:lvl3pPr marL="1371600" lvl="2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3pPr>
            <a:lvl4pPr marL="1828800" lvl="3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22"/>
          <p:cNvSpPr txBox="1">
            <a:spLocks noGrp="1"/>
          </p:cNvSpPr>
          <p:nvPr>
            <p:ph type="body" idx="8"/>
          </p:nvPr>
        </p:nvSpPr>
        <p:spPr>
          <a:xfrm>
            <a:off x="3037214" y="2470407"/>
            <a:ext cx="2304000" cy="2376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2pPr>
            <a:lvl3pPr marL="1371600" lvl="2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3pPr>
            <a:lvl4pPr marL="1828800" lvl="3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" name="Google Shape;74;p22"/>
          <p:cNvSpPr txBox="1">
            <a:spLocks noGrp="1"/>
          </p:cNvSpPr>
          <p:nvPr>
            <p:ph type="body" idx="9"/>
          </p:nvPr>
        </p:nvSpPr>
        <p:spPr>
          <a:xfrm>
            <a:off x="5408857" y="2470407"/>
            <a:ext cx="2304000" cy="2376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2pPr>
            <a:lvl3pPr marL="1371600" lvl="2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3pPr>
            <a:lvl4pPr marL="1828800" lvl="3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3"/>
          <p:cNvSpPr txBox="1">
            <a:spLocks noGrp="1"/>
          </p:cNvSpPr>
          <p:nvPr>
            <p:ph type="ctrTitle"/>
          </p:nvPr>
        </p:nvSpPr>
        <p:spPr>
          <a:xfrm>
            <a:off x="1336675" y="1237457"/>
            <a:ext cx="8020050" cy="2632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00"/>
              <a:buFont typeface="Calibri"/>
              <a:buNone/>
              <a:defRPr sz="51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3"/>
          <p:cNvSpPr txBox="1">
            <a:spLocks noGrp="1"/>
          </p:cNvSpPr>
          <p:nvPr>
            <p:ph type="subTitle" idx="1"/>
          </p:nvPr>
        </p:nvSpPr>
        <p:spPr>
          <a:xfrm>
            <a:off x="1336675" y="3971414"/>
            <a:ext cx="8020050" cy="1825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/>
            </a:lvl1pPr>
            <a:lvl2pPr lvl="1" algn="ctr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/>
            </a:lvl2pPr>
            <a:lvl3pPr lvl="2" algn="ctr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3pPr>
            <a:lvl4pPr lvl="3" algn="ctr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4pPr>
            <a:lvl5pPr lvl="4" algn="ctr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5pPr>
            <a:lvl6pPr lvl="5" algn="ctr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6pPr>
            <a:lvl7pPr lvl="6" algn="ctr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7pPr>
            <a:lvl8pPr lvl="7" algn="ctr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8pPr>
            <a:lvl9pPr lvl="8" algn="ctr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78" name="Google Shape;78;p23"/>
          <p:cNvSpPr txBox="1">
            <a:spLocks noGrp="1"/>
          </p:cNvSpPr>
          <p:nvPr>
            <p:ph type="dt" idx="10"/>
          </p:nvPr>
        </p:nvSpPr>
        <p:spPr>
          <a:xfrm>
            <a:off x="735171" y="7008172"/>
            <a:ext cx="2406015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3"/>
          <p:cNvSpPr txBox="1">
            <a:spLocks noGrp="1"/>
          </p:cNvSpPr>
          <p:nvPr>
            <p:ph type="ftr" idx="11"/>
          </p:nvPr>
        </p:nvSpPr>
        <p:spPr>
          <a:xfrm>
            <a:off x="3542189" y="7008172"/>
            <a:ext cx="3609023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3"/>
          <p:cNvSpPr txBox="1">
            <a:spLocks noGrp="1"/>
          </p:cNvSpPr>
          <p:nvPr>
            <p:ph type="sldNum" idx="12"/>
          </p:nvPr>
        </p:nvSpPr>
        <p:spPr>
          <a:xfrm>
            <a:off x="7552214" y="7008172"/>
            <a:ext cx="2406015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4"/>
          <p:cNvSpPr txBox="1">
            <a:spLocks noGrp="1"/>
          </p:cNvSpPr>
          <p:nvPr>
            <p:ph type="title"/>
          </p:nvPr>
        </p:nvSpPr>
        <p:spPr>
          <a:xfrm>
            <a:off x="735171" y="402569"/>
            <a:ext cx="9223058" cy="1461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4"/>
          <p:cNvSpPr txBox="1">
            <a:spLocks noGrp="1"/>
          </p:cNvSpPr>
          <p:nvPr>
            <p:ph type="body" idx="1"/>
          </p:nvPr>
        </p:nvSpPr>
        <p:spPr>
          <a:xfrm>
            <a:off x="735171" y="2012836"/>
            <a:ext cx="9223058" cy="4797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24"/>
          <p:cNvSpPr txBox="1">
            <a:spLocks noGrp="1"/>
          </p:cNvSpPr>
          <p:nvPr>
            <p:ph type="dt" idx="10"/>
          </p:nvPr>
        </p:nvSpPr>
        <p:spPr>
          <a:xfrm>
            <a:off x="735171" y="7008172"/>
            <a:ext cx="2406015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4"/>
          <p:cNvSpPr txBox="1">
            <a:spLocks noGrp="1"/>
          </p:cNvSpPr>
          <p:nvPr>
            <p:ph type="ftr" idx="11"/>
          </p:nvPr>
        </p:nvSpPr>
        <p:spPr>
          <a:xfrm>
            <a:off x="3542189" y="7008172"/>
            <a:ext cx="3609023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24"/>
          <p:cNvSpPr txBox="1">
            <a:spLocks noGrp="1"/>
          </p:cNvSpPr>
          <p:nvPr>
            <p:ph type="sldNum" idx="12"/>
          </p:nvPr>
        </p:nvSpPr>
        <p:spPr>
          <a:xfrm>
            <a:off x="7552214" y="7008172"/>
            <a:ext cx="2406015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pic>
        <p:nvPicPr>
          <p:cNvPr id="87" name="Google Shape;87;p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795265" y="280935"/>
            <a:ext cx="1512396" cy="2771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5"/>
          <p:cNvSpPr txBox="1">
            <a:spLocks noGrp="1"/>
          </p:cNvSpPr>
          <p:nvPr>
            <p:ph type="title"/>
          </p:nvPr>
        </p:nvSpPr>
        <p:spPr>
          <a:xfrm>
            <a:off x="735171" y="402569"/>
            <a:ext cx="9223058" cy="1461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Calibri"/>
              <a:buNone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5"/>
          <p:cNvSpPr txBox="1">
            <a:spLocks noGrp="1"/>
          </p:cNvSpPr>
          <p:nvPr>
            <p:ph type="body" idx="1"/>
          </p:nvPr>
        </p:nvSpPr>
        <p:spPr>
          <a:xfrm>
            <a:off x="735171" y="2012836"/>
            <a:ext cx="9223058" cy="4797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rm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61950" algn="l" rtl="0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23850" algn="l" rtl="0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23850" algn="l" rtl="0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23850" algn="l" rtl="0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850" algn="l" rtl="0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850" algn="l" rtl="0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850" algn="l" rtl="0">
              <a:lnSpc>
                <a:spcPct val="90000"/>
              </a:lnSpc>
              <a:spcBef>
                <a:spcPts val="428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5"/>
          <p:cNvSpPr txBox="1">
            <a:spLocks noGrp="1"/>
          </p:cNvSpPr>
          <p:nvPr>
            <p:ph type="dt" idx="10"/>
          </p:nvPr>
        </p:nvSpPr>
        <p:spPr>
          <a:xfrm>
            <a:off x="735171" y="7008172"/>
            <a:ext cx="2406015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5"/>
          <p:cNvSpPr txBox="1">
            <a:spLocks noGrp="1"/>
          </p:cNvSpPr>
          <p:nvPr>
            <p:ph type="ftr" idx="11"/>
          </p:nvPr>
        </p:nvSpPr>
        <p:spPr>
          <a:xfrm>
            <a:off x="3542189" y="7008172"/>
            <a:ext cx="3609023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5"/>
          <p:cNvSpPr txBox="1">
            <a:spLocks noGrp="1"/>
          </p:cNvSpPr>
          <p:nvPr>
            <p:ph type="sldNum" idx="12"/>
          </p:nvPr>
        </p:nvSpPr>
        <p:spPr>
          <a:xfrm>
            <a:off x="7552214" y="7008172"/>
            <a:ext cx="2406015" cy="40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urait.ru/bcode/514585" TargetMode="External"/><Relationship Id="rId4" Type="http://schemas.openxmlformats.org/officeDocument/2006/relationships/hyperlink" Target="https://urait.ru/bcode/518499" TargetMode="External"/><Relationship Id="rId5" Type="http://schemas.openxmlformats.org/officeDocument/2006/relationships/hyperlink" Target="https://urait.ru/bcode/539994" TargetMode="External"/><Relationship Id="rId6" Type="http://schemas.openxmlformats.org/officeDocument/2006/relationships/hyperlink" Target="https://urait.ru/bcode/545507" TargetMode="Externa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4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"/>
          <p:cNvSpPr txBox="1">
            <a:spLocks noGrp="1"/>
          </p:cNvSpPr>
          <p:nvPr>
            <p:ph type="ctrTitle"/>
          </p:nvPr>
        </p:nvSpPr>
        <p:spPr>
          <a:xfrm>
            <a:off x="450156" y="2844527"/>
            <a:ext cx="9679452" cy="3121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rmAutofit fontScale="90000"/>
          </a:bodyPr>
          <a:lstStyle/>
          <a:p>
            <a:pPr lvl="0">
              <a:buSzPct val="100000"/>
            </a:pPr>
            <a:r>
              <a:rPr lang="ru-RU" sz="2100" dirty="0"/>
              <a:t>ОТЧЕТ </a:t>
            </a:r>
            <a:br>
              <a:rPr lang="ru-RU" sz="2100" dirty="0"/>
            </a:br>
            <a:r>
              <a:rPr lang="ru-RU" sz="2100" dirty="0"/>
              <a:t>о прохождении производственной практики </a:t>
            </a:r>
            <a:br>
              <a:rPr lang="ru-RU" sz="2100" dirty="0"/>
            </a:br>
            <a:r>
              <a:rPr lang="ru-RU" sz="2100" dirty="0"/>
              <a:t/>
            </a:r>
            <a:br>
              <a:rPr lang="ru-RU" sz="2100" dirty="0"/>
            </a:br>
            <a:r>
              <a:rPr lang="ru-RU" sz="2000" dirty="0"/>
              <a:t>по профессиональному модулю</a:t>
            </a:r>
            <a:br>
              <a:rPr lang="ru-RU" sz="2000" dirty="0"/>
            </a:br>
            <a:r>
              <a:rPr lang="ru-RU" sz="2000" dirty="0"/>
              <a:t>ПМ.05 Соадминистрирование и автоматизация баз данных и серверов</a:t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в период с «____» _____________ 20__ г. по «____» _____________ 20__ г.</a:t>
            </a:r>
            <a:br>
              <a:rPr lang="ru-RU" sz="2000" dirty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2000" dirty="0"/>
              <a:t> Специальность 09.02.07 Информационные системы и программирование</a:t>
            </a:r>
            <a:r>
              <a:rPr lang="ru-RU" sz="2100" dirty="0"/>
              <a:t/>
            </a:r>
            <a:br>
              <a:rPr lang="ru-RU" sz="2100" dirty="0"/>
            </a:br>
            <a:endParaRPr sz="2700" dirty="0"/>
          </a:p>
        </p:txBody>
      </p:sp>
      <p:sp>
        <p:nvSpPr>
          <p:cNvPr id="146" name="Google Shape;146;p1"/>
          <p:cNvSpPr txBox="1"/>
          <p:nvPr/>
        </p:nvSpPr>
        <p:spPr>
          <a:xfrm>
            <a:off x="810196" y="6279378"/>
            <a:ext cx="8712968" cy="1402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None/>
            </a:pPr>
            <a:r>
              <a:rPr lang="ru-RU" sz="20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ФИО обучающегося: ____________________________________</a:t>
            </a:r>
            <a:endParaRPr/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None/>
            </a:pPr>
            <a:r>
              <a:rPr lang="ru-RU" sz="20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Группа: _______________________________________________</a:t>
            </a:r>
            <a:endParaRPr/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None/>
            </a:pPr>
            <a:r>
              <a:rPr lang="ru-RU" sz="20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ФИО Руководителя:  ____________________________________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44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Arial"/>
              <a:buNone/>
            </a:pPr>
            <a:endParaRPr sz="2200" b="0" i="1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Font typeface="Arial"/>
              <a:buNone/>
            </a:pPr>
            <a:endParaRPr sz="1000" b="1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16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</a:pPr>
            <a:endParaRPr sz="800" b="0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16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Arial"/>
              <a:buNone/>
            </a:pPr>
            <a:endParaRPr sz="800" b="0" i="1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1"/>
          <p:cNvSpPr txBox="1"/>
          <p:nvPr/>
        </p:nvSpPr>
        <p:spPr>
          <a:xfrm>
            <a:off x="666180" y="1620391"/>
            <a:ext cx="9144000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АВТОНОМНАЯ НЕКОММЕРЧЕСКАЯ ОРГАНИЗАЦИЯ ВЫСШЕГО ОБРАЗОВАНИЯ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«</a:t>
            </a:r>
            <a:r>
              <a:rPr lang="ru-RU"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МОСКОВСКИЙ </a:t>
            </a:r>
            <a:r>
              <a:rPr lang="ru-RU" sz="1400" b="1" i="0" u="none" strike="noStrike" cap="none" smtClea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УНИВЕРСИТЕТ </a:t>
            </a:r>
            <a:r>
              <a:rPr lang="ru-RU" sz="14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«СИНЕРГИЯ» </a:t>
            </a:r>
            <a:endParaRPr dirty="0"/>
          </a:p>
          <a:p>
            <a:pPr lvl="0" algn="ctr">
              <a:buSzPts val="1400"/>
            </a:pPr>
            <a:r>
              <a:rPr lang="ru-RU" b="1" dirty="0">
                <a:solidFill>
                  <a:srgbClr val="FFFFFF"/>
                </a:solidFill>
              </a:rPr>
              <a:t>Факультет Информационных технологий</a:t>
            </a:r>
            <a:endParaRPr lang="ru-RU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Кафедра Цифровой экономики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1"/>
          <p:cNvSpPr txBox="1">
            <a:spLocks noGrp="1"/>
          </p:cNvSpPr>
          <p:nvPr>
            <p:ph type="title"/>
          </p:nvPr>
        </p:nvSpPr>
        <p:spPr>
          <a:xfrm>
            <a:off x="442057" y="386214"/>
            <a:ext cx="10160700" cy="1481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60000"/>
              </a:buClr>
              <a:buSzPts val="3600"/>
              <a:buFont typeface="Arial Black"/>
              <a:buNone/>
            </a:pPr>
            <a:r>
              <a:rPr lang="ru-RU" sz="3000" kern="1200" dirty="0">
                <a:latin typeface="Arial Black" panose="020B0A04020102020204" pitchFamily="34" charset="0"/>
                <a:ea typeface="+mj-ea"/>
                <a:cs typeface="+mj-cs"/>
                <a:sym typeface="Times New Roman"/>
              </a:rPr>
              <a:t>Отчетный этап</a:t>
            </a:r>
            <a:br>
              <a:rPr lang="ru-RU" sz="3000" kern="1200" dirty="0">
                <a:latin typeface="Arial Black" panose="020B0A04020102020204" pitchFamily="34" charset="0"/>
                <a:ea typeface="+mj-ea"/>
                <a:cs typeface="+mj-cs"/>
                <a:sym typeface="Times New Roman"/>
              </a:rPr>
            </a:br>
            <a:r>
              <a:rPr lang="ru-RU" sz="3600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ru-RU" dirty="0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3" name="Google Shape;223;p11"/>
          <p:cNvSpPr txBox="1">
            <a:spLocks noGrp="1"/>
          </p:cNvSpPr>
          <p:nvPr>
            <p:ph type="body" idx="1"/>
          </p:nvPr>
        </p:nvSpPr>
        <p:spPr>
          <a:xfrm>
            <a:off x="442057" y="1909530"/>
            <a:ext cx="9824904" cy="47309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rmAutofit fontScale="85000" lnSpcReduction="20000"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b="1" u="sng" dirty="0">
                <a:latin typeface="Times New Roman"/>
                <a:ea typeface="Times New Roman"/>
                <a:cs typeface="Times New Roman"/>
                <a:sym typeface="Times New Roman"/>
              </a:rPr>
              <a:t>При оформлении отчетных материалов следует придерживаться действующих стандартов.</a:t>
            </a: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71463" lvl="0" indent="-271463" algn="just" rtl="0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•"/>
            </a:pPr>
            <a:r>
              <a:rPr lang="ru-RU" dirty="0">
                <a:latin typeface="Times New Roman"/>
                <a:ea typeface="Times New Roman"/>
                <a:cs typeface="Times New Roman"/>
                <a:sym typeface="Times New Roman"/>
              </a:rPr>
              <a:t> В соответствии с ГОСТ 2.105-79 «Общие требования к текстовым документам» иллюстрации (графики, схемы, диаграммы) могут быть приведены как в основном тексте, так и в приложении. Все иллюстрации именуют рисунками. Все рисунки, таблицы и формулы нумеруют арабскими цифрами последовательно (сквозная нумерация) или в пределах раздела (относительная нумерация). В приложении - в пределах приложения. Каждый рисунок должен иметь подрисуночную подпись - название, помещаемую под рисунком.</a:t>
            </a: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71463" lvl="0" indent="-271463" algn="just" rtl="0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•"/>
            </a:pPr>
            <a:r>
              <a:rPr lang="ru-RU" dirty="0">
                <a:latin typeface="Times New Roman"/>
                <a:ea typeface="Times New Roman"/>
                <a:cs typeface="Times New Roman"/>
                <a:sym typeface="Times New Roman"/>
              </a:rPr>
              <a:t>Рисунки следует размещать так, чтобы их можно было рассматривать без поворота страницы. Если такое размещение невозможно, рисунки следует располагать так, чтобы для просмотра надо было повернуть страницу по часовой стрелке. В этом случае верхним краем является левый край страницы. Расположение и размеры полей сохраняются.</a:t>
            </a: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71463" lvl="0" indent="-271463" algn="just" rtl="0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•"/>
            </a:pPr>
            <a:r>
              <a:rPr lang="ru-RU" dirty="0">
                <a:latin typeface="Times New Roman"/>
                <a:ea typeface="Times New Roman"/>
                <a:cs typeface="Times New Roman"/>
                <a:sym typeface="Times New Roman"/>
              </a:rPr>
              <a:t>Номер таблицы размещают в правом верхнем углу или перед заголовком таблицы, если он есть. Заголовок, кроме первой буквы, выполняют строчными буквами. Ссылки на таблицы в тексте пояснительной записки указывают в виде слова «табл.» и номера таблицы. </a:t>
            </a:r>
            <a:r>
              <a:rPr lang="ru-RU" i="1" dirty="0">
                <a:latin typeface="Times New Roman"/>
                <a:ea typeface="Times New Roman"/>
                <a:cs typeface="Times New Roman"/>
                <a:sym typeface="Times New Roman"/>
              </a:rPr>
              <a:t>Например: Результаты тестов приведены в табл. 4.</a:t>
            </a: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71463" lvl="0" indent="-141923" algn="l" rtl="0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4" name="Google Shape;224;p11"/>
          <p:cNvSpPr txBox="1">
            <a:spLocks noGrp="1"/>
          </p:cNvSpPr>
          <p:nvPr>
            <p:ph type="body" idx="2"/>
          </p:nvPr>
        </p:nvSpPr>
        <p:spPr>
          <a:xfrm>
            <a:off x="301667" y="684287"/>
            <a:ext cx="9824904" cy="576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rmAutofit fontScale="77500" lnSpcReduction="20000"/>
          </a:bodyPr>
          <a:lstStyle/>
          <a:p>
            <a:pPr marL="87313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00000"/>
              <a:buNone/>
            </a:pPr>
            <a:endParaRPr dirty="0"/>
          </a:p>
          <a:p>
            <a:pPr marL="87313" lvl="0" indent="0" algn="l" rtl="0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rgbClr val="E60000"/>
              </a:buClr>
              <a:buSzPct val="100000"/>
              <a:buNone/>
            </a:pPr>
            <a:r>
              <a:rPr lang="ru-RU" sz="2300" b="0" kern="1200" dirty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Times New Roman"/>
              </a:rPr>
              <a:t>Формирование отчетной документации по результатам работ</a:t>
            </a:r>
            <a:endParaRPr sz="2300" b="0" kern="1200" dirty="0">
              <a:solidFill>
                <a:srgbClr val="E6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Times New Roman"/>
            </a:endParaRPr>
          </a:p>
        </p:txBody>
      </p:sp>
      <p:sp>
        <p:nvSpPr>
          <p:cNvPr id="225" name="Google Shape;225;p11"/>
          <p:cNvSpPr/>
          <p:nvPr/>
        </p:nvSpPr>
        <p:spPr>
          <a:xfrm>
            <a:off x="7362924" y="220918"/>
            <a:ext cx="3153698" cy="477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5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Пример заполнения</a:t>
            </a:r>
            <a:endParaRPr sz="2500" b="0" cap="non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2"/>
          <p:cNvSpPr txBox="1">
            <a:spLocks noGrp="1"/>
          </p:cNvSpPr>
          <p:nvPr>
            <p:ph type="title"/>
          </p:nvPr>
        </p:nvSpPr>
        <p:spPr>
          <a:xfrm>
            <a:off x="434248" y="329148"/>
            <a:ext cx="10160700" cy="1481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60000"/>
              </a:buClr>
              <a:buSzPts val="3600"/>
              <a:buFont typeface="Arial Black"/>
              <a:buNone/>
            </a:pPr>
            <a:r>
              <a:rPr lang="ru-RU" sz="3000" kern="1200" dirty="0">
                <a:latin typeface="Arial Black" panose="020B0A04020102020204" pitchFamily="34" charset="0"/>
                <a:ea typeface="+mj-ea"/>
                <a:cs typeface="+mj-cs"/>
                <a:sym typeface="Times New Roman"/>
              </a:rPr>
              <a:t>Отчетный этап</a:t>
            </a:r>
            <a:br>
              <a:rPr lang="ru-RU" sz="3000" kern="1200" dirty="0">
                <a:latin typeface="Arial Black" panose="020B0A04020102020204" pitchFamily="34" charset="0"/>
                <a:ea typeface="+mj-ea"/>
                <a:cs typeface="+mj-cs"/>
                <a:sym typeface="Times New Roman"/>
              </a:rPr>
            </a:br>
            <a:r>
              <a:rPr lang="ru-RU" sz="3600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ru-RU" dirty="0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1" name="Google Shape;231;p12"/>
          <p:cNvSpPr txBox="1">
            <a:spLocks noGrp="1"/>
          </p:cNvSpPr>
          <p:nvPr>
            <p:ph type="body" idx="1"/>
          </p:nvPr>
        </p:nvSpPr>
        <p:spPr>
          <a:xfrm>
            <a:off x="416395" y="1852464"/>
            <a:ext cx="9824904" cy="47309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rmAutofit fontScale="92500" lnSpcReduction="10000"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sz="2200" b="1" u="sng" dirty="0">
                <a:latin typeface="Times New Roman"/>
                <a:ea typeface="Times New Roman"/>
                <a:cs typeface="Times New Roman"/>
                <a:sym typeface="Times New Roman"/>
              </a:rPr>
              <a:t>При оформлении отчетных материалов следует придерживаться действующих стандартов.</a:t>
            </a:r>
            <a:endParaRPr sz="22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71463" lvl="0" indent="-260033" algn="just" rtl="0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•"/>
            </a:pPr>
            <a:r>
              <a:rPr lang="ru-RU" sz="2200" dirty="0">
                <a:latin typeface="Times New Roman"/>
                <a:ea typeface="Times New Roman"/>
                <a:cs typeface="Times New Roman"/>
                <a:sym typeface="Times New Roman"/>
              </a:rPr>
              <a:t>Список литературы должен включать все использованные источники. Сведения о книгах (монографиях, учебниках, пособиях, справочниках и т.д.) должны содержать: фамилию и инициалы автора, заглавие книги, место издания, издательство, год издания. При наличии трех и более авторов допускается указывать фамилию и инициалы только первого из них со словами «и др.». Издательство надо приводить полностью в именительном падеже: допускается сокращение названия только двух городов: Москва (М.) и Санкт-Петербург (СПб.).</a:t>
            </a:r>
            <a:endParaRPr sz="22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71463" lvl="0" indent="-260033" algn="just" rtl="0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•"/>
            </a:pPr>
            <a:r>
              <a:rPr lang="ru-RU" sz="2200" dirty="0">
                <a:latin typeface="Times New Roman"/>
                <a:ea typeface="Times New Roman"/>
                <a:cs typeface="Times New Roman"/>
                <a:sym typeface="Times New Roman"/>
              </a:rPr>
              <a:t>Сведения о статье из периодического издания должны включать: фамилию и инициалы автора, наименование статьи, издания (журнала), серии (если она есть), год выпуска, том (если есть), номер издания (журнала) и номера страниц, на которых помещена статья.</a:t>
            </a:r>
            <a:endParaRPr sz="22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71463" lvl="0" indent="-260033" algn="just" rtl="0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Char char="•"/>
            </a:pPr>
            <a:r>
              <a:rPr lang="ru-RU" sz="2200" dirty="0">
                <a:latin typeface="Times New Roman"/>
                <a:ea typeface="Times New Roman"/>
                <a:cs typeface="Times New Roman"/>
                <a:sym typeface="Times New Roman"/>
              </a:rPr>
              <a:t>При ссылке на источник из списка литературы (особенно при обзоре аналогов) надо указывать порядковый номер по списку литературы, заключенный в квадратные скобки; например: [5].</a:t>
            </a:r>
            <a:endParaRPr sz="22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71463" lvl="0" indent="-130493" algn="l" rtl="0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2" name="Google Shape;232;p12"/>
          <p:cNvSpPr txBox="1">
            <a:spLocks noGrp="1"/>
          </p:cNvSpPr>
          <p:nvPr>
            <p:ph type="body" idx="2"/>
          </p:nvPr>
        </p:nvSpPr>
        <p:spPr>
          <a:xfrm>
            <a:off x="301667" y="623289"/>
            <a:ext cx="9824904" cy="565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rmAutofit fontScale="77500" lnSpcReduction="20000"/>
          </a:bodyPr>
          <a:lstStyle/>
          <a:p>
            <a:pPr marL="87313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00000"/>
              <a:buNone/>
            </a:pPr>
            <a:endParaRPr dirty="0"/>
          </a:p>
          <a:p>
            <a:pPr marL="87313" lvl="0" indent="0" algn="l" rtl="0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rgbClr val="E60000"/>
              </a:buClr>
              <a:buSzPct val="100000"/>
              <a:buNone/>
            </a:pPr>
            <a:r>
              <a:rPr lang="ru-RU" sz="2300" b="0" kern="1200" dirty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Times New Roman"/>
              </a:rPr>
              <a:t>Формирование отчетной документации по результатам работ</a:t>
            </a:r>
            <a:endParaRPr sz="2300" b="0" kern="1200" dirty="0">
              <a:solidFill>
                <a:srgbClr val="E6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Times New Roman"/>
            </a:endParaRPr>
          </a:p>
        </p:txBody>
      </p:sp>
      <p:sp>
        <p:nvSpPr>
          <p:cNvPr id="233" name="Google Shape;233;p12"/>
          <p:cNvSpPr/>
          <p:nvPr/>
        </p:nvSpPr>
        <p:spPr>
          <a:xfrm>
            <a:off x="7434932" y="210982"/>
            <a:ext cx="3153698" cy="477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5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Пример заполнения</a:t>
            </a:r>
            <a:endParaRPr sz="2500" b="0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3"/>
          <p:cNvSpPr txBox="1">
            <a:spLocks noGrp="1"/>
          </p:cNvSpPr>
          <p:nvPr>
            <p:ph type="title"/>
          </p:nvPr>
        </p:nvSpPr>
        <p:spPr>
          <a:xfrm>
            <a:off x="532674" y="352734"/>
            <a:ext cx="9687193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60000"/>
              </a:buClr>
              <a:buSzPts val="3600"/>
              <a:buFont typeface="Arial Black"/>
              <a:buNone/>
            </a:pPr>
            <a:r>
              <a:rPr lang="ru-RU" sz="3000" kern="1200" dirty="0">
                <a:latin typeface="Arial Black" panose="020B0A04020102020204" pitchFamily="34" charset="0"/>
                <a:ea typeface="+mj-ea"/>
                <a:cs typeface="+mj-cs"/>
                <a:sym typeface="Times New Roman"/>
              </a:rPr>
              <a:t>Отчетный этап</a:t>
            </a:r>
            <a:endParaRPr sz="3000" kern="1200" dirty="0">
              <a:latin typeface="Arial Black" panose="020B0A04020102020204" pitchFamily="34" charset="0"/>
              <a:ea typeface="+mj-ea"/>
              <a:cs typeface="+mj-cs"/>
              <a:sym typeface="Times New Roman"/>
            </a:endParaRPr>
          </a:p>
        </p:txBody>
      </p:sp>
      <p:sp>
        <p:nvSpPr>
          <p:cNvPr id="239" name="Google Shape;239;p13"/>
          <p:cNvSpPr txBox="1">
            <a:spLocks noGrp="1"/>
          </p:cNvSpPr>
          <p:nvPr>
            <p:ph type="body" idx="1"/>
          </p:nvPr>
        </p:nvSpPr>
        <p:spPr>
          <a:xfrm>
            <a:off x="527106" y="1836415"/>
            <a:ext cx="9824904" cy="4448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rm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ru-RU" sz="2000" dirty="0">
                <a:latin typeface="Times New Roman"/>
                <a:ea typeface="Times New Roman"/>
                <a:cs typeface="Times New Roman"/>
                <a:sym typeface="Times New Roman"/>
              </a:rPr>
              <a:t>В ходе прохождения производственной практики мною были закреплены знания и приобретены навыки по следующим темам:</a:t>
            </a:r>
            <a:endParaRPr sz="20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71463" lvl="0" indent="-271463" algn="just" rtl="0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</a:pPr>
            <a:r>
              <a:rPr lang="ru-RU" sz="2000" dirty="0">
                <a:latin typeface="Times New Roman"/>
                <a:ea typeface="Times New Roman"/>
                <a:cs typeface="Times New Roman"/>
                <a:sym typeface="Times New Roman"/>
              </a:rPr>
              <a:t>Теория построения реляционных баз данных;</a:t>
            </a:r>
            <a:endParaRPr sz="20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71463" lvl="0" indent="-271463" algn="just" rtl="0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</a:pPr>
            <a:r>
              <a:rPr lang="ru-RU" sz="2000" dirty="0">
                <a:latin typeface="Times New Roman"/>
                <a:ea typeface="Times New Roman"/>
                <a:cs typeface="Times New Roman"/>
                <a:sym typeface="Times New Roman"/>
              </a:rPr>
              <a:t>Администрирование сервера баз данных </a:t>
            </a:r>
            <a:r>
              <a:rPr lang="ru-RU" sz="2000" dirty="0" err="1">
                <a:latin typeface="Times New Roman"/>
                <a:ea typeface="Times New Roman"/>
                <a:cs typeface="Times New Roman"/>
                <a:sym typeface="Times New Roman"/>
              </a:rPr>
              <a:t>MySQL</a:t>
            </a:r>
            <a:r>
              <a:rPr lang="ru-RU" sz="2000" dirty="0">
                <a:latin typeface="Times New Roman"/>
                <a:ea typeface="Times New Roman"/>
                <a:cs typeface="Times New Roman"/>
                <a:sym typeface="Times New Roman"/>
              </a:rPr>
              <a:t>;</a:t>
            </a:r>
            <a:endParaRPr sz="20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71463" lvl="0" indent="-271463" algn="just" rtl="0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</a:pPr>
            <a:r>
              <a:rPr lang="ru-RU" sz="2000" dirty="0">
                <a:latin typeface="Times New Roman"/>
                <a:ea typeface="Times New Roman"/>
                <a:cs typeface="Times New Roman"/>
                <a:sym typeface="Times New Roman"/>
              </a:rPr>
              <a:t>Разработка сценариев использования базы данных;</a:t>
            </a:r>
            <a:endParaRPr sz="20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71463" lvl="0" indent="-271463" algn="just" rtl="0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</a:pPr>
            <a:r>
              <a:rPr lang="ru-RU" sz="2000" dirty="0">
                <a:latin typeface="Times New Roman"/>
                <a:ea typeface="Times New Roman"/>
                <a:cs typeface="Times New Roman"/>
                <a:sym typeface="Times New Roman"/>
              </a:rPr>
              <a:t>Разработка SQL-запросов к базам данных;</a:t>
            </a:r>
            <a:endParaRPr sz="20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71463" lvl="0" indent="-271463" algn="just" rtl="0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</a:pPr>
            <a:r>
              <a:rPr lang="ru-RU" sz="2000" dirty="0">
                <a:latin typeface="Times New Roman"/>
                <a:ea typeface="Times New Roman"/>
                <a:cs typeface="Times New Roman"/>
                <a:sym typeface="Times New Roman"/>
              </a:rPr>
              <a:t>Разработка технических требованиям к серверу БД;</a:t>
            </a:r>
            <a:endParaRPr sz="20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71463" lvl="0" indent="-271463" algn="just" rtl="0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</a:pPr>
            <a:r>
              <a:rPr lang="ru-RU" sz="2000" dirty="0">
                <a:latin typeface="Times New Roman"/>
                <a:ea typeface="Times New Roman"/>
                <a:cs typeface="Times New Roman"/>
                <a:sym typeface="Times New Roman"/>
              </a:rPr>
              <a:t>Разработка технических требований к ЛВС организации.</a:t>
            </a:r>
            <a:endParaRPr sz="20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0" name="Google Shape;240;p13"/>
          <p:cNvSpPr txBox="1">
            <a:spLocks noGrp="1"/>
          </p:cNvSpPr>
          <p:nvPr>
            <p:ph type="body" idx="2"/>
          </p:nvPr>
        </p:nvSpPr>
        <p:spPr>
          <a:xfrm>
            <a:off x="394963" y="914525"/>
            <a:ext cx="9824904" cy="567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Autofit/>
          </a:bodyPr>
          <a:lstStyle/>
          <a:p>
            <a:pPr marL="87313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60000"/>
              </a:buClr>
              <a:buSzPts val="1800"/>
              <a:buNone/>
            </a:pPr>
            <a:r>
              <a:rPr lang="ru-RU" b="0" kern="1200" dirty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Times New Roman"/>
              </a:rPr>
              <a:t>Выводы о результатах прохождения производственной практики: </a:t>
            </a:r>
            <a:endParaRPr b="0" kern="1200" dirty="0">
              <a:solidFill>
                <a:srgbClr val="E6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Times New Roman"/>
            </a:endParaRPr>
          </a:p>
          <a:p>
            <a:pPr marL="87313" lvl="0" indent="0" algn="l" rtl="0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rgbClr val="E60000"/>
              </a:buClr>
              <a:buSzPts val="1800"/>
              <a:buNone/>
            </a:pPr>
            <a:r>
              <a:rPr lang="ru-RU" b="0" kern="1200" dirty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Times New Roman"/>
              </a:rPr>
              <a:t>выполняемая работа, приобретенные знания, умения и навыки</a:t>
            </a:r>
            <a:endParaRPr b="0" kern="1200" dirty="0">
              <a:solidFill>
                <a:srgbClr val="E6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Times New Roman"/>
            </a:endParaRPr>
          </a:p>
        </p:txBody>
      </p:sp>
      <p:sp>
        <p:nvSpPr>
          <p:cNvPr id="5" name="Google Shape;233;p12"/>
          <p:cNvSpPr/>
          <p:nvPr/>
        </p:nvSpPr>
        <p:spPr>
          <a:xfrm>
            <a:off x="7434932" y="210982"/>
            <a:ext cx="3153698" cy="477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5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Пример заполнения</a:t>
            </a:r>
            <a:endParaRPr sz="2500" b="0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4"/>
          <p:cNvSpPr txBox="1">
            <a:spLocks noGrp="1"/>
          </p:cNvSpPr>
          <p:nvPr>
            <p:ph type="title"/>
          </p:nvPr>
        </p:nvSpPr>
        <p:spPr>
          <a:xfrm>
            <a:off x="463817" y="351412"/>
            <a:ext cx="9687193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60000"/>
              </a:buClr>
              <a:buSzPts val="3600"/>
              <a:buFont typeface="Arial Black"/>
              <a:buNone/>
            </a:pPr>
            <a:r>
              <a:rPr lang="ru-RU" sz="3000" kern="1200" dirty="0">
                <a:latin typeface="Arial Black" panose="020B0A04020102020204" pitchFamily="34" charset="0"/>
                <a:ea typeface="+mj-ea"/>
                <a:cs typeface="+mj-cs"/>
                <a:sym typeface="Times New Roman"/>
              </a:rPr>
              <a:t>Отчетный этап</a:t>
            </a:r>
            <a:endParaRPr sz="3000" kern="1200" dirty="0">
              <a:latin typeface="Arial Black" panose="020B0A04020102020204" pitchFamily="34" charset="0"/>
              <a:ea typeface="+mj-ea"/>
              <a:cs typeface="+mj-cs"/>
              <a:sym typeface="Times New Roman"/>
            </a:endParaRPr>
          </a:p>
        </p:txBody>
      </p:sp>
      <p:sp>
        <p:nvSpPr>
          <p:cNvPr id="246" name="Google Shape;246;p14"/>
          <p:cNvSpPr txBox="1">
            <a:spLocks noGrp="1"/>
          </p:cNvSpPr>
          <p:nvPr>
            <p:ph type="body" idx="1"/>
          </p:nvPr>
        </p:nvSpPr>
        <p:spPr>
          <a:xfrm>
            <a:off x="463817" y="1976678"/>
            <a:ext cx="9824904" cy="4854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sz="17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1. Советов, Б. Я.  Базы данных : учебник для среднего профессионального образования / Б. Я. Советов, В. В. </a:t>
            </a:r>
            <a:r>
              <a:rPr lang="ru-RU" sz="17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Цехановский</a:t>
            </a:r>
            <a:r>
              <a:rPr lang="ru-RU" sz="17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, В. Д. Чертовской. — 3-е изд., </a:t>
            </a:r>
            <a:r>
              <a:rPr lang="ru-RU" sz="17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перераб</a:t>
            </a:r>
            <a:r>
              <a:rPr lang="ru-RU" sz="17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. и доп. — Москва : Издательство </a:t>
            </a:r>
            <a:r>
              <a:rPr lang="ru-RU" sz="17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Юрайт</a:t>
            </a:r>
            <a:r>
              <a:rPr lang="ru-RU" sz="17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, 2023. — 420 с. — (Профессиональное образование). — ISBN 978-5-534-09324-7. — Текст : электронный // Образовательная платформа </a:t>
            </a:r>
            <a:r>
              <a:rPr lang="ru-RU" sz="17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Юрайт</a:t>
            </a:r>
            <a:r>
              <a:rPr lang="ru-RU" sz="17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[сайт]. — URL: </a:t>
            </a:r>
            <a:r>
              <a:rPr lang="ru-RU" sz="1700" u="sng" dirty="0">
                <a:solidFill>
                  <a:schemeClr val="hlin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  <a:hlinkClick r:id="rId3"/>
              </a:rPr>
              <a:t>https://urait.ru/bcode/514585</a:t>
            </a:r>
            <a:endParaRPr sz="1700" u="sng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lvl="0" indent="0" algn="just" rtl="0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sz="17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2. </a:t>
            </a:r>
            <a:r>
              <a:rPr lang="ru-RU" sz="17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Стружкин</a:t>
            </a:r>
            <a:r>
              <a:rPr lang="ru-RU" sz="17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, Н. П.  Базы данных: проектирование : учебник для среднего профессионального образования / Н. П. </a:t>
            </a:r>
            <a:r>
              <a:rPr lang="ru-RU" sz="17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Стружкин</a:t>
            </a:r>
            <a:r>
              <a:rPr lang="ru-RU" sz="17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, В. В. Годин. — Москва : Издательство </a:t>
            </a:r>
            <a:r>
              <a:rPr lang="ru-RU" sz="17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Юрайт</a:t>
            </a:r>
            <a:r>
              <a:rPr lang="ru-RU" sz="17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, 2023. — 477 с. — (Профессиональное образование). — ISBN 978-5-534-11635-9. — Текст : электронный // Образовательная платформа </a:t>
            </a:r>
            <a:r>
              <a:rPr lang="ru-RU" sz="17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Юрайт</a:t>
            </a:r>
            <a:r>
              <a:rPr lang="ru-RU" sz="17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[сайт]. — URL: </a:t>
            </a:r>
            <a:r>
              <a:rPr lang="ru-RU" sz="1700" u="sng" dirty="0">
                <a:solidFill>
                  <a:schemeClr val="hlin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  <a:hlinkClick r:id="rId4"/>
              </a:rPr>
              <a:t>https://urait.ru/bcode/518499</a:t>
            </a:r>
            <a:endParaRPr lang="ru-RU" sz="1700" u="sng" dirty="0">
              <a:solidFill>
                <a:schemeClr val="hlink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lvl="0" indent="0" algn="just">
              <a:buNone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Трофимов, В. В.  Основы алгоритмизации и программирования : учебник для среднего профессионального образования / В. В. Трофимов, Т. А. Павловская ; под редакцией В. В. Трофимова. — 4-е изд. — Москва : Издательство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Юрайт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2024. — 119 с. — (Профессиональное образование). — ISBN 978-5-534-17498-4. — Текст : электронный // Образовательная платформа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Юрайт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[сайт]. — URL: </a:t>
            </a:r>
            <a:r>
              <a:rPr lang="ru-RU" sz="17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https://urait.ru/bcode/539994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 algn="just">
              <a:buNone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Черпаков, И. В.  Основы программирования : учебник и практикум для среднего профессионального образования / И. В. Черпаков. — 2-е изд.,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перераб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и доп. — Москва : Издательство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Юрайт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2024. — 196 с. — (Профессиональное образование). — ISBN 978-5-534-18760-1. — Текст : электронный // Образовательная платформа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Юрайт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[сайт]. — URL: </a:t>
            </a:r>
            <a:r>
              <a:rPr lang="ru-RU" sz="17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https://urait.ru/bcode/545507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247" name="Google Shape;247;p14"/>
          <p:cNvSpPr txBox="1">
            <a:spLocks noGrp="1"/>
          </p:cNvSpPr>
          <p:nvPr>
            <p:ph type="body" idx="2"/>
          </p:nvPr>
        </p:nvSpPr>
        <p:spPr>
          <a:xfrm>
            <a:off x="326106" y="766910"/>
            <a:ext cx="9824904" cy="567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rmAutofit/>
          </a:bodyPr>
          <a:lstStyle/>
          <a:p>
            <a:pPr marL="87313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60000"/>
              </a:buClr>
              <a:buSzPts val="1800"/>
              <a:buNone/>
            </a:pPr>
            <a:r>
              <a:rPr lang="ru-RU" b="0" kern="1200" dirty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Times New Roman"/>
              </a:rPr>
              <a:t>Список используемой литературы</a:t>
            </a:r>
            <a:endParaRPr b="0" kern="1200" dirty="0">
              <a:solidFill>
                <a:srgbClr val="E6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Times New Roman"/>
            </a:endParaRPr>
          </a:p>
        </p:txBody>
      </p:sp>
      <p:sp>
        <p:nvSpPr>
          <p:cNvPr id="248" name="Google Shape;248;p14"/>
          <p:cNvSpPr/>
          <p:nvPr/>
        </p:nvSpPr>
        <p:spPr>
          <a:xfrm>
            <a:off x="7434932" y="210982"/>
            <a:ext cx="3153698" cy="477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5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Пример заполнения</a:t>
            </a:r>
            <a:endParaRPr sz="2500" b="0" cap="non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2c00beaf97d_0_34"/>
          <p:cNvSpPr txBox="1">
            <a:spLocks noGrp="1"/>
          </p:cNvSpPr>
          <p:nvPr>
            <p:ph type="title"/>
          </p:nvPr>
        </p:nvSpPr>
        <p:spPr>
          <a:xfrm>
            <a:off x="463818" y="497982"/>
            <a:ext cx="9687300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60000"/>
              </a:buClr>
              <a:buSzPts val="3600"/>
              <a:buFont typeface="Arial Black"/>
              <a:buNone/>
            </a:pPr>
            <a:r>
              <a:rPr lang="ru-RU" sz="3000" kern="1200" dirty="0">
                <a:latin typeface="Arial Black" panose="020B0A04020102020204" pitchFamily="34" charset="0"/>
                <a:ea typeface="+mj-ea"/>
                <a:cs typeface="+mj-cs"/>
                <a:sym typeface="Times New Roman"/>
              </a:rPr>
              <a:t>Отчетный этап</a:t>
            </a:r>
            <a:endParaRPr sz="3000" kern="1200" dirty="0">
              <a:latin typeface="Arial Black" panose="020B0A04020102020204" pitchFamily="34" charset="0"/>
              <a:ea typeface="+mj-ea"/>
              <a:cs typeface="+mj-cs"/>
              <a:sym typeface="Times New Roman"/>
            </a:endParaRPr>
          </a:p>
        </p:txBody>
      </p:sp>
      <p:sp>
        <p:nvSpPr>
          <p:cNvPr id="256" name="Google Shape;256;g2c00beaf97d_0_34"/>
          <p:cNvSpPr txBox="1">
            <a:spLocks noGrp="1"/>
          </p:cNvSpPr>
          <p:nvPr>
            <p:ph type="body" idx="1"/>
          </p:nvPr>
        </p:nvSpPr>
        <p:spPr>
          <a:xfrm>
            <a:off x="394962" y="1802983"/>
            <a:ext cx="9825000" cy="48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rmAutofit/>
          </a:bodyPr>
          <a:lstStyle/>
          <a:p>
            <a:pPr marL="0" lvl="0" indent="0" algn="just">
              <a:buNone/>
              <a:tabLst>
                <a:tab pos="0" algn="l"/>
              </a:tabLst>
            </a:pPr>
            <a:r>
              <a:rPr lang="ru-RU" dirty="0">
                <a:latin typeface="Times New Roman"/>
                <a:ea typeface="Times New Roman"/>
                <a:cs typeface="Times New Roman"/>
                <a:sym typeface="Times New Roman"/>
              </a:rPr>
              <a:t>1.1. Проектирование БД.docx</a:t>
            </a:r>
          </a:p>
          <a:p>
            <a:pPr marL="0" lvl="0" indent="0" algn="just">
              <a:buNone/>
              <a:tabLst>
                <a:tab pos="0" algn="l"/>
              </a:tabLst>
            </a:pPr>
            <a:r>
              <a:rPr lang="ru-RU" dirty="0">
                <a:latin typeface="Times New Roman"/>
                <a:ea typeface="Times New Roman"/>
                <a:cs typeface="Times New Roman"/>
                <a:sym typeface="Times New Roman"/>
              </a:rPr>
              <a:t>1.2. Характеристика БД.docx</a:t>
            </a:r>
          </a:p>
          <a:p>
            <a:pPr marL="0" lvl="0" indent="0" algn="just">
              <a:buNone/>
              <a:tabLst>
                <a:tab pos="0" algn="l"/>
              </a:tabLst>
            </a:pPr>
            <a:r>
              <a:rPr lang="ru-RU" dirty="0">
                <a:latin typeface="Times New Roman"/>
                <a:ea typeface="Times New Roman"/>
                <a:cs typeface="Times New Roman"/>
                <a:sym typeface="Times New Roman"/>
              </a:rPr>
              <a:t>2.1. Отчет о наполнении БД и работе с SQL запросами.docx</a:t>
            </a: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>
              <a:buNone/>
              <a:tabLst>
                <a:tab pos="0" algn="l"/>
              </a:tabLst>
            </a:pPr>
            <a:r>
              <a:rPr lang="ru-RU" dirty="0">
                <a:latin typeface="Times New Roman"/>
                <a:ea typeface="Times New Roman"/>
                <a:cs typeface="Times New Roman"/>
                <a:sym typeface="Times New Roman"/>
              </a:rPr>
              <a:t>3.1. Отчет о разделении прав доступа БД.docx</a:t>
            </a: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7" name="Google Shape;257;g2c00beaf97d_0_34"/>
          <p:cNvSpPr txBox="1">
            <a:spLocks noGrp="1"/>
          </p:cNvSpPr>
          <p:nvPr>
            <p:ph type="body" idx="2"/>
          </p:nvPr>
        </p:nvSpPr>
        <p:spPr>
          <a:xfrm>
            <a:off x="305068" y="845783"/>
            <a:ext cx="9825000" cy="56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rmAutofit/>
          </a:bodyPr>
          <a:lstStyle/>
          <a:p>
            <a:pPr marL="87312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60000"/>
              </a:buClr>
              <a:buSzPts val="1800"/>
              <a:buNone/>
            </a:pPr>
            <a:r>
              <a:rPr lang="ru-RU" b="0" kern="1200" dirty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Times New Roman"/>
              </a:rPr>
              <a:t>Приложения</a:t>
            </a:r>
            <a:endParaRPr b="0" kern="1200" dirty="0">
              <a:solidFill>
                <a:srgbClr val="E6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Times New Roman"/>
            </a:endParaRPr>
          </a:p>
        </p:txBody>
      </p:sp>
      <p:sp>
        <p:nvSpPr>
          <p:cNvPr id="258" name="Google Shape;258;g2c00beaf97d_0_34"/>
          <p:cNvSpPr/>
          <p:nvPr/>
        </p:nvSpPr>
        <p:spPr>
          <a:xfrm>
            <a:off x="7434932" y="210982"/>
            <a:ext cx="31536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5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Пример заполнения</a:t>
            </a:r>
            <a:endParaRPr sz="2500" b="0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35931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"/>
          <p:cNvSpPr txBox="1">
            <a:spLocks noGrp="1"/>
          </p:cNvSpPr>
          <p:nvPr>
            <p:ph type="title"/>
          </p:nvPr>
        </p:nvSpPr>
        <p:spPr>
          <a:xfrm>
            <a:off x="532673" y="637466"/>
            <a:ext cx="9687193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60000"/>
              </a:buClr>
              <a:buSzPts val="4100"/>
              <a:buFont typeface="Arial Black"/>
              <a:buNone/>
            </a:pPr>
            <a:r>
              <a:rPr lang="ru-RU" sz="3000" kern="1200" dirty="0">
                <a:latin typeface="Arial Black" panose="020B0A04020102020204" pitchFamily="34" charset="0"/>
                <a:ea typeface="+mj-ea"/>
                <a:cs typeface="+mj-cs"/>
                <a:sym typeface="Times New Roman"/>
              </a:rPr>
              <a:t>Содержание</a:t>
            </a:r>
            <a:endParaRPr sz="3000" kern="1200" dirty="0">
              <a:latin typeface="Arial Black" panose="020B0A04020102020204" pitchFamily="34" charset="0"/>
              <a:ea typeface="+mj-ea"/>
              <a:cs typeface="+mj-cs"/>
              <a:sym typeface="Times New Roman"/>
            </a:endParaRPr>
          </a:p>
        </p:txBody>
      </p:sp>
      <p:sp>
        <p:nvSpPr>
          <p:cNvPr id="153" name="Google Shape;153;p2"/>
          <p:cNvSpPr txBox="1"/>
          <p:nvPr/>
        </p:nvSpPr>
        <p:spPr>
          <a:xfrm>
            <a:off x="463003" y="1921161"/>
            <a:ext cx="9687300" cy="4119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5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 </a:t>
            </a:r>
            <a:r>
              <a:rPr lang="ru-RU" sz="2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Инструктаж по соблюдению правил противопожарной безопасности, правил охраны труда, техники безопасности, санитарно-эпидемиологических правил и гигиенических нормативов</a:t>
            </a: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lvl="0" algn="just">
              <a:spcBef>
                <a:spcPts val="800"/>
              </a:spcBef>
            </a:pPr>
            <a:r>
              <a:rPr lang="ru-RU" sz="25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 </a:t>
            </a:r>
            <a:r>
              <a:rPr lang="ru-RU" sz="2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Проектирование и создание базы данных</a:t>
            </a:r>
            <a:r>
              <a:rPr lang="en-US" sz="2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2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(в соответствии с выбранной предметной областью)</a:t>
            </a:r>
            <a:endParaRPr sz="2200" i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lvl="0" algn="just">
              <a:spcBef>
                <a:spcPts val="800"/>
              </a:spcBef>
            </a:pPr>
            <a:r>
              <a:rPr lang="ru-RU" sz="25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3.</a:t>
            </a:r>
            <a:r>
              <a:rPr lang="ru-RU" sz="2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Выполнение запросов по обработке данных на языке SQL</a:t>
            </a:r>
            <a:endParaRPr sz="22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lvl="0" algn="just">
              <a:spcBef>
                <a:spcPts val="800"/>
              </a:spcBef>
            </a:pPr>
            <a:r>
              <a:rPr lang="ru-RU" sz="25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4.</a:t>
            </a:r>
            <a:r>
              <a:rPr lang="ru-RU" sz="2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Осуществление основных функций по администрированию баз данных. Разработка политики безопасности SQL сервера, базы данных и отдельных объектов базы данных</a:t>
            </a:r>
            <a:endParaRPr sz="22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spcBef>
                <a:spcPts val="800"/>
              </a:spcBef>
              <a:spcAft>
                <a:spcPts val="0"/>
              </a:spcAft>
              <a:buNone/>
            </a:pPr>
            <a:r>
              <a:rPr lang="ru-RU" sz="25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5. </a:t>
            </a:r>
            <a:r>
              <a:rPr lang="ru-RU" sz="2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Обработка и систематизация полученного фактического материала</a:t>
            </a:r>
            <a:endParaRPr sz="22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"/>
          <p:cNvSpPr txBox="1">
            <a:spLocks noGrp="1"/>
          </p:cNvSpPr>
          <p:nvPr>
            <p:ph type="title"/>
          </p:nvPr>
        </p:nvSpPr>
        <p:spPr>
          <a:xfrm>
            <a:off x="424024" y="292166"/>
            <a:ext cx="9687193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60000"/>
              </a:buClr>
              <a:buSzPts val="3600"/>
              <a:buFont typeface="Arial Black"/>
              <a:buNone/>
            </a:pPr>
            <a:r>
              <a:rPr lang="ru-RU" sz="3000" kern="1200" dirty="0">
                <a:latin typeface="Arial Black" panose="020B0A04020102020204" pitchFamily="34" charset="0"/>
                <a:ea typeface="+mj-ea"/>
                <a:cs typeface="+mj-cs"/>
                <a:sym typeface="Times New Roman"/>
              </a:rPr>
              <a:t>Организационный этап</a:t>
            </a:r>
            <a:endParaRPr sz="3000" kern="1200" dirty="0">
              <a:latin typeface="Arial Black" panose="020B0A04020102020204" pitchFamily="34" charset="0"/>
              <a:ea typeface="+mj-ea"/>
              <a:cs typeface="+mj-cs"/>
              <a:sym typeface="Times New Roman"/>
            </a:endParaRPr>
          </a:p>
        </p:txBody>
      </p:sp>
      <p:sp>
        <p:nvSpPr>
          <p:cNvPr id="159" name="Google Shape;159;p3"/>
          <p:cNvSpPr txBox="1">
            <a:spLocks noGrp="1"/>
          </p:cNvSpPr>
          <p:nvPr>
            <p:ph type="body" idx="1"/>
          </p:nvPr>
        </p:nvSpPr>
        <p:spPr>
          <a:xfrm>
            <a:off x="424024" y="1908423"/>
            <a:ext cx="9824904" cy="4608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t" anchorCtr="0">
            <a:norm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Я,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ФИО</a:t>
            </a: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, проходил(а) производственную практику на базе IT-Департамента Университета «Синергия». 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При выполнении индивидуального задания по практике в соответствии с выбранной предметной областью осуществлял(а) разработку информационной системы…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Перед началом практики: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1463" lvl="0" indent="-271463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Char char="o"/>
            </a:pP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Принял(а) участие в организационном собрании по практике.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1463" lvl="0" indent="-271463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Char char="o"/>
            </a:pP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Ознакомил(а)</a:t>
            </a:r>
            <a:r>
              <a:rPr lang="ru-RU" sz="16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сь</a:t>
            </a: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с комплектом шаблонов отчетной документации по практике.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1463" lvl="0" indent="-271463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Char char="o"/>
            </a:pP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Уточнил(а) контакты руководителя практики от Образовательной организации, а также правила в отношении субординации, внешнего вида, графика работы, техники безопасности: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85066" lvl="1" indent="-363538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Требования к внешнему виду: …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85066" lvl="1" indent="-363538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Круг обязанностей: …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85066" lvl="1" indent="-363538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ru-RU" sz="16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Доступ к данным: …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0" name="Google Shape;160;p3"/>
          <p:cNvSpPr txBox="1">
            <a:spLocks noGrp="1"/>
          </p:cNvSpPr>
          <p:nvPr>
            <p:ph type="body" idx="2"/>
          </p:nvPr>
        </p:nvSpPr>
        <p:spPr>
          <a:xfrm>
            <a:off x="286313" y="814574"/>
            <a:ext cx="9824904" cy="709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Autofit/>
          </a:bodyPr>
          <a:lstStyle/>
          <a:p>
            <a:pPr marL="87313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60000"/>
              </a:buClr>
              <a:buSzPts val="1800"/>
              <a:buNone/>
            </a:pPr>
            <a:r>
              <a:rPr lang="ru-RU" b="0" kern="1200" dirty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Times New Roman"/>
              </a:rPr>
              <a:t>Правила внутреннего распорядка, правила и нормы охраны труда, </a:t>
            </a:r>
            <a:endParaRPr b="0" kern="1200" dirty="0">
              <a:solidFill>
                <a:srgbClr val="E6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Times New Roman"/>
            </a:endParaRPr>
          </a:p>
          <a:p>
            <a:pPr marL="87313" lvl="0" indent="0" algn="l" rtl="0">
              <a:lnSpc>
                <a:spcPct val="90000"/>
              </a:lnSpc>
              <a:spcBef>
                <a:spcPts val="856"/>
              </a:spcBef>
              <a:spcAft>
                <a:spcPts val="0"/>
              </a:spcAft>
              <a:buClr>
                <a:srgbClr val="E60000"/>
              </a:buClr>
              <a:buSzPts val="1800"/>
              <a:buNone/>
            </a:pPr>
            <a:r>
              <a:rPr lang="ru-RU" b="0" kern="1200" dirty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Times New Roman"/>
              </a:rPr>
              <a:t>техники безопасности при работе с вычислительной техникой</a:t>
            </a:r>
            <a:endParaRPr b="0" kern="1200" dirty="0">
              <a:solidFill>
                <a:srgbClr val="E6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70426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5"/>
          <p:cNvSpPr txBox="1">
            <a:spLocks noGrp="1"/>
          </p:cNvSpPr>
          <p:nvPr>
            <p:ph type="title"/>
          </p:nvPr>
        </p:nvSpPr>
        <p:spPr>
          <a:xfrm>
            <a:off x="374744" y="392805"/>
            <a:ext cx="9687300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60000"/>
              </a:buClr>
              <a:buSzPts val="3600"/>
              <a:buFont typeface="Arial Black"/>
              <a:buNone/>
            </a:pPr>
            <a:r>
              <a:rPr lang="ru-RU" sz="3000" kern="1200" dirty="0">
                <a:latin typeface="Arial Black" panose="020B0A04020102020204" pitchFamily="34" charset="0"/>
                <a:ea typeface="+mj-ea"/>
                <a:cs typeface="+mj-cs"/>
                <a:sym typeface="Times New Roman"/>
              </a:rPr>
              <a:t>Этап проектирования</a:t>
            </a:r>
            <a:endParaRPr sz="3000" b="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8" name="Google Shape;168;p5"/>
          <p:cNvSpPr txBox="1"/>
          <p:nvPr/>
        </p:nvSpPr>
        <p:spPr>
          <a:xfrm>
            <a:off x="374744" y="1941594"/>
            <a:ext cx="9561736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indent="539750" algn="just"/>
            <a:r>
              <a:rPr lang="ru-RU" sz="2000" dirty="0">
                <a:latin typeface="Times New Roman"/>
                <a:ea typeface="Times New Roman"/>
                <a:cs typeface="Times New Roman"/>
                <a:sym typeface="Times New Roman"/>
              </a:rPr>
              <a:t>На данном слайде необходимо продемонстрировать </a:t>
            </a:r>
            <a:r>
              <a:rPr lang="ru-RU" sz="2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спроектированную </a:t>
            </a:r>
            <a:r>
              <a:rPr lang="ru-RU" sz="2000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физическую</a:t>
            </a:r>
            <a:r>
              <a:rPr lang="ru-RU" sz="2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модель базы данных.</a:t>
            </a:r>
            <a:endParaRPr dirty="0"/>
          </a:p>
        </p:txBody>
      </p:sp>
      <p:pic>
        <p:nvPicPr>
          <p:cNvPr id="169" name="Google Shape;169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4125" y="2890056"/>
            <a:ext cx="8753300" cy="2623175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5"/>
          <p:cNvSpPr txBox="1"/>
          <p:nvPr/>
        </p:nvSpPr>
        <p:spPr>
          <a:xfrm>
            <a:off x="2775545" y="5623178"/>
            <a:ext cx="5227632" cy="686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12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/>
                <a:sym typeface="Times New Roman"/>
              </a:rPr>
              <a:t>Рисунок 1. Физическая модель БД для автоматизации учета управления медикаментами и персоналом</a:t>
            </a:r>
            <a:endParaRPr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71" name="Google Shape;171;p5"/>
          <p:cNvSpPr/>
          <p:nvPr/>
        </p:nvSpPr>
        <p:spPr>
          <a:xfrm>
            <a:off x="7362924" y="220918"/>
            <a:ext cx="31536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5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Пример заполнения</a:t>
            </a:r>
            <a:endParaRPr sz="2500" b="0" cap="non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166;p23"/>
          <p:cNvSpPr txBox="1">
            <a:spLocks noGrp="1"/>
          </p:cNvSpPr>
          <p:nvPr>
            <p:ph type="body" idx="2"/>
          </p:nvPr>
        </p:nvSpPr>
        <p:spPr>
          <a:xfrm>
            <a:off x="296366" y="667943"/>
            <a:ext cx="6818536" cy="6244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rmAutofit/>
          </a:bodyPr>
          <a:lstStyle/>
          <a:p>
            <a:pPr marL="0" lvl="0" indent="0">
              <a:spcBef>
                <a:spcPts val="0"/>
              </a:spcBef>
            </a:pPr>
            <a:r>
              <a:rPr lang="ru-RU" b="0" kern="1200" dirty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Times New Roman"/>
              </a:rPr>
              <a:t>Проектирование и создание базы данных</a:t>
            </a:r>
            <a:endParaRPr b="0" kern="1200" dirty="0">
              <a:solidFill>
                <a:srgbClr val="E6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5"/>
          <p:cNvSpPr txBox="1">
            <a:spLocks noGrp="1"/>
          </p:cNvSpPr>
          <p:nvPr>
            <p:ph type="title"/>
          </p:nvPr>
        </p:nvSpPr>
        <p:spPr>
          <a:xfrm>
            <a:off x="374744" y="392805"/>
            <a:ext cx="9687300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60000"/>
              </a:buClr>
              <a:buSzPts val="3600"/>
              <a:buFont typeface="Arial Black"/>
              <a:buNone/>
            </a:pPr>
            <a:r>
              <a:rPr lang="ru-RU" sz="3000" kern="1200" dirty="0">
                <a:latin typeface="Arial Black" panose="020B0A04020102020204" pitchFamily="34" charset="0"/>
                <a:ea typeface="+mj-ea"/>
                <a:cs typeface="+mj-cs"/>
                <a:sym typeface="Times New Roman"/>
              </a:rPr>
              <a:t>Этап проектирования</a:t>
            </a:r>
            <a:endParaRPr sz="3000" b="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8" name="Google Shape;168;p5"/>
          <p:cNvSpPr txBox="1"/>
          <p:nvPr/>
        </p:nvSpPr>
        <p:spPr>
          <a:xfrm>
            <a:off x="374744" y="1941594"/>
            <a:ext cx="9561736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indent="539750" algn="just"/>
            <a:r>
              <a:rPr lang="ru-RU" sz="2000" dirty="0">
                <a:latin typeface="Times New Roman"/>
                <a:ea typeface="Times New Roman"/>
                <a:cs typeface="Times New Roman"/>
                <a:sym typeface="Times New Roman"/>
              </a:rPr>
              <a:t>На данном слайде необходимо продемонстрировать </a:t>
            </a:r>
            <a:r>
              <a:rPr lang="ru-RU" sz="2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спроектированную </a:t>
            </a:r>
            <a:r>
              <a:rPr lang="ru-RU" sz="2000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логическую</a:t>
            </a:r>
            <a:r>
              <a:rPr lang="ru-RU" sz="2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модель базы данных.</a:t>
            </a:r>
            <a:endParaRPr dirty="0"/>
          </a:p>
        </p:txBody>
      </p:sp>
      <p:sp>
        <p:nvSpPr>
          <p:cNvPr id="170" name="Google Shape;170;p5"/>
          <p:cNvSpPr txBox="1"/>
          <p:nvPr/>
        </p:nvSpPr>
        <p:spPr>
          <a:xfrm>
            <a:off x="2688459" y="5987292"/>
            <a:ext cx="5227632" cy="686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>
              <a:lnSpc>
                <a:spcPct val="107916"/>
              </a:lnSpc>
              <a:spcAft>
                <a:spcPts val="800"/>
              </a:spcAft>
            </a:pPr>
            <a:r>
              <a:rPr lang="ru-RU" sz="12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/>
                <a:sym typeface="Times New Roman"/>
              </a:rPr>
              <a:t>Рисунок 2. Логическая модель БД для автоматизации учета управления медикаментами и персоналом</a:t>
            </a:r>
            <a:endParaRPr sz="1200" b="1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/>
            </a:endParaRPr>
          </a:p>
        </p:txBody>
      </p:sp>
      <p:sp>
        <p:nvSpPr>
          <p:cNvPr id="171" name="Google Shape;171;p5"/>
          <p:cNvSpPr/>
          <p:nvPr/>
        </p:nvSpPr>
        <p:spPr>
          <a:xfrm>
            <a:off x="7362924" y="220918"/>
            <a:ext cx="31536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5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Пример заполнения</a:t>
            </a:r>
            <a:endParaRPr sz="2500" b="0" cap="non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166;p23"/>
          <p:cNvSpPr txBox="1">
            <a:spLocks noGrp="1"/>
          </p:cNvSpPr>
          <p:nvPr>
            <p:ph type="body" idx="2"/>
          </p:nvPr>
        </p:nvSpPr>
        <p:spPr>
          <a:xfrm>
            <a:off x="296366" y="667943"/>
            <a:ext cx="6818536" cy="6244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rmAutofit/>
          </a:bodyPr>
          <a:lstStyle/>
          <a:p>
            <a:pPr marL="0" lvl="0" indent="0">
              <a:spcBef>
                <a:spcPts val="0"/>
              </a:spcBef>
            </a:pPr>
            <a:r>
              <a:rPr lang="ru-RU" b="0" kern="1200" dirty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Times New Roman"/>
              </a:rPr>
              <a:t>Проектирование и создание базы данных</a:t>
            </a:r>
            <a:endParaRPr b="0" kern="1200" dirty="0">
              <a:solidFill>
                <a:srgbClr val="E6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Times New Roman"/>
            </a:endParaRPr>
          </a:p>
        </p:txBody>
      </p:sp>
      <p:pic>
        <p:nvPicPr>
          <p:cNvPr id="8" name="Google Shape;178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10956" y="2660022"/>
            <a:ext cx="8214876" cy="32122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337435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5"/>
          <p:cNvSpPr txBox="1">
            <a:spLocks noGrp="1"/>
          </p:cNvSpPr>
          <p:nvPr>
            <p:ph type="title"/>
          </p:nvPr>
        </p:nvSpPr>
        <p:spPr>
          <a:xfrm>
            <a:off x="374744" y="392805"/>
            <a:ext cx="9687300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60000"/>
              </a:buClr>
              <a:buSzPts val="3600"/>
              <a:buFont typeface="Arial Black"/>
              <a:buNone/>
            </a:pPr>
            <a:r>
              <a:rPr lang="ru-RU" sz="3000" kern="1200" dirty="0">
                <a:latin typeface="Arial Black" panose="020B0A04020102020204" pitchFamily="34" charset="0"/>
                <a:ea typeface="+mj-ea"/>
                <a:cs typeface="+mj-cs"/>
                <a:sym typeface="Times New Roman"/>
              </a:rPr>
              <a:t>Этап проектирования</a:t>
            </a:r>
            <a:endParaRPr sz="3000" b="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8" name="Google Shape;168;p5"/>
          <p:cNvSpPr txBox="1"/>
          <p:nvPr/>
        </p:nvSpPr>
        <p:spPr>
          <a:xfrm>
            <a:off x="374744" y="1941594"/>
            <a:ext cx="9561736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indent="539750" algn="just"/>
            <a:r>
              <a:rPr lang="ru-RU" sz="2000" dirty="0">
                <a:latin typeface="Times New Roman"/>
                <a:ea typeface="Times New Roman"/>
                <a:cs typeface="Times New Roman"/>
                <a:sym typeface="Times New Roman"/>
              </a:rPr>
              <a:t>На данном слайде необходимо продемонстрировать </a:t>
            </a:r>
            <a:r>
              <a:rPr lang="ru-RU" sz="2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спецификацию проектируемой вами БД (не более 2-3 таблиц).</a:t>
            </a:r>
            <a:endParaRPr dirty="0"/>
          </a:p>
        </p:txBody>
      </p:sp>
      <p:sp>
        <p:nvSpPr>
          <p:cNvPr id="171" name="Google Shape;171;p5"/>
          <p:cNvSpPr/>
          <p:nvPr/>
        </p:nvSpPr>
        <p:spPr>
          <a:xfrm>
            <a:off x="7362924" y="220918"/>
            <a:ext cx="31536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5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Пример заполнения</a:t>
            </a:r>
            <a:endParaRPr sz="2500" b="0" cap="non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166;p23"/>
          <p:cNvSpPr txBox="1">
            <a:spLocks noGrp="1"/>
          </p:cNvSpPr>
          <p:nvPr>
            <p:ph type="body" idx="2"/>
          </p:nvPr>
        </p:nvSpPr>
        <p:spPr>
          <a:xfrm>
            <a:off x="296366" y="667943"/>
            <a:ext cx="6818536" cy="6244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rmAutofit/>
          </a:bodyPr>
          <a:lstStyle/>
          <a:p>
            <a:pPr marL="0" lvl="0" indent="0">
              <a:spcBef>
                <a:spcPts val="0"/>
              </a:spcBef>
            </a:pPr>
            <a:r>
              <a:rPr lang="ru-RU" b="0" kern="1200" dirty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Times New Roman"/>
              </a:rPr>
              <a:t>Проектирование и создание базы данных</a:t>
            </a:r>
            <a:endParaRPr b="0" kern="1200" dirty="0">
              <a:solidFill>
                <a:srgbClr val="E6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Times New Roman"/>
            </a:endParaRPr>
          </a:p>
        </p:txBody>
      </p:sp>
      <p:pic>
        <p:nvPicPr>
          <p:cNvPr id="9" name="Google Shape;187;p7"/>
          <p:cNvPicPr preferRelativeResize="0"/>
          <p:nvPr/>
        </p:nvPicPr>
        <p:blipFill rotWithShape="1">
          <a:blip r:embed="rId3">
            <a:alphaModFix/>
          </a:blip>
          <a:srcRect l="4715" t="2548" r="2621" b="2453"/>
          <a:stretch/>
        </p:blipFill>
        <p:spPr>
          <a:xfrm>
            <a:off x="5512527" y="2753982"/>
            <a:ext cx="4258490" cy="2897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88;p7"/>
          <p:cNvPicPr preferRelativeResize="0"/>
          <p:nvPr/>
        </p:nvPicPr>
        <p:blipFill rotWithShape="1">
          <a:blip r:embed="rId4">
            <a:alphaModFix/>
          </a:blip>
          <a:srcRect l="5566" t="4734" r="4692" b="2720"/>
          <a:stretch/>
        </p:blipFill>
        <p:spPr>
          <a:xfrm>
            <a:off x="1088711" y="2762691"/>
            <a:ext cx="4066901" cy="28891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141330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5"/>
          <p:cNvSpPr txBox="1">
            <a:spLocks noGrp="1"/>
          </p:cNvSpPr>
          <p:nvPr>
            <p:ph type="title"/>
          </p:nvPr>
        </p:nvSpPr>
        <p:spPr>
          <a:xfrm>
            <a:off x="374744" y="392805"/>
            <a:ext cx="9687300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60000"/>
              </a:buClr>
              <a:buSzPts val="3600"/>
              <a:buFont typeface="Arial Black"/>
              <a:buNone/>
            </a:pPr>
            <a:r>
              <a:rPr lang="ru-RU" sz="3000" kern="1200" dirty="0">
                <a:latin typeface="Arial Black" panose="020B0A04020102020204" pitchFamily="34" charset="0"/>
                <a:ea typeface="+mj-ea"/>
                <a:cs typeface="+mj-cs"/>
                <a:sym typeface="Times New Roman"/>
              </a:rPr>
              <a:t>Этап проектирования</a:t>
            </a:r>
            <a:endParaRPr sz="3000" b="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8" name="Google Shape;168;p5"/>
          <p:cNvSpPr txBox="1"/>
          <p:nvPr/>
        </p:nvSpPr>
        <p:spPr>
          <a:xfrm>
            <a:off x="374744" y="1941594"/>
            <a:ext cx="9561736" cy="1231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indent="539750" algn="just"/>
            <a:r>
              <a:rPr lang="ru-RU" sz="2000" dirty="0">
                <a:latin typeface="Times New Roman"/>
                <a:ea typeface="Times New Roman"/>
                <a:cs typeface="Times New Roman"/>
                <a:sym typeface="Times New Roman"/>
              </a:rPr>
              <a:t>На данном слайде необходимо продемонстрировать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отчет об установке и настройке веб-сервера</a:t>
            </a:r>
            <a:r>
              <a:rPr lang="ru-RU" sz="2000" dirty="0">
                <a:latin typeface="Times New Roman"/>
                <a:ea typeface="Times New Roman"/>
                <a:cs typeface="Times New Roman"/>
                <a:sym typeface="Times New Roman"/>
              </a:rPr>
              <a:t> и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отчет о создании БД </a:t>
            </a:r>
            <a:r>
              <a:rPr lang="ru-RU" sz="2000" i="1" dirty="0">
                <a:latin typeface="Times New Roman"/>
                <a:ea typeface="Times New Roman"/>
                <a:cs typeface="Times New Roman"/>
                <a:sym typeface="Times New Roman"/>
              </a:rPr>
              <a:t>(в</a:t>
            </a:r>
            <a:r>
              <a:rPr lang="ru-RU" sz="20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виде основных итоговых скриншотов создания БД).</a:t>
            </a:r>
            <a:endParaRPr lang="ru-RU" sz="2000" i="1" dirty="0"/>
          </a:p>
          <a:p>
            <a:pPr lvl="0" indent="539750" algn="just"/>
            <a:endParaRPr dirty="0"/>
          </a:p>
        </p:txBody>
      </p:sp>
      <p:sp>
        <p:nvSpPr>
          <p:cNvPr id="171" name="Google Shape;171;p5"/>
          <p:cNvSpPr/>
          <p:nvPr/>
        </p:nvSpPr>
        <p:spPr>
          <a:xfrm>
            <a:off x="7362924" y="220918"/>
            <a:ext cx="31536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5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Пример заполнения</a:t>
            </a:r>
            <a:endParaRPr sz="2500" b="0" cap="non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166;p23"/>
          <p:cNvSpPr txBox="1">
            <a:spLocks noGrp="1"/>
          </p:cNvSpPr>
          <p:nvPr>
            <p:ph type="body" idx="2"/>
          </p:nvPr>
        </p:nvSpPr>
        <p:spPr>
          <a:xfrm>
            <a:off x="296366" y="667943"/>
            <a:ext cx="6818536" cy="6244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rmAutofit/>
          </a:bodyPr>
          <a:lstStyle/>
          <a:p>
            <a:pPr marL="0" lvl="0" indent="0">
              <a:spcBef>
                <a:spcPts val="0"/>
              </a:spcBef>
            </a:pPr>
            <a:r>
              <a:rPr lang="ru-RU" b="0" kern="1200" dirty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Times New Roman"/>
              </a:rPr>
              <a:t>Проектирование и создание базы данных</a:t>
            </a:r>
            <a:endParaRPr b="0" kern="1200" dirty="0">
              <a:solidFill>
                <a:srgbClr val="E6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Times New Roman"/>
            </a:endParaRPr>
          </a:p>
        </p:txBody>
      </p:sp>
      <p:pic>
        <p:nvPicPr>
          <p:cNvPr id="8" name="Google Shape;196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6366" y="3172660"/>
            <a:ext cx="4364225" cy="228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97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18541" y="3172660"/>
            <a:ext cx="2190750" cy="1657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98;p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09291" y="3172660"/>
            <a:ext cx="3467351" cy="16573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19930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5"/>
          <p:cNvSpPr txBox="1">
            <a:spLocks noGrp="1"/>
          </p:cNvSpPr>
          <p:nvPr>
            <p:ph type="title"/>
          </p:nvPr>
        </p:nvSpPr>
        <p:spPr>
          <a:xfrm>
            <a:off x="374744" y="392805"/>
            <a:ext cx="9687300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60000"/>
              </a:buClr>
              <a:buSzPts val="3600"/>
              <a:buFont typeface="Arial Black"/>
              <a:buNone/>
            </a:pPr>
            <a:r>
              <a:rPr lang="ru-RU" sz="3000" kern="1200" dirty="0">
                <a:latin typeface="Arial Black" panose="020B0A04020102020204" pitchFamily="34" charset="0"/>
                <a:ea typeface="+mj-ea"/>
                <a:cs typeface="+mj-cs"/>
                <a:sym typeface="Times New Roman"/>
              </a:rPr>
              <a:t>Этап разработки</a:t>
            </a:r>
            <a:endParaRPr sz="3000" b="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8" name="Google Shape;168;p5"/>
          <p:cNvSpPr txBox="1"/>
          <p:nvPr/>
        </p:nvSpPr>
        <p:spPr>
          <a:xfrm>
            <a:off x="374744" y="1941594"/>
            <a:ext cx="9901370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indent="539750" algn="just"/>
            <a:r>
              <a:rPr lang="ru-RU" sz="2000" dirty="0">
                <a:latin typeface="Times New Roman"/>
                <a:ea typeface="Times New Roman"/>
                <a:cs typeface="Times New Roman"/>
                <a:sym typeface="Times New Roman"/>
              </a:rPr>
              <a:t>На данном слайде необходимо продемонстрировать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основные запросы </a:t>
            </a:r>
            <a:r>
              <a:rPr lang="ru-RU" sz="2000" dirty="0">
                <a:latin typeface="Times New Roman"/>
                <a:ea typeface="Times New Roman"/>
                <a:cs typeface="Times New Roman"/>
                <a:sym typeface="Times New Roman"/>
              </a:rPr>
              <a:t>проектируемой вами БД.</a:t>
            </a:r>
            <a:endParaRPr lang="ru-RU" sz="2000" dirty="0">
              <a:latin typeface="Times New Roman"/>
              <a:ea typeface="Times New Roman"/>
              <a:cs typeface="Times New Roman"/>
            </a:endParaRPr>
          </a:p>
          <a:p>
            <a:pPr lvl="0" indent="539750" algn="just"/>
            <a:endParaRPr dirty="0"/>
          </a:p>
        </p:txBody>
      </p:sp>
      <p:sp>
        <p:nvSpPr>
          <p:cNvPr id="171" name="Google Shape;171;p5"/>
          <p:cNvSpPr/>
          <p:nvPr/>
        </p:nvSpPr>
        <p:spPr>
          <a:xfrm>
            <a:off x="7362924" y="220918"/>
            <a:ext cx="31536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5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Пример заполнения</a:t>
            </a:r>
            <a:endParaRPr sz="2500" b="0" cap="non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166;p23"/>
          <p:cNvSpPr txBox="1">
            <a:spLocks noGrp="1"/>
          </p:cNvSpPr>
          <p:nvPr>
            <p:ph type="body" idx="2"/>
          </p:nvPr>
        </p:nvSpPr>
        <p:spPr>
          <a:xfrm>
            <a:off x="296366" y="667943"/>
            <a:ext cx="6818536" cy="6244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rmAutofit/>
          </a:bodyPr>
          <a:lstStyle/>
          <a:p>
            <a:pPr marL="0" lvl="0" indent="0">
              <a:spcBef>
                <a:spcPts val="0"/>
              </a:spcBef>
            </a:pPr>
            <a:r>
              <a:rPr lang="ru-RU" b="0" kern="1200" dirty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Выполнение запросов по обработке данных на языке SQL</a:t>
            </a:r>
            <a:endParaRPr b="0" kern="1200" dirty="0">
              <a:solidFill>
                <a:srgbClr val="E6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Times New Roman"/>
            </a:endParaRPr>
          </a:p>
        </p:txBody>
      </p:sp>
      <p:pic>
        <p:nvPicPr>
          <p:cNvPr id="9" name="Google Shape;206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23123" y="2864883"/>
            <a:ext cx="3509750" cy="2828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207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51668" y="2864883"/>
            <a:ext cx="5110376" cy="19112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927699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5"/>
          <p:cNvSpPr txBox="1">
            <a:spLocks noGrp="1"/>
          </p:cNvSpPr>
          <p:nvPr>
            <p:ph type="title"/>
          </p:nvPr>
        </p:nvSpPr>
        <p:spPr>
          <a:xfrm>
            <a:off x="374744" y="282420"/>
            <a:ext cx="9687300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60000"/>
              </a:buClr>
              <a:buSzPts val="3600"/>
              <a:buFont typeface="Arial Black"/>
              <a:buNone/>
            </a:pPr>
            <a:r>
              <a:rPr lang="ru-RU" sz="3000" kern="1200" dirty="0">
                <a:latin typeface="Arial Black" panose="020B0A04020102020204" pitchFamily="34" charset="0"/>
                <a:ea typeface="+mj-ea"/>
                <a:cs typeface="+mj-cs"/>
                <a:sym typeface="Times New Roman"/>
              </a:rPr>
              <a:t>Этап разработки</a:t>
            </a:r>
            <a:endParaRPr sz="3000" b="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8" name="Google Shape;168;p5"/>
          <p:cNvSpPr txBox="1"/>
          <p:nvPr/>
        </p:nvSpPr>
        <p:spPr>
          <a:xfrm>
            <a:off x="374744" y="1941594"/>
            <a:ext cx="9901370" cy="1538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indent="539750" algn="just"/>
            <a:r>
              <a:rPr lang="ru-RU" sz="2000" dirty="0">
                <a:latin typeface="Times New Roman"/>
                <a:ea typeface="Times New Roman"/>
                <a:cs typeface="Times New Roman"/>
                <a:sym typeface="Times New Roman"/>
              </a:rPr>
              <a:t>На данном слайде необходимо продемонстрировать 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основные скриншоты разделения прав доступа БД.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  <a:cs typeface="Times New Roman"/>
            </a:endParaRPr>
          </a:p>
          <a:p>
            <a:pPr indent="539750" algn="just"/>
            <a:r>
              <a:rPr lang="ru-RU" sz="2000" dirty="0">
                <a:latin typeface="Times New Roman"/>
                <a:ea typeface="Times New Roman"/>
                <a:cs typeface="Times New Roman"/>
              </a:rPr>
              <a:t>Пример выполнения и оформления представлен в файле </a:t>
            </a:r>
            <a:r>
              <a:rPr lang="ru-RU" sz="2000" dirty="0">
                <a:latin typeface="Times New Roman"/>
                <a:ea typeface="Times New Roman"/>
                <a:cs typeface="Times New Roman"/>
                <a:sym typeface="Times New Roman"/>
              </a:rPr>
              <a:t>«3.1 Отчет о разделении прав доступа БД».</a:t>
            </a:r>
            <a:endParaRPr lang="ru-RU" sz="2000" dirty="0">
              <a:latin typeface="Times New Roman"/>
              <a:ea typeface="Times New Roman"/>
              <a:cs typeface="Times New Roman"/>
            </a:endParaRPr>
          </a:p>
          <a:p>
            <a:pPr lvl="0" indent="539750" algn="just"/>
            <a:endParaRPr dirty="0"/>
          </a:p>
        </p:txBody>
      </p:sp>
      <p:sp>
        <p:nvSpPr>
          <p:cNvPr id="171" name="Google Shape;171;p5"/>
          <p:cNvSpPr/>
          <p:nvPr/>
        </p:nvSpPr>
        <p:spPr>
          <a:xfrm>
            <a:off x="7362924" y="220918"/>
            <a:ext cx="31536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5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Пример заполнения</a:t>
            </a:r>
            <a:endParaRPr sz="2500" b="0" cap="non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166;p23"/>
          <p:cNvSpPr txBox="1">
            <a:spLocks noGrp="1"/>
          </p:cNvSpPr>
          <p:nvPr>
            <p:ph type="body" idx="2"/>
          </p:nvPr>
        </p:nvSpPr>
        <p:spPr>
          <a:xfrm>
            <a:off x="287658" y="618162"/>
            <a:ext cx="6818536" cy="861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300" tIns="52150" rIns="104300" bIns="52150" anchor="b" anchorCtr="0">
            <a:noAutofit/>
          </a:bodyPr>
          <a:lstStyle/>
          <a:p>
            <a:pPr marL="0" lvl="0" indent="0">
              <a:spcBef>
                <a:spcPts val="0"/>
              </a:spcBef>
            </a:pPr>
            <a:r>
              <a:rPr lang="ru-RU" b="0" kern="1200" dirty="0">
                <a:solidFill>
                  <a:srgbClr val="E6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Осуществление основных функций по администрированию баз данных. Разработка политики безопасности SQL сервера, базы данных и отдельных объектов базы данных</a:t>
            </a:r>
            <a:endParaRPr b="0" kern="1200" dirty="0">
              <a:solidFill>
                <a:srgbClr val="E6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Times New Roman"/>
            </a:endParaRPr>
          </a:p>
        </p:txBody>
      </p:sp>
      <p:pic>
        <p:nvPicPr>
          <p:cNvPr id="8" name="Google Shape;215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7865" y="3287040"/>
            <a:ext cx="3914750" cy="3083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216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46988" y="3752290"/>
            <a:ext cx="4457700" cy="21526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571574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931</Words>
  <Application>Microsoft Office PowerPoint</Application>
  <PresentationFormat>Произвольный</PresentationFormat>
  <Paragraphs>97</Paragraphs>
  <Slides>14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 Black</vt:lpstr>
      <vt:lpstr>Courier New</vt:lpstr>
      <vt:lpstr>Times New Roman</vt:lpstr>
      <vt:lpstr>Arial</vt:lpstr>
      <vt:lpstr>Calibri</vt:lpstr>
      <vt:lpstr>Verdana</vt:lpstr>
      <vt:lpstr>Тема Office</vt:lpstr>
      <vt:lpstr>ОТЧЕТ  о прохождении производственной практики   по профессиональному модулю ПМ.05 Соадминистрирование и автоматизация баз данных и серверов  в период с «____» _____________ 20__ г. по «____» _____________ 20__ г.   Специальность 09.02.07 Информационные системы и программирование </vt:lpstr>
      <vt:lpstr>Содержание</vt:lpstr>
      <vt:lpstr>Организационный этап</vt:lpstr>
      <vt:lpstr>Этап проектирования</vt:lpstr>
      <vt:lpstr>Этап проектирования</vt:lpstr>
      <vt:lpstr>Этап проектирования</vt:lpstr>
      <vt:lpstr>Этап проектирования</vt:lpstr>
      <vt:lpstr>Этап разработки</vt:lpstr>
      <vt:lpstr>Этап разработки</vt:lpstr>
      <vt:lpstr>Отчетный этап   </vt:lpstr>
      <vt:lpstr>Отчетный этап   </vt:lpstr>
      <vt:lpstr>Отчетный этап</vt:lpstr>
      <vt:lpstr>Отчетный этап</vt:lpstr>
      <vt:lpstr>Отчетный этап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 о прохождении производственной практики   по профессиональному модулю ПМ.05 Соадминистрирование и автоматизация баз данных и серверов  в период с «13» апреля 2024 г. по «10» мая 2024 г.   Специальность 09.02.07 Информационные системы и программирование </dc:title>
  <dc:creator>Катя</dc:creator>
  <cp:lastModifiedBy>Перепечина Мария Викторовна</cp:lastModifiedBy>
  <cp:revision>13</cp:revision>
  <dcterms:created xsi:type="dcterms:W3CDTF">2020-03-27T22:15:06Z</dcterms:created>
  <dcterms:modified xsi:type="dcterms:W3CDTF">2025-03-27T09:49:55Z</dcterms:modified>
</cp:coreProperties>
</file>