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4"/>
  </p:notesMasterIdLst>
  <p:handoutMasterIdLst>
    <p:handoutMasterId r:id="rId25"/>
  </p:handoutMasterIdLst>
  <p:sldIdLst>
    <p:sldId id="405" r:id="rId2"/>
    <p:sldId id="647" r:id="rId3"/>
    <p:sldId id="648" r:id="rId4"/>
    <p:sldId id="649" r:id="rId5"/>
    <p:sldId id="692" r:id="rId6"/>
    <p:sldId id="675" r:id="rId7"/>
    <p:sldId id="691" r:id="rId8"/>
    <p:sldId id="671" r:id="rId9"/>
    <p:sldId id="674" r:id="rId10"/>
    <p:sldId id="693" r:id="rId11"/>
    <p:sldId id="667" r:id="rId12"/>
    <p:sldId id="678" r:id="rId13"/>
    <p:sldId id="689" r:id="rId14"/>
    <p:sldId id="679" r:id="rId15"/>
    <p:sldId id="694" r:id="rId16"/>
    <p:sldId id="695" r:id="rId17"/>
    <p:sldId id="696" r:id="rId18"/>
    <p:sldId id="697" r:id="rId19"/>
    <p:sldId id="698" r:id="rId20"/>
    <p:sldId id="688" r:id="rId21"/>
    <p:sldId id="672" r:id="rId22"/>
    <p:sldId id="681" r:id="rId23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2934538"/>
            <a:ext cx="9721080" cy="3132345"/>
          </a:xfrm>
        </p:spPr>
        <p:txBody>
          <a:bodyPr>
            <a:normAutofit/>
          </a:bodyPr>
          <a:lstStyle/>
          <a:p>
            <a:r>
              <a:rPr lang="ru-RU" sz="2200" dirty="0"/>
              <a:t>ОТЧЕТ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о прохождении учебной практики</a:t>
            </a:r>
            <a:br>
              <a:rPr lang="ru-RU" sz="2000" dirty="0"/>
            </a:b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/>
              <a:t>по профессиональному модулю ПМ.02 Организация и контроль текущей деятельности </a:t>
            </a:r>
            <a:r>
              <a:rPr lang="ru-RU" sz="2000" dirty="0" smtClean="0"/>
              <a:t>сотрудников </a:t>
            </a:r>
            <a:r>
              <a:rPr lang="ru-RU" sz="2000" dirty="0"/>
              <a:t>службы питания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 период с </a:t>
            </a:r>
            <a:r>
              <a:rPr lang="ru-RU" sz="2000" dirty="0" smtClean="0"/>
              <a:t>«___» _________ 20__ </a:t>
            </a:r>
            <a:r>
              <a:rPr lang="ru-RU" sz="2000" dirty="0"/>
              <a:t>г. по «___» _________ 20__ г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43.02.14 Гостиничное дело</a:t>
            </a: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Туризма и индустрии гостеприимства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Менеджмента в гостиничном и ресторанном бизнесе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BC1611B-5C6A-4DD4-B018-FCDD128CAB95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                       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ФИО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Руководителя: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ABB58-0A99-4EDB-B00F-7DFB8D0E3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05067"/>
            <a:ext cx="9687193" cy="1080296"/>
          </a:xfrm>
        </p:spPr>
        <p:txBody>
          <a:bodyPr/>
          <a:lstStyle/>
          <a:p>
            <a:r>
              <a:rPr lang="ru-RU" sz="2200" dirty="0" smtClean="0"/>
              <a:t>Например: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2800" dirty="0"/>
              <a:t>Особенности организации работы службы </a:t>
            </a:r>
            <a:r>
              <a:rPr lang="en-US" sz="2800" dirty="0"/>
              <a:t>room-service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BE8E65-70E9-4F46-BB16-3320EF3D3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48" b="7872"/>
          <a:stretch/>
        </p:blipFill>
        <p:spPr>
          <a:xfrm>
            <a:off x="0" y="1387029"/>
            <a:ext cx="10657820" cy="532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540329"/>
            <a:ext cx="9638563" cy="775597"/>
          </a:xfrm>
        </p:spPr>
        <p:txBody>
          <a:bodyPr/>
          <a:lstStyle/>
          <a:p>
            <a:r>
              <a:rPr lang="ru-RU" sz="2800" dirty="0"/>
              <a:t>Особенности обслуживания различных групп гостей в гостинице «…»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spcAft>
                <a:spcPts val="0"/>
              </a:spcAft>
            </a:pPr>
            <a:r>
              <a:rPr lang="ru-RU" dirty="0"/>
              <a:t>Описать требования, предъявляемые к работникам гостиницы (квалификационные, профессиональные) по обслуживанию различных групп гостей (</a:t>
            </a:r>
            <a:r>
              <a:rPr lang="en-US" dirty="0"/>
              <a:t>VIP</a:t>
            </a:r>
            <a:r>
              <a:rPr lang="ru-RU" dirty="0"/>
              <a:t>-гости, тургруппы, иностранные гости</a:t>
            </a:r>
            <a:r>
              <a:rPr lang="ru-RU" dirty="0" smtClean="0"/>
              <a:t>).</a:t>
            </a:r>
            <a:endParaRPr lang="ru-RU" dirty="0"/>
          </a:p>
          <a:p>
            <a:pPr indent="452438" algn="just">
              <a:spcAft>
                <a:spcPts val="0"/>
              </a:spcAft>
            </a:pPr>
            <a:endParaRPr lang="ru-RU" dirty="0"/>
          </a:p>
          <a:p>
            <a:pPr indent="452438" algn="just"/>
            <a:r>
              <a:rPr lang="ru-RU" dirty="0" smtClean="0"/>
              <a:t>Привести </a:t>
            </a:r>
            <a:r>
              <a:rPr lang="ru-RU" dirty="0"/>
              <a:t>примеры процессов обслуживания при подаче блюд различными стилями: </a:t>
            </a:r>
          </a:p>
          <a:p>
            <a:pPr indent="452438"/>
            <a:r>
              <a:rPr lang="ru-RU" dirty="0"/>
              <a:t>• </a:t>
            </a:r>
            <a:r>
              <a:rPr lang="ru-RU" dirty="0" err="1"/>
              <a:t>Silver</a:t>
            </a:r>
            <a:r>
              <a:rPr lang="ru-RU" dirty="0"/>
              <a:t> </a:t>
            </a:r>
            <a:r>
              <a:rPr lang="ru-RU" dirty="0" err="1"/>
              <a:t>service</a:t>
            </a:r>
            <a:endParaRPr lang="ru-RU" dirty="0"/>
          </a:p>
          <a:p>
            <a:pPr indent="452438"/>
            <a:r>
              <a:rPr lang="ru-RU" dirty="0"/>
              <a:t>• Банкетный сервис</a:t>
            </a:r>
          </a:p>
          <a:p>
            <a:pPr indent="452438"/>
            <a:r>
              <a:rPr lang="ru-RU" dirty="0"/>
              <a:t>• Шведский стол </a:t>
            </a:r>
          </a:p>
          <a:p>
            <a:pPr indent="452438"/>
            <a:r>
              <a:rPr lang="ru-RU" dirty="0"/>
              <a:t>• </a:t>
            </a:r>
            <a:r>
              <a:rPr lang="ru-RU" dirty="0" err="1"/>
              <a:t>Gueridon</a:t>
            </a:r>
            <a:r>
              <a:rPr lang="ru-RU" dirty="0"/>
              <a:t> </a:t>
            </a:r>
            <a:r>
              <a:rPr lang="ru-RU" dirty="0" err="1" smtClean="0"/>
              <a:t>Service</a:t>
            </a:r>
            <a:endParaRPr lang="ru-RU" dirty="0"/>
          </a:p>
          <a:p>
            <a:pPr indent="452438"/>
            <a:endParaRPr lang="ru-RU" b="1" dirty="0" smtClean="0"/>
          </a:p>
          <a:p>
            <a:pPr indent="452438"/>
            <a:r>
              <a:rPr lang="ru-RU" b="1" dirty="0" smtClean="0"/>
              <a:t>(2-3 </a:t>
            </a:r>
            <a:r>
              <a:rPr lang="ru-RU" b="1" dirty="0"/>
              <a:t>слайда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7130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08" y="423955"/>
            <a:ext cx="9292030" cy="775597"/>
          </a:xfrm>
        </p:spPr>
        <p:txBody>
          <a:bodyPr/>
          <a:lstStyle/>
          <a:p>
            <a:r>
              <a:rPr lang="ru-RU" sz="2800" dirty="0"/>
              <a:t>Подготовка к обслуживанию и приему гостей 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Изучить процесс выполнения сервировки стола различных видов к: </a:t>
            </a:r>
          </a:p>
          <a:p>
            <a:pPr marL="542925" algn="just">
              <a:buFont typeface="Arial" panose="020B0604020202020204" pitchFamily="34" charset="0"/>
              <a:buChar char="•"/>
              <a:tabLst>
                <a:tab pos="1255713" algn="l"/>
              </a:tabLst>
            </a:pPr>
            <a:r>
              <a:rPr lang="ru-RU" dirty="0"/>
              <a:t> завтраку; </a:t>
            </a:r>
          </a:p>
          <a:p>
            <a:pPr marL="542925">
              <a:buFont typeface="Arial" panose="020B0604020202020204" pitchFamily="34" charset="0"/>
              <a:buChar char="•"/>
              <a:tabLst>
                <a:tab pos="1255713" algn="l"/>
              </a:tabLst>
            </a:pPr>
            <a:r>
              <a:rPr lang="ru-RU" dirty="0" smtClean="0"/>
              <a:t> обеду</a:t>
            </a:r>
            <a:r>
              <a:rPr lang="ru-RU" dirty="0"/>
              <a:t>;</a:t>
            </a:r>
          </a:p>
          <a:p>
            <a:pPr marL="542925">
              <a:buFont typeface="Arial" panose="020B0604020202020204" pitchFamily="34" charset="0"/>
              <a:buChar char="•"/>
              <a:tabLst>
                <a:tab pos="1255713" algn="l"/>
              </a:tabLst>
            </a:pPr>
            <a:r>
              <a:rPr lang="ru-RU" dirty="0" smtClean="0"/>
              <a:t> </a:t>
            </a:r>
            <a:r>
              <a:rPr lang="ru-RU" dirty="0"/>
              <a:t>ужину.</a:t>
            </a:r>
          </a:p>
          <a:p>
            <a:pPr indent="536575"/>
            <a:endParaRPr lang="ru-RU" dirty="0"/>
          </a:p>
          <a:p>
            <a:pPr indent="536575"/>
            <a:r>
              <a:rPr lang="ru-RU" dirty="0"/>
              <a:t>Корректировать сервировку стола в соответствии с подачей блюда.</a:t>
            </a:r>
          </a:p>
          <a:p>
            <a:pPr indent="536575" algn="just"/>
            <a:endParaRPr lang="ru-RU" dirty="0" smtClean="0"/>
          </a:p>
          <a:p>
            <a:pPr indent="536575" algn="just"/>
            <a:r>
              <a:rPr lang="ru-RU" b="1" dirty="0" smtClean="0"/>
              <a:t>(</a:t>
            </a:r>
            <a:r>
              <a:rPr lang="ru-RU" b="1" dirty="0"/>
              <a:t>3  слайда)</a:t>
            </a:r>
          </a:p>
        </p:txBody>
      </p:sp>
    </p:spTree>
    <p:extLst>
      <p:ext uri="{BB962C8B-B14F-4D97-AF65-F5344CB8AC3E}">
        <p14:creationId xmlns:p14="http://schemas.microsoft.com/office/powerpoint/2010/main" val="1249209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45846-6D5E-49F4-AA03-D79147EB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540271"/>
            <a:ext cx="9687193" cy="387798"/>
          </a:xfrm>
        </p:spPr>
        <p:txBody>
          <a:bodyPr/>
          <a:lstStyle/>
          <a:p>
            <a:r>
              <a:rPr lang="ru-RU" sz="2800" dirty="0"/>
              <a:t>Особенности работы с гостями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391D44-0DE1-4ADC-B027-3F59ED0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3" y="2268463"/>
            <a:ext cx="9824904" cy="3488816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r>
              <a:rPr lang="ru-RU" dirty="0"/>
              <a:t>Проанализируйте </a:t>
            </a:r>
            <a:r>
              <a:rPr lang="ru-RU" b="1" dirty="0"/>
              <a:t>стандарты</a:t>
            </a:r>
            <a:r>
              <a:rPr lang="ru-RU" dirty="0"/>
              <a:t>:</a:t>
            </a:r>
          </a:p>
          <a:p>
            <a:pPr marL="542925" indent="-6350">
              <a:buFont typeface="Wingdings" panose="05000000000000000000" pitchFamily="2" charset="2"/>
              <a:buChar char="ü"/>
            </a:pPr>
            <a:r>
              <a:rPr lang="ru-RU" dirty="0" smtClean="0"/>
              <a:t>Встреча гостя </a:t>
            </a:r>
            <a:r>
              <a:rPr lang="ru-RU" dirty="0"/>
              <a:t>и </a:t>
            </a:r>
            <a:r>
              <a:rPr lang="ru-RU" dirty="0" smtClean="0"/>
              <a:t>оформление </a:t>
            </a:r>
            <a:r>
              <a:rPr lang="ru-RU" dirty="0"/>
              <a:t>заказа; </a:t>
            </a:r>
          </a:p>
          <a:p>
            <a:pPr marL="542925" indent="-6350">
              <a:buFont typeface="Wingdings" panose="05000000000000000000" pitchFamily="2" charset="2"/>
              <a:buChar char="ü"/>
            </a:pPr>
            <a:r>
              <a:rPr lang="ru-RU" dirty="0"/>
              <a:t>Подача блюд различными стилями;</a:t>
            </a:r>
          </a:p>
          <a:p>
            <a:pPr marL="542925" indent="-6350">
              <a:buFont typeface="Wingdings" panose="05000000000000000000" pitchFamily="2" charset="2"/>
              <a:buChar char="ü"/>
            </a:pPr>
            <a:r>
              <a:rPr lang="ru-RU" dirty="0" smtClean="0"/>
              <a:t>Сбор </a:t>
            </a:r>
            <a:r>
              <a:rPr lang="ru-RU" dirty="0"/>
              <a:t>используемой посуды и приборов;</a:t>
            </a:r>
          </a:p>
          <a:p>
            <a:pPr marL="542925" indent="-6350">
              <a:buFont typeface="Wingdings" panose="05000000000000000000" pitchFamily="2" charset="2"/>
              <a:buChar char="ü"/>
            </a:pPr>
            <a:r>
              <a:rPr lang="ru-RU" dirty="0" smtClean="0"/>
              <a:t>Расчет </a:t>
            </a:r>
            <a:r>
              <a:rPr lang="ru-RU" dirty="0"/>
              <a:t>с </a:t>
            </a:r>
            <a:r>
              <a:rPr lang="ru-RU" dirty="0" smtClean="0"/>
              <a:t>гостями.</a:t>
            </a:r>
            <a:endParaRPr lang="ru-RU" dirty="0"/>
          </a:p>
          <a:p>
            <a:pPr marL="0" indent="536575">
              <a:buNone/>
            </a:pPr>
            <a:r>
              <a:rPr lang="ru-RU" b="1" dirty="0" smtClean="0"/>
              <a:t>(</a:t>
            </a:r>
            <a:r>
              <a:rPr lang="ru-RU" b="1" dirty="0"/>
              <a:t>4 слайда)</a:t>
            </a:r>
          </a:p>
        </p:txBody>
      </p:sp>
    </p:spTree>
    <p:extLst>
      <p:ext uri="{BB962C8B-B14F-4D97-AF65-F5344CB8AC3E}">
        <p14:creationId xmlns:p14="http://schemas.microsoft.com/office/powerpoint/2010/main" val="4107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617854"/>
            <a:ext cx="10013422" cy="387798"/>
          </a:xfrm>
        </p:spPr>
        <p:txBody>
          <a:bodyPr/>
          <a:lstStyle/>
          <a:p>
            <a:r>
              <a:rPr lang="ru-RU" sz="2800" dirty="0"/>
              <a:t>Документация службы питания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8851" y="1980431"/>
            <a:ext cx="91493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Рассмотреть виды и формы документации в деятельности службы питания в зависимости от уровня автоматизации гостиницы. </a:t>
            </a:r>
          </a:p>
          <a:p>
            <a:pPr indent="536575" algn="just"/>
            <a:r>
              <a:rPr lang="ru-RU" dirty="0"/>
              <a:t>Оформить и разместить скан-фото примеров заполненных документов (</a:t>
            </a:r>
            <a:r>
              <a:rPr lang="ru-RU" b="1" dirty="0"/>
              <a:t>2-3 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83554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87798"/>
          </a:xfrm>
        </p:spPr>
        <p:txBody>
          <a:bodyPr/>
          <a:lstStyle/>
          <a:p>
            <a:r>
              <a:rPr lang="ru-RU" sz="2800" dirty="0" smtClean="0"/>
              <a:t>Выполнение практического Кейс-задания №1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2196455"/>
            <a:ext cx="9687193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>
              <a:spcAft>
                <a:spcPts val="0"/>
              </a:spcAft>
            </a:pPr>
            <a:r>
              <a:rPr lang="ru-RU" dirty="0"/>
              <a:t>Напишите стандарт рассадки гостей для </a:t>
            </a:r>
            <a:r>
              <a:rPr lang="ru-RU" dirty="0" err="1"/>
              <a:t>хостес</a:t>
            </a:r>
            <a:r>
              <a:rPr lang="ru-RU" dirty="0"/>
              <a:t> в вечернее время на предприятии питания, где вы проходите практику.</a:t>
            </a:r>
          </a:p>
          <a:p>
            <a:pPr indent="531813" algn="just">
              <a:spcAft>
                <a:spcPts val="0"/>
              </a:spcAft>
            </a:pPr>
            <a:r>
              <a:rPr lang="ru-RU" dirty="0"/>
              <a:t>При выполнении задания следует учесть следующие моменты: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Стандарт может содержать как текст, так и рисунки/схемы.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В стандарте обязательно указать очередность заполнения позиций.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Время на этапы обслуживания можно брать </a:t>
            </a:r>
            <a:r>
              <a:rPr lang="ru-RU" dirty="0" smtClean="0"/>
              <a:t>любое </a:t>
            </a:r>
            <a:r>
              <a:rPr lang="ru-RU" dirty="0"/>
              <a:t>(</a:t>
            </a:r>
            <a:r>
              <a:rPr lang="ru-RU" dirty="0" smtClean="0"/>
              <a:t>приближенное </a:t>
            </a:r>
            <a:r>
              <a:rPr lang="ru-RU" dirty="0"/>
              <a:t>к реальности).</a:t>
            </a:r>
          </a:p>
        </p:txBody>
      </p:sp>
    </p:spTree>
    <p:extLst>
      <p:ext uri="{BB962C8B-B14F-4D97-AF65-F5344CB8AC3E}">
        <p14:creationId xmlns:p14="http://schemas.microsoft.com/office/powerpoint/2010/main" val="220645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87798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>Кейс-задания №2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1860" y="2196455"/>
            <a:ext cx="976971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>
              <a:spcAft>
                <a:spcPts val="0"/>
              </a:spcAft>
              <a:tabLst>
                <a:tab pos="593090" algn="l"/>
              </a:tabLst>
            </a:pPr>
            <a:r>
              <a:rPr lang="ru-RU" dirty="0"/>
              <a:t>Напишите стандарт работы для бармена в службе питания, где вы проходите практику (основные популярные напитки: </a:t>
            </a:r>
            <a:r>
              <a:rPr lang="ru-RU" dirty="0" err="1"/>
              <a:t>эспрессо</a:t>
            </a:r>
            <a:r>
              <a:rPr lang="ru-RU" dirty="0"/>
              <a:t>, капучино, пакетированный сок, чай).</a:t>
            </a:r>
          </a:p>
          <a:p>
            <a:pPr indent="531813" algn="just">
              <a:spcAft>
                <a:spcPts val="0"/>
              </a:spcAft>
              <a:tabLst>
                <a:tab pos="593090" algn="l"/>
              </a:tabLst>
            </a:pPr>
            <a:r>
              <a:rPr lang="ru-RU" dirty="0"/>
              <a:t>Особое внимание стоит уделить описанию следующих процессов: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работа с чеками при принятии заказа;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порядок приготовления напитков;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распределение обязанностей по сервировке напитков между барменом и официантами;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работа с чеками после отдачи заказа.</a:t>
            </a:r>
          </a:p>
        </p:txBody>
      </p:sp>
    </p:spTree>
    <p:extLst>
      <p:ext uri="{BB962C8B-B14F-4D97-AF65-F5344CB8AC3E}">
        <p14:creationId xmlns:p14="http://schemas.microsoft.com/office/powerpoint/2010/main" val="424525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87798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>Кейс-задания №3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8540" y="2340471"/>
            <a:ext cx="96871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>
              <a:spcAft>
                <a:spcPts val="0"/>
              </a:spcAft>
            </a:pPr>
            <a:r>
              <a:rPr lang="ru-RU" dirty="0"/>
              <a:t>Разработайте стандарт сервиса для официанта службы питания, где вы проходите практику, описав выполнение следующих операций по обслуживанию: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/>
              <a:t>подготовка стола </a:t>
            </a:r>
            <a:r>
              <a:rPr lang="ru-RU" dirty="0"/>
              <a:t>к подаче блюда;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/>
              <a:t>подача </a:t>
            </a:r>
            <a:r>
              <a:rPr lang="ru-RU" dirty="0"/>
              <a:t>блюда;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/>
              <a:t>обслуживание </a:t>
            </a:r>
            <a:r>
              <a:rPr lang="ru-RU" dirty="0"/>
              <a:t>во время приёма пищи;</a:t>
            </a:r>
          </a:p>
          <a:p>
            <a:pPr lvl="0" indent="531813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/>
              <a:t>принятие </a:t>
            </a:r>
            <a:r>
              <a:rPr lang="ru-RU" dirty="0"/>
              <a:t>заказа на десерт/</a:t>
            </a:r>
            <a:r>
              <a:rPr lang="ru-RU" dirty="0" err="1"/>
              <a:t>диджестив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83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87798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>Кейс-задания №4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845" y="2196455"/>
            <a:ext cx="968719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>
              <a:spcAft>
                <a:spcPts val="0"/>
              </a:spcAft>
            </a:pPr>
            <a:r>
              <a:rPr lang="ru-RU" dirty="0"/>
              <a:t>Напишите стандарт «разрешения конфликтных ситуаций» для менеджера службы питания, где вы проходите практику, используя правило «LAST»: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определив порядок передачи жалобы от обслуживающего персонала;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описав основные речевые формулы для каждого вида конфликта;</a:t>
            </a:r>
          </a:p>
          <a:p>
            <a:pPr marL="0" lvl="2" indent="531813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72440" algn="l"/>
              </a:tabLst>
            </a:pPr>
            <a:r>
              <a:rPr lang="ru-RU" dirty="0"/>
              <a:t>определив размер компенсации для гостя от заведения.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05334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87798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r>
              <a:rPr lang="ru-RU" sz="2800" dirty="0" smtClean="0"/>
              <a:t>Кейс-задания №5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980431"/>
            <a:ext cx="968719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dirty="0"/>
              <a:t>Большой наплыв посетителей, вам надо обслужить десяток столиков, но вас задерживает один из гостей – долго не может определиться с заказом. Напишите, как принять заказ, не обидев никого из гостей?</a:t>
            </a:r>
          </a:p>
        </p:txBody>
      </p:sp>
    </p:spTree>
    <p:extLst>
      <p:ext uri="{BB962C8B-B14F-4D97-AF65-F5344CB8AC3E}">
        <p14:creationId xmlns:p14="http://schemas.microsoft.com/office/powerpoint/2010/main" val="41534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 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(25-35 слайдов)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713" y="1836415"/>
            <a:ext cx="10009112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just">
              <a:buAutoNum type="romanUcPeriod"/>
            </a:pPr>
            <a:r>
              <a:rPr lang="ru-RU" sz="1800" b="1" dirty="0">
                <a:cs typeface="Times New Roman" panose="02020603050405020304" pitchFamily="18" charset="0"/>
              </a:rPr>
              <a:t>Характеристика организационной структуры гостиницы «…»</a:t>
            </a: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1.1. Общая информация о гостинице «…»</a:t>
            </a:r>
            <a:endParaRPr lang="ru-RU" sz="1800" b="1" dirty="0"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1.2. </a:t>
            </a:r>
            <a:r>
              <a:rPr lang="ru-RU" sz="1800" dirty="0"/>
              <a:t>Организационная структура управления в гостинице «…»</a:t>
            </a:r>
          </a:p>
          <a:p>
            <a:pPr algn="just"/>
            <a:r>
              <a:rPr lang="ru-RU" sz="1800" dirty="0"/>
              <a:t>1.3. Взаимодействие </a:t>
            </a:r>
            <a:r>
              <a:rPr lang="ru-RU" sz="1800" dirty="0" smtClean="0"/>
              <a:t>службы питания </a:t>
            </a:r>
            <a:r>
              <a:rPr lang="ru-RU" sz="1800" dirty="0"/>
              <a:t>со смежными подразделениями в гостинице  «…»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II.</a:t>
            </a:r>
            <a:r>
              <a:rPr lang="ru-RU" sz="1800" b="1" dirty="0">
                <a:cs typeface="Times New Roman" panose="02020603050405020304" pitchFamily="18" charset="0"/>
              </a:rPr>
              <a:t> Сбор информации об объекте практики и анализ содержания источников </a:t>
            </a:r>
            <a:endParaRPr lang="ru-RU" sz="1800" dirty="0"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2.1. </a:t>
            </a:r>
            <a:r>
              <a:rPr lang="ru-RU" sz="1800" dirty="0"/>
              <a:t>Организация и технология работы службы питания в гостинице «…»</a:t>
            </a:r>
          </a:p>
          <a:p>
            <a:pPr algn="just"/>
            <a:r>
              <a:rPr lang="ru-RU" sz="1800" dirty="0"/>
              <a:t>2.2. Технология взаимодействия сотрудников службы питания с гостями  в гостинице «…»</a:t>
            </a:r>
          </a:p>
          <a:p>
            <a:pPr algn="just"/>
            <a:r>
              <a:rPr lang="ru-RU" sz="1800" dirty="0"/>
              <a:t>2.3. Виды и формы документации в деятельности службы питания в гостинице «…»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III. </a:t>
            </a:r>
            <a:r>
              <a:rPr lang="ru-RU" sz="1800" b="1" dirty="0">
                <a:cs typeface="Times New Roman" panose="02020603050405020304" pitchFamily="18" charset="0"/>
              </a:rPr>
              <a:t>Экспериментально-практическая работа. Приобретение необходимых умений и </a:t>
            </a:r>
            <a:r>
              <a:rPr lang="ru-RU" sz="1800" b="1" dirty="0" smtClean="0">
                <a:cs typeface="Times New Roman" panose="02020603050405020304" pitchFamily="18" charset="0"/>
              </a:rPr>
              <a:t>первоначального опыта практической работы </a:t>
            </a:r>
            <a:r>
              <a:rPr lang="ru-RU" sz="1800" b="1" dirty="0">
                <a:cs typeface="Times New Roman" panose="02020603050405020304" pitchFamily="18" charset="0"/>
              </a:rPr>
              <a:t>по специальности в рамках освоения вида деятельности </a:t>
            </a:r>
            <a:r>
              <a:rPr lang="ru-RU" sz="1800" b="1" dirty="0" smtClean="0">
                <a:cs typeface="Times New Roman" panose="02020603050405020304" pitchFamily="18" charset="0"/>
              </a:rPr>
              <a:t>ВД 2. </a:t>
            </a:r>
            <a:r>
              <a:rPr lang="ru-RU" sz="1800" b="1" dirty="0">
                <a:cs typeface="Times New Roman" panose="02020603050405020304" pitchFamily="18" charset="0"/>
              </a:rPr>
              <a:t>Организация и контроль текущей деятельности </a:t>
            </a:r>
            <a:r>
              <a:rPr lang="ru-RU" sz="1800" b="1" dirty="0" smtClean="0">
                <a:cs typeface="Times New Roman" panose="02020603050405020304" pitchFamily="18" charset="0"/>
              </a:rPr>
              <a:t>работников </a:t>
            </a:r>
            <a:r>
              <a:rPr lang="ru-RU" sz="1800" b="1" dirty="0">
                <a:cs typeface="Times New Roman" panose="02020603050405020304" pitchFamily="18" charset="0"/>
              </a:rPr>
              <a:t>службы питания</a:t>
            </a:r>
          </a:p>
          <a:p>
            <a:pPr algn="just"/>
            <a:r>
              <a:rPr lang="ru-RU" sz="1800" dirty="0"/>
              <a:t>3.1. Особенности предоставления услуг питания в гостинице «…» </a:t>
            </a:r>
          </a:p>
          <a:p>
            <a:pPr algn="just"/>
            <a:r>
              <a:rPr lang="ru-RU" sz="1800" dirty="0"/>
              <a:t>3.2. Особенности обслуживания различных групп гостей в гостинице «…» </a:t>
            </a:r>
          </a:p>
          <a:p>
            <a:pPr algn="just"/>
            <a:r>
              <a:rPr lang="ru-RU" sz="1800" dirty="0"/>
              <a:t>3.3. Анализ гостевых отзывов о работе службы питания в гостинице «...» 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IV. </a:t>
            </a:r>
            <a:r>
              <a:rPr lang="ru-RU" sz="1800" b="1" dirty="0"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</a:p>
          <a:p>
            <a:pPr algn="just"/>
            <a:r>
              <a:rPr lang="ru-RU" sz="1800" dirty="0"/>
              <a:t>4.1. Предложения по совершенствованию работы службы питания в гостинице «…»</a:t>
            </a:r>
            <a:endParaRPr lang="ru-RU" sz="1800" b="1" dirty="0">
              <a:cs typeface="Times New Roman" panose="02020603050405020304" pitchFamily="18" charset="0"/>
            </a:endParaRP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468263"/>
            <a:ext cx="10013422" cy="775597"/>
          </a:xfrm>
        </p:spPr>
        <p:txBody>
          <a:bodyPr/>
          <a:lstStyle/>
          <a:p>
            <a:r>
              <a:rPr lang="ru-RU" sz="2800" dirty="0"/>
              <a:t>Анализ гостевых отзывов о работе </a:t>
            </a:r>
            <a:r>
              <a:rPr lang="ru-RU" sz="2800" dirty="0" smtClean="0"/>
              <a:t>службы питания </a:t>
            </a:r>
            <a:r>
              <a:rPr lang="ru-RU" sz="2800" dirty="0"/>
              <a:t>в гостинице «...»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221" y="1787132"/>
            <a:ext cx="94225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dirty="0"/>
              <a:t>Проанализировать гостевые отзывы о работе службы питания на таких ресурсах, как: «</a:t>
            </a:r>
            <a:r>
              <a:rPr lang="en-US" dirty="0"/>
              <a:t>TripAdvisor</a:t>
            </a:r>
            <a:r>
              <a:rPr lang="ru-RU" dirty="0"/>
              <a:t>», «</a:t>
            </a:r>
            <a:r>
              <a:rPr lang="en-US" dirty="0"/>
              <a:t>Booking</a:t>
            </a:r>
            <a:r>
              <a:rPr lang="ru-RU" dirty="0"/>
              <a:t>.</a:t>
            </a:r>
            <a:r>
              <a:rPr lang="en-US" dirty="0"/>
              <a:t>com</a:t>
            </a:r>
            <a:r>
              <a:rPr lang="ru-RU" dirty="0"/>
              <a:t>» «</a:t>
            </a:r>
            <a:r>
              <a:rPr lang="en-US" dirty="0" err="1"/>
              <a:t>Oteleus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», </a:t>
            </a:r>
            <a:r>
              <a:rPr lang="en-US" dirty="0"/>
              <a:t>Yandex-</a:t>
            </a:r>
            <a:r>
              <a:rPr lang="ru-RU" dirty="0"/>
              <a:t>отзывы и т.д. Итоговые результаты представить в виде </a:t>
            </a:r>
            <a:r>
              <a:rPr lang="ru-RU" dirty="0" smtClean="0"/>
              <a:t>диаграммы.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2677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487688"/>
            <a:ext cx="9638563" cy="692497"/>
          </a:xfrm>
        </p:spPr>
        <p:txBody>
          <a:bodyPr/>
          <a:lstStyle/>
          <a:p>
            <a:r>
              <a:rPr lang="ru-RU" sz="2500" dirty="0"/>
              <a:t>Предложения по совершенствованию работы службы питания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1" y="1908423"/>
            <a:ext cx="9782579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Сформулировать предложения по совершенствованию работы службы питания в гостинице – базе практики, при этом сравниваются результаты полученных в процессе обучения теоретических знаний с личными наблюдениями и навыками, полученными в период прохождения практики. Предложения должны быть обоснованы экономически (затраты на внедрение будут возмещены в течение года повышением прибыли или экономией на других статьях расходов). Предложения разрабатываются полностью, от документальной основы и планов внедрения, до характеристики зоны ответственности топ-менеджеров и запланированных экономических результатов. Предложений должно быть не менее 3 (например, установка дополнительного программного обеспечения, создание или изменение стандартов работы службы, разработка инструкций по работе с жалобами гостей, бланков передачи выручки по смене, методы мотивации сотрудников службы и т.д.)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9490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38" y="612279"/>
            <a:ext cx="9638563" cy="387798"/>
          </a:xfrm>
        </p:spPr>
        <p:txBody>
          <a:bodyPr/>
          <a:lstStyle/>
          <a:p>
            <a:r>
              <a:rPr lang="ru-RU" sz="2800" dirty="0"/>
              <a:t>Приложения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3" y="2052439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Разместить дополнительную информацию, позволяющую раскрыть особенности прохождения учебной </a:t>
            </a:r>
            <a:r>
              <a:rPr lang="ru-RU" dirty="0" smtClean="0"/>
              <a:t>практики. </a:t>
            </a:r>
            <a:endParaRPr lang="ru-RU" dirty="0"/>
          </a:p>
          <a:p>
            <a:pPr indent="536575" algn="just">
              <a:spcAft>
                <a:spcPts val="0"/>
              </a:spcAft>
            </a:pPr>
            <a:r>
              <a:rPr lang="ru-RU" dirty="0"/>
              <a:t>Например, дополнительные фото- материалы, документы, стандарты и т.д.                  (</a:t>
            </a:r>
            <a:r>
              <a:rPr lang="ru-RU" b="1" dirty="0"/>
              <a:t>не более 10 слайдов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0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86" y="423955"/>
            <a:ext cx="9687193" cy="775597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Характеристика организационной структуры гостиницы «…»</a:t>
            </a:r>
            <a:endParaRPr lang="ru-RU" sz="2800" b="0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687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dirty="0"/>
              <a:t>Составить общую характеристику гостиничного предприятия, включая местоположение, историю предприятия, организационно-правовую форму, наличие дополнительных и сопутствующих услуг, краткое описание номерного фонда, соответствие требованиям классификации и так далее </a:t>
            </a:r>
            <a:r>
              <a:rPr lang="ru-RU" b="1" dirty="0"/>
              <a:t>(3 слайда)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831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управления </a:t>
            </a:r>
            <a:br>
              <a:rPr lang="ru-RU" sz="2800" dirty="0"/>
            </a:br>
            <a:r>
              <a:rPr lang="ru-RU" sz="2800" dirty="0"/>
              <a:t>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гостиничного предприятия и </a:t>
            </a:r>
            <a:r>
              <a:rPr lang="ru-RU" dirty="0" smtClean="0"/>
              <a:t>представить </a:t>
            </a:r>
            <a:r>
              <a:rPr lang="ru-RU" dirty="0"/>
              <a:t>ее в виде схемы. Выделить службы и отделы, которые занимаются непосредственным обслуживанием гостей: службу бронирования, службу приема и размещения, административно-хозяйственную службу и т.д., с указанием должностей, входящих в данные структурные подразделения гостиницы (</a:t>
            </a:r>
            <a:r>
              <a:rPr lang="ru-RU" b="1" dirty="0"/>
              <a:t>2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1057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80264-35D7-45C6-82E7-EBC9A82E9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3" y="324247"/>
            <a:ext cx="9687193" cy="1384995"/>
          </a:xfrm>
        </p:spPr>
        <p:txBody>
          <a:bodyPr/>
          <a:lstStyle/>
          <a:p>
            <a:r>
              <a:rPr lang="ru-RU" sz="2200" dirty="0" smtClean="0"/>
              <a:t>Например:</a:t>
            </a:r>
            <a:br>
              <a:rPr lang="ru-RU" sz="2200" dirty="0" smtClean="0"/>
            </a:br>
            <a:r>
              <a:rPr lang="ru-RU" sz="2800" dirty="0"/>
              <a:t>Организационная структура гостиницы </a:t>
            </a:r>
            <a:r>
              <a:rPr lang="ru-RU" sz="2800" dirty="0" err="1"/>
              <a:t>The</a:t>
            </a:r>
            <a:r>
              <a:rPr lang="ru-RU" sz="2800" dirty="0"/>
              <a:t> </a:t>
            </a:r>
            <a:r>
              <a:rPr lang="ru-RU" sz="2800" dirty="0" err="1"/>
              <a:t>Ritz-Carlton</a:t>
            </a:r>
            <a:r>
              <a:rPr lang="ru-RU" sz="2800" dirty="0"/>
              <a:t>, </a:t>
            </a:r>
            <a:r>
              <a:rPr lang="ru-RU" sz="2800" dirty="0" err="1"/>
              <a:t>Moscow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4BD1B-3769-4594-A897-DF34CB7D2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3032"/>
            <a:ext cx="10693400" cy="506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8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службы питания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службы питания и представить ее в виде схемы с указанием должностей, входящих в эту службу </a:t>
            </a:r>
            <a:r>
              <a:rPr lang="ru-RU" dirty="0" smtClean="0"/>
              <a:t>(</a:t>
            </a:r>
            <a:r>
              <a:rPr lang="ru-RU" b="1" dirty="0"/>
              <a:t>1 слайд</a:t>
            </a:r>
            <a:r>
              <a:rPr lang="ru-RU" dirty="0"/>
              <a:t>).</a:t>
            </a:r>
          </a:p>
          <a:p>
            <a:pPr indent="536575" algn="just"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51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501C8-03D7-4938-8236-E921F0537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365796"/>
            <a:ext cx="9687193" cy="1080296"/>
          </a:xfrm>
        </p:spPr>
        <p:txBody>
          <a:bodyPr/>
          <a:lstStyle/>
          <a:p>
            <a:r>
              <a:rPr lang="ru-RU" sz="2200" dirty="0"/>
              <a:t>Например: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Организационная структура управления  службы </a:t>
            </a:r>
            <a:r>
              <a:rPr lang="en-US" sz="2800" dirty="0" err="1"/>
              <a:t>room-service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3DAB07-1C8B-4B27-A27C-CB5C8B94A0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93" b="19728"/>
          <a:stretch/>
        </p:blipFill>
        <p:spPr>
          <a:xfrm>
            <a:off x="19060" y="1692399"/>
            <a:ext cx="106934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5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540328"/>
            <a:ext cx="10013422" cy="775597"/>
          </a:xfrm>
        </p:spPr>
        <p:txBody>
          <a:bodyPr/>
          <a:lstStyle/>
          <a:p>
            <a:r>
              <a:rPr lang="ru-RU" sz="2800" dirty="0"/>
              <a:t>Взаимодействие службы питания со смежными подразделениями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взаимодействие службы питания с такими службами, как: служба приема и размещения, служба продаж, хозяйственная служба, инженерно-техническая служба (</a:t>
            </a:r>
            <a:r>
              <a:rPr lang="ru-RU" b="1" dirty="0"/>
              <a:t>1  слайд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28565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540329"/>
            <a:ext cx="9638563" cy="775597"/>
          </a:xfrm>
        </p:spPr>
        <p:txBody>
          <a:bodyPr/>
          <a:lstStyle/>
          <a:p>
            <a:r>
              <a:rPr lang="ru-RU" sz="2800" dirty="0"/>
              <a:t>Стандарты работы и процедуры обслуживания в гостинице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78257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>
              <a:spcAft>
                <a:spcPts val="0"/>
              </a:spcAft>
            </a:pPr>
            <a:r>
              <a:rPr lang="ru-RU" dirty="0"/>
              <a:t>Изучить стандарты работы и сервиса, требования к сотрудникам подразделения (должностные инструкции, требования к внешнему виду и прочее</a:t>
            </a:r>
            <a:r>
              <a:rPr lang="ru-RU" dirty="0" smtClean="0"/>
              <a:t>).</a:t>
            </a:r>
            <a:endParaRPr lang="ru-RU" dirty="0"/>
          </a:p>
          <a:p>
            <a:pPr indent="542925" algn="just">
              <a:spcAft>
                <a:spcPts val="0"/>
              </a:spcAft>
            </a:pPr>
            <a:endParaRPr lang="ru-RU" dirty="0"/>
          </a:p>
          <a:p>
            <a:pPr indent="542925" algn="just">
              <a:spcAft>
                <a:spcPts val="0"/>
              </a:spcAft>
            </a:pPr>
            <a:r>
              <a:rPr lang="ru-RU" dirty="0"/>
              <a:t>Необходимо проанализировать организацию обслуживания службы питания в гостинице – базе практики, акцентируя внимание на выбранном отделе, например,  предоставлении услуг питания в номерах (</a:t>
            </a:r>
            <a:r>
              <a:rPr lang="ru-RU" dirty="0" err="1"/>
              <a:t>room-service</a:t>
            </a:r>
            <a:r>
              <a:rPr lang="ru-RU" dirty="0"/>
              <a:t>)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9717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3396</TotalTime>
  <Words>1068</Words>
  <Application>Microsoft Office PowerPoint</Application>
  <PresentationFormat>Произвольный</PresentationFormat>
  <Paragraphs>103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Symbol</vt:lpstr>
      <vt:lpstr>Times New Roman</vt:lpstr>
      <vt:lpstr>Wingdings</vt:lpstr>
      <vt:lpstr>Тема Office</vt:lpstr>
      <vt:lpstr>ОТЧЕТ о прохождении учебной практики   по профессиональному модулю ПМ.02 Организация и контроль текущей деятельности сотрудников службы питания  в период с «___» _________ 20__ г. по «___» _________ 20__ г.  Специальность 43.02.14 Гостиничное дело </vt:lpstr>
      <vt:lpstr>Содержание (25-35 слайдов)</vt:lpstr>
      <vt:lpstr>Характеристика организационной структуры гостиницы «…»</vt:lpstr>
      <vt:lpstr>Организационная структура управления  в гостинице «…»</vt:lpstr>
      <vt:lpstr>Например: Организационная структура гостиницы The Ritz-Carlton, Moscow </vt:lpstr>
      <vt:lpstr>Организационная структура службы питания в гостинице «…»</vt:lpstr>
      <vt:lpstr>Например: Организационная структура управления  службы room-service</vt:lpstr>
      <vt:lpstr>Взаимодействие службы питания со смежными подразделениями в гостинице «…»</vt:lpstr>
      <vt:lpstr>Стандарты работы и процедуры обслуживания в гостинице «…»</vt:lpstr>
      <vt:lpstr>Например:  Особенности организации работы службы room-service</vt:lpstr>
      <vt:lpstr>Особенности обслуживания различных групп гостей в гостинице «…» </vt:lpstr>
      <vt:lpstr>Подготовка к обслуживанию и приему гостей  в гостинице «…»</vt:lpstr>
      <vt:lpstr>Особенности работы с гостями</vt:lpstr>
      <vt:lpstr>Документация службы питания в гостинице «…»</vt:lpstr>
      <vt:lpstr>Выполнение практического Кейс-задания №1</vt:lpstr>
      <vt:lpstr>Выполнение практического Кейс-задания №2</vt:lpstr>
      <vt:lpstr>Выполнение практического Кейс-задания №3</vt:lpstr>
      <vt:lpstr>Выполнение практического Кейс-задания №4</vt:lpstr>
      <vt:lpstr>Выполнение практического Кейс-задания №5</vt:lpstr>
      <vt:lpstr>Анализ гостевых отзывов о работе службы питания в гостинице «...» </vt:lpstr>
      <vt:lpstr>Предложения по совершенствованию работы службы питания в гостинице «…»</vt:lpstr>
      <vt:lpstr>Приложения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321</cp:revision>
  <cp:lastPrinted>2021-01-11T11:19:56Z</cp:lastPrinted>
  <dcterms:created xsi:type="dcterms:W3CDTF">2020-03-27T22:15:06Z</dcterms:created>
  <dcterms:modified xsi:type="dcterms:W3CDTF">2025-03-27T14:46:23Z</dcterms:modified>
</cp:coreProperties>
</file>