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9"/>
  </p:notesMasterIdLst>
  <p:handoutMasterIdLst>
    <p:handoutMasterId r:id="rId20"/>
  </p:handoutMasterIdLst>
  <p:sldIdLst>
    <p:sldId id="405" r:id="rId2"/>
    <p:sldId id="647" r:id="rId3"/>
    <p:sldId id="683" r:id="rId4"/>
    <p:sldId id="684" r:id="rId5"/>
    <p:sldId id="685" r:id="rId6"/>
    <p:sldId id="693" r:id="rId7"/>
    <p:sldId id="694" r:id="rId8"/>
    <p:sldId id="695" r:id="rId9"/>
    <p:sldId id="696" r:id="rId10"/>
    <p:sldId id="697" r:id="rId11"/>
    <p:sldId id="686" r:id="rId12"/>
    <p:sldId id="689" r:id="rId13"/>
    <p:sldId id="690" r:id="rId14"/>
    <p:sldId id="691" r:id="rId15"/>
    <p:sldId id="692" r:id="rId16"/>
    <p:sldId id="672" r:id="rId17"/>
    <p:sldId id="676" r:id="rId18"/>
  </p:sldIdLst>
  <p:sldSz cx="10693400" cy="7561263"/>
  <p:notesSz cx="6797675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32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handoutMaster" Target="handoutMasters/handoutMaster1.xml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098" y="1"/>
            <a:ext cx="294495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4958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098" y="9429751"/>
            <a:ext cx="2944958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40" y="3132559"/>
            <a:ext cx="9721080" cy="2934324"/>
          </a:xfrm>
        </p:spPr>
        <p:txBody>
          <a:bodyPr>
            <a:normAutofit/>
          </a:bodyPr>
          <a:lstStyle/>
          <a:p>
            <a:r>
              <a:rPr lang="ru-RU" sz="2100" dirty="0"/>
              <a:t>ОТЧЕТ</a:t>
            </a:r>
            <a:br>
              <a:rPr lang="ru-RU" sz="2100" dirty="0"/>
            </a:br>
            <a:r>
              <a:rPr lang="ru-RU" sz="2100" dirty="0"/>
              <a:t>о прохождении </a:t>
            </a:r>
            <a:r>
              <a:rPr lang="ru-RU" sz="2100" dirty="0" smtClean="0"/>
              <a:t>производственной </a:t>
            </a:r>
            <a:r>
              <a:rPr lang="ru-RU" sz="2100" dirty="0"/>
              <a:t>практики</a:t>
            </a:r>
            <a:br>
              <a:rPr lang="ru-RU" sz="2100" dirty="0"/>
            </a:br>
            <a:r>
              <a:rPr lang="ru-RU" sz="2100" dirty="0"/>
              <a:t> </a:t>
            </a:r>
            <a:br>
              <a:rPr lang="ru-RU" sz="2100" dirty="0"/>
            </a:br>
            <a:r>
              <a:rPr lang="ru-RU" sz="1800" dirty="0"/>
              <a:t>по профессиональному модулю </a:t>
            </a:r>
            <a:r>
              <a:rPr lang="ru-RU" sz="2000" dirty="0"/>
              <a:t>ПМ.05 Выполнение работ по профессии «Агент по закупкам»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2000" dirty="0"/>
              <a:t>в период с </a:t>
            </a:r>
            <a:r>
              <a:rPr lang="ru-RU" sz="2000" dirty="0" smtClean="0"/>
              <a:t>«__» ___________ 20__ </a:t>
            </a:r>
            <a:r>
              <a:rPr lang="ru-RU" sz="2000" dirty="0"/>
              <a:t>г. по «__» ___________ 20__ г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Специальность 43.02.14 Гостиничное дело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Туризма и индустрии гостеприимства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Менеджмента в гостиничном и ресторанном бизнесе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BC1611B-5C6A-4DD4-B018-FCDD128CAB95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                         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ФИО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Руководителя:  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3" y="496021"/>
            <a:ext cx="9687193" cy="775597"/>
          </a:xfrm>
        </p:spPr>
        <p:txBody>
          <a:bodyPr/>
          <a:lstStyle/>
          <a:p>
            <a:r>
              <a:rPr lang="ru-RU" sz="2800" dirty="0"/>
              <a:t>Схемы движения товара в подразделениях гостиницы «…»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2313" algn="just"/>
            <a:r>
              <a:rPr lang="ru-RU" dirty="0"/>
              <a:t>Ознакомиться с актами на списание оборудования, малоценного инвентаря и расходных материалов</a:t>
            </a:r>
            <a:r>
              <a:rPr lang="ru-RU" dirty="0" smtClean="0"/>
              <a:t>.</a:t>
            </a:r>
          </a:p>
          <a:p>
            <a:pPr indent="722313" algn="just"/>
            <a:r>
              <a:rPr lang="ru-RU" dirty="0"/>
              <a:t>В отчетной презентации представить скан-/фото- оформленной(</a:t>
            </a:r>
            <a:r>
              <a:rPr lang="ru-RU" dirty="0" err="1"/>
              <a:t>ых</a:t>
            </a:r>
            <a:r>
              <a:rPr lang="ru-RU" dirty="0"/>
              <a:t>) </a:t>
            </a:r>
            <a:r>
              <a:rPr lang="ru-RU" dirty="0" smtClean="0"/>
              <a:t>акта(</a:t>
            </a:r>
            <a:r>
              <a:rPr lang="ru-RU" dirty="0" err="1" smtClean="0"/>
              <a:t>ов</a:t>
            </a:r>
            <a:r>
              <a:rPr lang="ru-RU" dirty="0" smtClean="0"/>
              <a:t>).</a:t>
            </a:r>
            <a:endParaRPr lang="ru-RU" dirty="0"/>
          </a:p>
          <a:p>
            <a:pPr indent="722313" algn="just"/>
            <a:r>
              <a:rPr lang="ru-RU" dirty="0" smtClean="0"/>
              <a:t>Составить и описать </a:t>
            </a:r>
            <a:r>
              <a:rPr lang="ru-RU" dirty="0"/>
              <a:t>схему движения товара в подразделениях гостиничного </a:t>
            </a:r>
            <a:r>
              <a:rPr lang="ru-RU" dirty="0" smtClean="0"/>
              <a:t>предприятия </a:t>
            </a:r>
            <a:r>
              <a:rPr lang="ru-RU" b="1" dirty="0" smtClean="0"/>
              <a:t>(2 слайда).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20662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34988" algn="just">
              <a:buNone/>
            </a:pPr>
            <a:r>
              <a:rPr lang="ru-RU" sz="2100" dirty="0"/>
              <a:t>Составить список поставщиков продукции гостиничного предприятия (не менее 5), в котором Вы проходите практику. Указать вид продукции, закупочные цены, название компании поставщика.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9037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34988" algn="just">
              <a:buNone/>
            </a:pPr>
            <a:r>
              <a:rPr lang="ru-RU" sz="2100" dirty="0"/>
              <a:t>Составить форму анкеты для приема на работу агента по закупкам. Какими квалификационными и личными качествами должен обладать агент по закупкам?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4459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34988" algn="just">
              <a:buNone/>
            </a:pPr>
            <a:r>
              <a:rPr lang="ru-RU" sz="2100" dirty="0"/>
              <a:t>Разработать критерии выбора поставщиков на гостиничном предприятии, в котором Вы проходите практику.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89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34988" algn="just">
              <a:buNone/>
            </a:pPr>
            <a:r>
              <a:rPr lang="ru-RU" sz="2100" dirty="0"/>
              <a:t>Проанализировать рынок продукции, которую закупает гостиничное </a:t>
            </a:r>
            <a:r>
              <a:rPr lang="ru-RU" sz="2100" dirty="0" smtClean="0"/>
              <a:t>предприятие. </a:t>
            </a:r>
            <a:r>
              <a:rPr lang="ru-RU" sz="2100" dirty="0"/>
              <a:t>По результатам анализа предложить альтернативные варианты поставщиков (не менее трех). Обосновать свои предложения.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449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34988" algn="just">
              <a:buNone/>
            </a:pPr>
            <a:r>
              <a:rPr lang="ru-RU" sz="2100" dirty="0" smtClean="0"/>
              <a:t>Рассмотреть часто встречающиеся </a:t>
            </a:r>
            <a:r>
              <a:rPr lang="ru-RU" sz="2100" dirty="0"/>
              <a:t>помехи в товародвижении, которые приводят к сбоям в работе гостиничного предприятия и предложить пути их устранения (не менее трех предложений).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№5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828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322" y="579121"/>
            <a:ext cx="9638563" cy="775597"/>
          </a:xfrm>
        </p:spPr>
        <p:txBody>
          <a:bodyPr/>
          <a:lstStyle/>
          <a:p>
            <a:r>
              <a:rPr lang="ru-RU" sz="2800" dirty="0"/>
              <a:t>Предложения по совершенствованию работы структурного подразделения предприятия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313" y="2052439"/>
            <a:ext cx="9782579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0"/>
              </a:spcAft>
            </a:pPr>
            <a:r>
              <a:rPr lang="ru-RU" dirty="0"/>
              <a:t>Сформулировать предложения по совершенствованию закупочной деятельности и организации </a:t>
            </a:r>
            <a:r>
              <a:rPr lang="ru-RU" dirty="0" smtClean="0"/>
              <a:t>товароснабжения в </a:t>
            </a:r>
            <a:r>
              <a:rPr lang="ru-RU" dirty="0"/>
              <a:t>структурном подразделении </a:t>
            </a:r>
            <a:r>
              <a:rPr lang="ru-RU" dirty="0" smtClean="0"/>
              <a:t>гостиничного предприятия</a:t>
            </a:r>
            <a:r>
              <a:rPr lang="ru-RU" dirty="0"/>
              <a:t>. Предложения должны быть обоснованы экономически (затраты на внедрение будут возмещены в течение года повышением прибыли или экономией на других статьях расходов). Предложения разрабатываются полностью, от документальной основы и планов внедрения, до характеристики зоны ответственности руководителей подразделений и запланированных экономических результатов. Предложений должно быть не менее 3 (например, изменения в выборе поставщиков, создание или изменение стандартов подразделения, разработка инструкций по работе с оборудованием, автоматизация подразделения и т.д.)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268707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38" y="612279"/>
            <a:ext cx="9638563" cy="387798"/>
          </a:xfrm>
        </p:spPr>
        <p:txBody>
          <a:bodyPr/>
          <a:lstStyle/>
          <a:p>
            <a:r>
              <a:rPr lang="ru-RU" sz="2800" dirty="0"/>
              <a:t>Приложения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313" y="2052439"/>
            <a:ext cx="97825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Разместить дополнительную информацию, позволяющую раскрыть особенности прохождения </a:t>
            </a:r>
            <a:r>
              <a:rPr lang="ru-RU" dirty="0" smtClean="0"/>
              <a:t>производственной практики.</a:t>
            </a:r>
            <a:endParaRPr lang="ru-RU" dirty="0"/>
          </a:p>
          <a:p>
            <a:pPr indent="536575" algn="just">
              <a:spcAft>
                <a:spcPts val="0"/>
              </a:spcAft>
            </a:pPr>
            <a:r>
              <a:rPr lang="ru-RU" dirty="0"/>
              <a:t>Например, дополнительные фото- материалы, документы, стандарты и т.д.                  (</a:t>
            </a:r>
            <a:r>
              <a:rPr lang="ru-RU" b="1" dirty="0"/>
              <a:t>не более 10 слайдов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04092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Содержание 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(20-30 слайдов)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4829" y="1795638"/>
            <a:ext cx="10009112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cs typeface="Times New Roman" panose="02020603050405020304" pitchFamily="18" charset="0"/>
              </a:rPr>
              <a:t>I. </a:t>
            </a:r>
            <a:r>
              <a:rPr lang="ru-RU" sz="1400" b="1" dirty="0" smtClean="0">
                <a:cs typeface="Times New Roman" panose="02020603050405020304" pitchFamily="18" charset="0"/>
              </a:rPr>
              <a:t>Характеристика </a:t>
            </a:r>
            <a:r>
              <a:rPr lang="ru-RU" sz="1400" b="1" dirty="0">
                <a:cs typeface="Times New Roman" panose="02020603050405020304" pitchFamily="18" charset="0"/>
              </a:rPr>
              <a:t>организационной </a:t>
            </a:r>
            <a:r>
              <a:rPr lang="ru-RU" sz="1400" b="1" dirty="0" smtClean="0">
                <a:cs typeface="Times New Roman" panose="02020603050405020304" pitchFamily="18" charset="0"/>
              </a:rPr>
              <a:t>структуры гостиничного предприятия </a:t>
            </a:r>
            <a:r>
              <a:rPr lang="ru-RU" sz="1400" b="1" dirty="0">
                <a:cs typeface="Times New Roman" panose="02020603050405020304" pitchFamily="18" charset="0"/>
              </a:rPr>
              <a:t>«…»</a:t>
            </a:r>
          </a:p>
          <a:p>
            <a:pPr algn="just"/>
            <a:r>
              <a:rPr lang="ru-RU" sz="1400" dirty="0">
                <a:cs typeface="Times New Roman" panose="02020603050405020304" pitchFamily="18" charset="0"/>
              </a:rPr>
              <a:t>1.1. </a:t>
            </a:r>
            <a:r>
              <a:rPr lang="ru-RU" sz="1400" dirty="0"/>
              <a:t>Организационная структура управления на предприятии «…»</a:t>
            </a:r>
          </a:p>
          <a:p>
            <a:pPr algn="just"/>
            <a:r>
              <a:rPr lang="ru-RU" sz="1400" dirty="0" smtClean="0">
                <a:cs typeface="Times New Roman" panose="02020603050405020304" pitchFamily="18" charset="0"/>
              </a:rPr>
              <a:t>1.2</a:t>
            </a:r>
            <a:r>
              <a:rPr lang="ru-RU" sz="1400" dirty="0">
                <a:cs typeface="Times New Roman" panose="02020603050405020304" pitchFamily="18" charset="0"/>
              </a:rPr>
              <a:t>. </a:t>
            </a:r>
            <a:r>
              <a:rPr lang="ru-RU" sz="1400" dirty="0"/>
              <a:t>Нормативно-правовое обеспечение порядка заключения договоров с поставщиками на предприятии «…»</a:t>
            </a:r>
          </a:p>
          <a:p>
            <a:pPr algn="just"/>
            <a:r>
              <a:rPr lang="en-US" sz="1400" b="1" dirty="0">
                <a:cs typeface="Times New Roman" panose="02020603050405020304" pitchFamily="18" charset="0"/>
              </a:rPr>
              <a:t>II.</a:t>
            </a:r>
            <a:r>
              <a:rPr lang="ru-RU" sz="1400" b="1" dirty="0">
                <a:cs typeface="Times New Roman" panose="02020603050405020304" pitchFamily="18" charset="0"/>
              </a:rPr>
              <a:t> Сбор информации об объекте практики и анализ содержания источников </a:t>
            </a:r>
            <a:endParaRPr lang="ru-RU" sz="1400" dirty="0"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cs typeface="Times New Roman" panose="02020603050405020304" pitchFamily="18" charset="0"/>
              </a:rPr>
              <a:t>2.1. Организация процесса </a:t>
            </a:r>
            <a:r>
              <a:rPr lang="ru-RU" sz="1400" dirty="0">
                <a:cs typeface="Times New Roman" panose="02020603050405020304" pitchFamily="18" charset="0"/>
              </a:rPr>
              <a:t>движения товара, начиная от подачи заявки и заканчивая получением продукции в </a:t>
            </a:r>
            <a:r>
              <a:rPr lang="ru-RU" sz="1400" dirty="0" smtClean="0">
                <a:cs typeface="Times New Roman" panose="02020603050405020304" pitchFamily="18" charset="0"/>
              </a:rPr>
              <a:t>подразделениях </a:t>
            </a:r>
            <a:r>
              <a:rPr lang="ru-RU" sz="1400" dirty="0" smtClean="0"/>
              <a:t>гостиницы </a:t>
            </a:r>
            <a:r>
              <a:rPr lang="ru-RU" sz="1400" dirty="0"/>
              <a:t>«…» </a:t>
            </a:r>
          </a:p>
          <a:p>
            <a:pPr algn="just"/>
            <a:r>
              <a:rPr lang="ru-RU" sz="1400" dirty="0">
                <a:cs typeface="Times New Roman" panose="02020603050405020304" pitchFamily="18" charset="0"/>
              </a:rPr>
              <a:t>2.2. </a:t>
            </a:r>
            <a:r>
              <a:rPr lang="ru-RU" sz="1400" dirty="0" smtClean="0"/>
              <a:t>Правила </a:t>
            </a:r>
            <a:r>
              <a:rPr lang="ru-RU" sz="1400" dirty="0"/>
              <a:t>оформления заявок на продукцию, </a:t>
            </a:r>
            <a:r>
              <a:rPr lang="ru-RU" sz="1400" dirty="0" smtClean="0"/>
              <a:t>регламенты </a:t>
            </a:r>
            <a:r>
              <a:rPr lang="ru-RU" sz="1400" dirty="0"/>
              <a:t>по хранению и размещению продукции на складе и в подразделениях </a:t>
            </a:r>
            <a:r>
              <a:rPr lang="ru-RU" sz="1400" dirty="0" smtClean="0"/>
              <a:t>гостиницы </a:t>
            </a:r>
            <a:r>
              <a:rPr lang="ru-RU" sz="1400" dirty="0"/>
              <a:t>«…»</a:t>
            </a:r>
            <a:endParaRPr lang="ru-RU" sz="1400" dirty="0"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cs typeface="Times New Roman" panose="02020603050405020304" pitchFamily="18" charset="0"/>
              </a:rPr>
              <a:t>2.3. </a:t>
            </a:r>
            <a:r>
              <a:rPr lang="ru-RU" sz="1400" dirty="0" smtClean="0"/>
              <a:t>Организация </a:t>
            </a:r>
            <a:r>
              <a:rPr lang="ru-RU" sz="1400" dirty="0"/>
              <a:t>процесса взаимодействия между складом и подразделениями </a:t>
            </a:r>
            <a:r>
              <a:rPr lang="ru-RU" sz="1400" dirty="0" smtClean="0"/>
              <a:t>гостиницы </a:t>
            </a:r>
            <a:r>
              <a:rPr lang="ru-RU" sz="1400" dirty="0"/>
              <a:t>«…»</a:t>
            </a:r>
          </a:p>
          <a:p>
            <a:pPr algn="just"/>
            <a:r>
              <a:rPr lang="ru-RU" sz="1400" dirty="0" smtClean="0"/>
              <a:t>2.4. Методики </a:t>
            </a:r>
            <a:r>
              <a:rPr lang="ru-RU" sz="1400" dirty="0"/>
              <a:t>расчета определения минимальных количеств товаров на складе и в подразделениях гостиницы «…»</a:t>
            </a:r>
            <a:endParaRPr lang="ru-RU" sz="1400" dirty="0"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/>
              <a:t>2.5. Схемы </a:t>
            </a:r>
            <a:r>
              <a:rPr lang="ru-RU" sz="1400" dirty="0"/>
              <a:t>движения товара в подразделениях гостиницы </a:t>
            </a:r>
            <a:r>
              <a:rPr lang="ru-RU" sz="1400" dirty="0" smtClean="0"/>
              <a:t>«…»</a:t>
            </a:r>
            <a:endParaRPr lang="ru-RU" sz="1400" dirty="0"/>
          </a:p>
          <a:p>
            <a:pPr algn="just"/>
            <a:r>
              <a:rPr lang="en-US" sz="1400" b="1" dirty="0" smtClean="0">
                <a:cs typeface="Times New Roman" panose="02020603050405020304" pitchFamily="18" charset="0"/>
              </a:rPr>
              <a:t>III</a:t>
            </a:r>
            <a:r>
              <a:rPr lang="en-US" sz="1400" b="1" dirty="0"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cs typeface="Times New Roman" panose="02020603050405020304" pitchFamily="18" charset="0"/>
              </a:rPr>
              <a:t>Экспериментально-практическая работа. Приобретение необходимых умений и </a:t>
            </a:r>
            <a:r>
              <a:rPr lang="ru-RU" sz="1400" b="1" dirty="0" smtClean="0">
                <a:cs typeface="Times New Roman" panose="02020603050405020304" pitchFamily="18" charset="0"/>
              </a:rPr>
              <a:t>практического </a:t>
            </a:r>
            <a:r>
              <a:rPr lang="ru-RU" sz="1400" b="1" dirty="0">
                <a:cs typeface="Times New Roman" panose="02020603050405020304" pitchFamily="18" charset="0"/>
              </a:rPr>
              <a:t>опыта работы по специальности в рамках освоения ВД 5. Выполнение работ по одной или нескольким профессиям рабочих, должностям служащих – 20015 Агент по закупкам</a:t>
            </a:r>
            <a:endParaRPr lang="en-US" sz="1400" b="1" dirty="0">
              <a:cs typeface="Times New Roman" panose="02020603050405020304" pitchFamily="18" charset="0"/>
            </a:endParaRPr>
          </a:p>
          <a:p>
            <a:pPr algn="just"/>
            <a:r>
              <a:rPr lang="ru-RU" sz="1400" dirty="0"/>
              <a:t>3.1. </a:t>
            </a:r>
            <a:r>
              <a:rPr lang="ru-RU" sz="1400" dirty="0" smtClean="0"/>
              <a:t>Организация работы </a:t>
            </a:r>
            <a:r>
              <a:rPr lang="ru-RU" sz="1400" dirty="0"/>
              <a:t>с поставщиками продукции </a:t>
            </a:r>
            <a:r>
              <a:rPr lang="ru-RU" sz="1400" dirty="0" smtClean="0"/>
              <a:t>в </a:t>
            </a:r>
            <a:r>
              <a:rPr lang="ru-RU" sz="1400" dirty="0"/>
              <a:t>гостинице «…»</a:t>
            </a:r>
          </a:p>
          <a:p>
            <a:pPr algn="just"/>
            <a:r>
              <a:rPr lang="ru-RU" sz="1400" dirty="0"/>
              <a:t>3.2. </a:t>
            </a:r>
            <a:r>
              <a:rPr lang="ru-RU" sz="1400" dirty="0" smtClean="0"/>
              <a:t>Анкетирование при приеме на </a:t>
            </a:r>
            <a:r>
              <a:rPr lang="ru-RU" sz="1400" dirty="0"/>
              <a:t>работу агента по закупкам в гостинице «…»</a:t>
            </a:r>
          </a:p>
          <a:p>
            <a:pPr algn="just"/>
            <a:r>
              <a:rPr lang="ru-RU" sz="1400" dirty="0"/>
              <a:t>3.3. </a:t>
            </a:r>
            <a:r>
              <a:rPr lang="ru-RU" sz="1400" dirty="0" smtClean="0"/>
              <a:t>Обучение </a:t>
            </a:r>
            <a:r>
              <a:rPr lang="ru-RU" sz="1400" dirty="0"/>
              <a:t>персонала службы </a:t>
            </a:r>
            <a:r>
              <a:rPr lang="ru-RU" sz="1400" dirty="0" smtClean="0"/>
              <a:t>в </a:t>
            </a:r>
            <a:r>
              <a:rPr lang="ru-RU" sz="1400" dirty="0"/>
              <a:t>гостинице «…»</a:t>
            </a:r>
          </a:p>
          <a:p>
            <a:pPr algn="just"/>
            <a:r>
              <a:rPr lang="ru-RU" sz="1400" dirty="0"/>
              <a:t>3.4. Анализ конъюнктуры рынка товаров</a:t>
            </a:r>
          </a:p>
          <a:p>
            <a:pPr algn="just"/>
            <a:r>
              <a:rPr lang="ru-RU" sz="1400" dirty="0"/>
              <a:t>3.5. </a:t>
            </a:r>
            <a:r>
              <a:rPr lang="ru-RU" sz="1400" dirty="0" smtClean="0"/>
              <a:t>Барьеры в </a:t>
            </a:r>
            <a:r>
              <a:rPr lang="ru-RU" sz="1400" dirty="0"/>
              <a:t>товародвижении </a:t>
            </a:r>
            <a:r>
              <a:rPr lang="ru-RU" sz="1400" dirty="0" smtClean="0"/>
              <a:t>гостиницы </a:t>
            </a:r>
            <a:r>
              <a:rPr lang="ru-RU" sz="1400" dirty="0"/>
              <a:t>«…»</a:t>
            </a:r>
          </a:p>
          <a:p>
            <a:pPr algn="just"/>
            <a:r>
              <a:rPr lang="en-US" sz="1400" b="1" dirty="0" smtClean="0">
                <a:cs typeface="Times New Roman" panose="02020603050405020304" pitchFamily="18" charset="0"/>
              </a:rPr>
              <a:t>IV</a:t>
            </a:r>
            <a:r>
              <a:rPr lang="en-US" sz="1400" b="1" dirty="0"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cs typeface="Times New Roman" panose="02020603050405020304" pitchFamily="18" charset="0"/>
              </a:rPr>
              <a:t>Обработка и систематизация полученного фактического материала</a:t>
            </a:r>
          </a:p>
          <a:p>
            <a:r>
              <a:rPr lang="ru-RU" sz="1400" dirty="0"/>
              <a:t>4.1. Предложения по совершенствованию работы </a:t>
            </a:r>
            <a:r>
              <a:rPr lang="ru-RU" sz="1400" dirty="0" smtClean="0"/>
              <a:t>агента по закупкам гостиницы </a:t>
            </a:r>
            <a:r>
              <a:rPr lang="ru-RU" sz="1400" dirty="0"/>
              <a:t>«…»</a:t>
            </a:r>
          </a:p>
          <a:p>
            <a:r>
              <a:rPr lang="ru-RU" sz="1400" dirty="0" smtClean="0"/>
              <a:t>Приложения</a:t>
            </a:r>
            <a:endParaRPr lang="ru-RU" sz="1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77" y="556937"/>
            <a:ext cx="9687193" cy="775597"/>
          </a:xfrm>
        </p:spPr>
        <p:txBody>
          <a:bodyPr/>
          <a:lstStyle/>
          <a:p>
            <a:r>
              <a:rPr lang="ru-RU" sz="2800" dirty="0"/>
              <a:t>Общая организационная характеристика гостиницы «…» </a:t>
            </a:r>
            <a:endParaRPr lang="ru-RU" sz="2800" b="0" i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2673" y="1908423"/>
            <a:ext cx="96871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dirty="0"/>
              <a:t>Составить общую характеристику гостиничного предприятия, включая местоположение, историю предприятия, организационно-правовую форму, наличие дополнительных и сопутствующих услуг, краткое описание номерного фонда, соответствие требованиям классификации и так далее </a:t>
            </a:r>
            <a:r>
              <a:rPr lang="ru-RU" b="1" dirty="0"/>
              <a:t>(3 слайда)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2741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Организационная структура управления </a:t>
            </a:r>
            <a:br>
              <a:rPr lang="ru-RU" sz="2800" dirty="0"/>
            </a:br>
            <a:r>
              <a:rPr lang="ru-RU" sz="2800" dirty="0"/>
              <a:t>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0"/>
              </a:spcAft>
            </a:pPr>
            <a:r>
              <a:rPr lang="ru-RU" dirty="0"/>
              <a:t>Проанализировать организационную структуру гостиничного предприятия и представить  ее в виде схемы. Выделить службы и отделы, которые </a:t>
            </a:r>
            <a:r>
              <a:rPr lang="ru-RU" dirty="0" smtClean="0"/>
              <a:t>занимаются закупкой товаров, </a:t>
            </a:r>
            <a:r>
              <a:rPr lang="ru-RU" dirty="0"/>
              <a:t>с указанием должностей, входящих в данные структурные подразделения гостиницы (</a:t>
            </a:r>
            <a:r>
              <a:rPr lang="ru-RU" b="1" dirty="0"/>
              <a:t>2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28420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/>
              <a:t>Нормативно-правовое обеспечение порядка заключения договоров с поставщиками</a:t>
            </a:r>
            <a:br>
              <a:rPr lang="ru-RU" sz="2800" dirty="0"/>
            </a:br>
            <a:r>
              <a:rPr lang="ru-RU" sz="2800" dirty="0"/>
              <a:t>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0"/>
              </a:spcAft>
            </a:pPr>
            <a:r>
              <a:rPr lang="ru-RU" dirty="0" smtClean="0"/>
              <a:t>Перечислить нормативные </a:t>
            </a:r>
            <a:r>
              <a:rPr lang="ru-RU" dirty="0"/>
              <a:t>правовые акты, положения, инструкции, другие руководящие материалы и документы, касающиеся порядка заключения договоров с </a:t>
            </a:r>
            <a:r>
              <a:rPr lang="ru-RU" dirty="0" smtClean="0"/>
              <a:t>поставщиками </a:t>
            </a:r>
            <a:r>
              <a:rPr lang="ru-RU" b="1" dirty="0" smtClean="0"/>
              <a:t>(1 слайд).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12424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>
                <a:cs typeface="Times New Roman" panose="02020603050405020304" pitchFamily="18" charset="0"/>
              </a:rPr>
              <a:t>Организация процесса движения товара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08423"/>
            <a:ext cx="968719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0"/>
              </a:spcAft>
            </a:pPr>
            <a:r>
              <a:rPr lang="ru-RU" dirty="0"/>
              <a:t>Ознакомиться с процессом движения товара, начиная от подачи заявки и заканчивая получением продукции в подразделениях гостиничного </a:t>
            </a:r>
            <a:r>
              <a:rPr lang="ru-RU" dirty="0" smtClean="0"/>
              <a:t>предприятия, и представить его в виде схемы</a:t>
            </a:r>
            <a:r>
              <a:rPr lang="en-US" dirty="0" smtClean="0"/>
              <a:t> </a:t>
            </a:r>
            <a:r>
              <a:rPr lang="ru-RU" b="1" dirty="0" smtClean="0"/>
              <a:t>(1 слайд).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2007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3" y="108223"/>
            <a:ext cx="9687193" cy="1551194"/>
          </a:xfrm>
        </p:spPr>
        <p:txBody>
          <a:bodyPr/>
          <a:lstStyle/>
          <a:p>
            <a:r>
              <a:rPr lang="ru-RU" sz="2800" dirty="0"/>
              <a:t>Правила оформления заявок на продукцию, регламенты по хранению и размещению продукции на складе и в подразделениях гостиницы «…»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0"/>
              </a:spcAft>
            </a:pPr>
            <a:r>
              <a:rPr lang="ru-RU" dirty="0"/>
              <a:t>Изучить правила оформления заявок на продукцию, регламенты по хранению и размещению продукции на складе и в подразделениях гостиничного </a:t>
            </a:r>
            <a:r>
              <a:rPr lang="ru-RU" dirty="0" smtClean="0"/>
              <a:t>предприятия.</a:t>
            </a:r>
          </a:p>
          <a:p>
            <a:pPr indent="715963" algn="just">
              <a:spcAft>
                <a:spcPts val="0"/>
              </a:spcAft>
            </a:pPr>
            <a:r>
              <a:rPr lang="ru-RU" dirty="0" smtClean="0"/>
              <a:t>В отчетной презентации представить скан-/фото- оформленной(</a:t>
            </a:r>
            <a:r>
              <a:rPr lang="ru-RU" dirty="0" err="1" smtClean="0"/>
              <a:t>ых</a:t>
            </a:r>
            <a:r>
              <a:rPr lang="ru-RU" dirty="0" smtClean="0"/>
              <a:t>) заявки(</a:t>
            </a:r>
            <a:r>
              <a:rPr lang="ru-RU" dirty="0" err="1" smtClean="0"/>
              <a:t>ок</a:t>
            </a:r>
            <a:r>
              <a:rPr lang="ru-RU" dirty="0" smtClean="0"/>
              <a:t>) </a:t>
            </a:r>
            <a:r>
              <a:rPr lang="ru-RU" b="1" dirty="0" smtClean="0"/>
              <a:t>(1 слайд).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0955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3" y="302122"/>
            <a:ext cx="9687193" cy="1163395"/>
          </a:xfrm>
        </p:spPr>
        <p:txBody>
          <a:bodyPr/>
          <a:lstStyle/>
          <a:p>
            <a:r>
              <a:rPr lang="ru-RU" sz="2800" dirty="0"/>
              <a:t>Организация процесса взаимодействия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между </a:t>
            </a:r>
            <a:r>
              <a:rPr lang="ru-RU" sz="2800" dirty="0"/>
              <a:t>складом и подразделениями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гостиницы </a:t>
            </a:r>
            <a:r>
              <a:rPr lang="ru-RU" sz="2800" dirty="0"/>
              <a:t>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2389" y="1908423"/>
            <a:ext cx="942081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0"/>
              </a:spcAft>
            </a:pPr>
            <a:r>
              <a:rPr lang="ru-RU" dirty="0"/>
              <a:t>Ознакомиться с организацией процесса взаимодействия между складом и подразделениями гостиничного </a:t>
            </a:r>
            <a:r>
              <a:rPr lang="ru-RU" dirty="0" smtClean="0"/>
              <a:t>предприятия и представить его в виде схемы</a:t>
            </a:r>
            <a:r>
              <a:rPr lang="en-US" dirty="0" smtClean="0"/>
              <a:t> </a:t>
            </a:r>
            <a:r>
              <a:rPr lang="ru-RU" b="1" dirty="0" smtClean="0"/>
              <a:t>(1 слайд).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87388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3" y="302122"/>
            <a:ext cx="9687193" cy="1163395"/>
          </a:xfrm>
        </p:spPr>
        <p:txBody>
          <a:bodyPr/>
          <a:lstStyle/>
          <a:p>
            <a:r>
              <a:rPr lang="ru-RU" sz="2800" dirty="0"/>
              <a:t>Методики расчета определения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минимальных </a:t>
            </a:r>
            <a:r>
              <a:rPr lang="ru-RU" sz="2800" dirty="0"/>
              <a:t>количеств товаров на складе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и </a:t>
            </a:r>
            <a:r>
              <a:rPr lang="ru-RU" sz="2800" dirty="0"/>
              <a:t>в подразделениях гостиницы «…»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0083" y="1908423"/>
            <a:ext cx="9782579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0"/>
              </a:spcAft>
            </a:pPr>
            <a:r>
              <a:rPr lang="ru-RU" sz="1650" dirty="0"/>
              <a:t>Рассмотреть методики расчета определения минимальных количеств товаров на складе и в подразделениях гостиничного </a:t>
            </a:r>
            <a:r>
              <a:rPr lang="ru-RU" sz="1650" dirty="0" smtClean="0"/>
              <a:t>предприятия </a:t>
            </a:r>
            <a:r>
              <a:rPr lang="ru-RU" sz="1650" b="1" dirty="0" smtClean="0"/>
              <a:t>(1 слайд).</a:t>
            </a:r>
          </a:p>
          <a:p>
            <a:pPr indent="715963" algn="just">
              <a:spcAft>
                <a:spcPts val="0"/>
              </a:spcAft>
            </a:pPr>
            <a:r>
              <a:rPr lang="ru-RU" sz="1650" i="1" dirty="0"/>
              <a:t>Методика расчета потребностей должна учитывать период времени, нормативы оснащения, коэффициент загрузки гостиницы за аналогичный период, сезонность, количество забронированных номеров, процент использования по видам продукции, наличие остатков на конец отчетного периода и имеющихся запасов. </a:t>
            </a:r>
            <a:endParaRPr lang="ru-RU" sz="1650" i="1" dirty="0" smtClean="0"/>
          </a:p>
          <a:p>
            <a:pPr indent="715963" algn="just">
              <a:spcAft>
                <a:spcPts val="0"/>
              </a:spcAft>
            </a:pPr>
            <a:r>
              <a:rPr lang="ru-RU" sz="1650" dirty="0" smtClean="0"/>
              <a:t>В отчетной презентации необходимо отразить расчет на месяц (в соответствии с месяцем прохождения практической подготовки), выполненный самостоятельно (например, по вариантам):</a:t>
            </a:r>
          </a:p>
          <a:p>
            <a:pPr indent="712788"/>
            <a:r>
              <a:rPr lang="ru-RU" sz="1650" dirty="0"/>
              <a:t>1.  Туалетное мыло (15 г)</a:t>
            </a:r>
          </a:p>
          <a:p>
            <a:pPr indent="712788"/>
            <a:r>
              <a:rPr lang="ru-RU" sz="1650" dirty="0"/>
              <a:t>2.  Туалетная бумага</a:t>
            </a:r>
          </a:p>
          <a:p>
            <a:pPr indent="712788"/>
            <a:r>
              <a:rPr lang="ru-RU" sz="1650" dirty="0"/>
              <a:t>3.  Одноразовые тапочки</a:t>
            </a:r>
          </a:p>
          <a:p>
            <a:pPr indent="712788"/>
            <a:r>
              <a:rPr lang="ru-RU" sz="1650" dirty="0" smtClean="0"/>
              <a:t>4.</a:t>
            </a:r>
            <a:r>
              <a:rPr lang="ru-RU" sz="1650" dirty="0"/>
              <a:t>  Шампунь </a:t>
            </a:r>
            <a:endParaRPr lang="ru-RU" sz="1650" dirty="0" smtClean="0"/>
          </a:p>
          <a:p>
            <a:pPr indent="712788"/>
            <a:r>
              <a:rPr lang="ru-RU" sz="1650" dirty="0" smtClean="0"/>
              <a:t>5.</a:t>
            </a:r>
            <a:r>
              <a:rPr lang="ru-RU" sz="1650" dirty="0"/>
              <a:t>  Гель для душа </a:t>
            </a:r>
            <a:endParaRPr lang="ru-RU" sz="1650" dirty="0" smtClean="0"/>
          </a:p>
          <a:p>
            <a:pPr indent="712788"/>
            <a:r>
              <a:rPr lang="ru-RU" sz="1650" dirty="0" smtClean="0"/>
              <a:t>6. </a:t>
            </a:r>
            <a:r>
              <a:rPr lang="ru-RU" sz="1650" dirty="0"/>
              <a:t>Бутилированная питьевая вода 0,33 </a:t>
            </a:r>
            <a:r>
              <a:rPr lang="ru-RU" sz="1650" dirty="0" smtClean="0"/>
              <a:t>л</a:t>
            </a:r>
          </a:p>
          <a:p>
            <a:pPr indent="712788"/>
            <a:r>
              <a:rPr lang="ru-RU" sz="1650" dirty="0" smtClean="0"/>
              <a:t>7. Универсальное </a:t>
            </a:r>
            <a:r>
              <a:rPr lang="ru-RU" sz="1650" dirty="0"/>
              <a:t>моющее средство для всех поверхностей</a:t>
            </a:r>
          </a:p>
          <a:p>
            <a:pPr indent="712788"/>
            <a:r>
              <a:rPr lang="ru-RU" sz="1650" dirty="0" smtClean="0"/>
              <a:t>8. Моющее </a:t>
            </a:r>
            <a:r>
              <a:rPr lang="ru-RU" sz="1650" dirty="0"/>
              <a:t>средство для стекол и зеркал</a:t>
            </a:r>
          </a:p>
          <a:p>
            <a:pPr indent="712788"/>
            <a:r>
              <a:rPr lang="ru-RU" sz="1650" dirty="0" smtClean="0"/>
              <a:t>9. Моющее </a:t>
            </a:r>
            <a:r>
              <a:rPr lang="ru-RU" sz="1650" dirty="0"/>
              <a:t>средство для </a:t>
            </a:r>
            <a:r>
              <a:rPr lang="ru-RU" sz="1650" dirty="0" err="1"/>
              <a:t>сантехфаянса</a:t>
            </a:r>
            <a:r>
              <a:rPr lang="ru-RU" sz="1650" dirty="0"/>
              <a:t> и керамической плитки</a:t>
            </a:r>
          </a:p>
          <a:p>
            <a:pPr indent="712788"/>
            <a:r>
              <a:rPr lang="ru-RU" sz="1650" dirty="0" smtClean="0"/>
              <a:t>10. </a:t>
            </a:r>
            <a:r>
              <a:rPr lang="ru-RU" sz="1650" dirty="0" err="1" smtClean="0"/>
              <a:t>Дезинфектант</a:t>
            </a:r>
            <a:endParaRPr lang="ru-RU" sz="1650" dirty="0"/>
          </a:p>
          <a:p>
            <a:endParaRPr lang="ru-RU" dirty="0"/>
          </a:p>
          <a:p>
            <a:pPr indent="715963" algn="just">
              <a:spcAft>
                <a:spcPts val="0"/>
              </a:spcAft>
            </a:pP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5777822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2226</TotalTime>
  <Words>843</Words>
  <Application>Microsoft Office PowerPoint</Application>
  <PresentationFormat>Произвольный</PresentationFormat>
  <Paragraphs>76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Times New Roman</vt:lpstr>
      <vt:lpstr>Тема Office</vt:lpstr>
      <vt:lpstr>ОТЧЕТ о прохождении производственной практики   по профессиональному модулю ПМ.05 Выполнение работ по профессии «Агент по закупкам»  в период с «__» ___________ 20__ г. по «__» ___________ 20__ г.  Специальность 43.02.14 Гостиничное дело </vt:lpstr>
      <vt:lpstr>Содержание (20-30 слайдов)</vt:lpstr>
      <vt:lpstr>Общая организационная характеристика гостиницы «…» </vt:lpstr>
      <vt:lpstr>Организационная структура управления  в гостинице «…»</vt:lpstr>
      <vt:lpstr>Нормативно-правовое обеспечение порядка заключения договоров с поставщиками в гостинице «…»</vt:lpstr>
      <vt:lpstr>Организация процесса движения товара в гостинице «…»</vt:lpstr>
      <vt:lpstr>Правила оформления заявок на продукцию, регламенты по хранению и размещению продукции на складе и в подразделениях гостиницы «…»</vt:lpstr>
      <vt:lpstr>Организация процесса взаимодействия  между складом и подразделениями  гостиницы «…»</vt:lpstr>
      <vt:lpstr>Методики расчета определения  минимальных количеств товаров на складе  и в подразделениях гостиницы «…»</vt:lpstr>
      <vt:lpstr>Схемы движения товара в подразделениях гостиницы «…»</vt:lpstr>
      <vt:lpstr>Выполнение практического  кейс-задания №1</vt:lpstr>
      <vt:lpstr>Выполнение практического  кейс-задания №2</vt:lpstr>
      <vt:lpstr>Выполнение практического  кейс-задания №3</vt:lpstr>
      <vt:lpstr>Выполнение практического  кейс-задания №4</vt:lpstr>
      <vt:lpstr>Выполнение практического  кейс-задания №5</vt:lpstr>
      <vt:lpstr>Предложения по совершенствованию работы структурного подразделения предприятия </vt:lpstr>
      <vt:lpstr>Приложения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298</cp:revision>
  <cp:lastPrinted>2023-12-08T15:11:27Z</cp:lastPrinted>
  <dcterms:created xsi:type="dcterms:W3CDTF">2020-03-27T22:15:06Z</dcterms:created>
  <dcterms:modified xsi:type="dcterms:W3CDTF">2025-03-27T14:45:40Z</dcterms:modified>
</cp:coreProperties>
</file>