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21"/>
  </p:notesMasterIdLst>
  <p:handoutMasterIdLst>
    <p:handoutMasterId r:id="rId22"/>
  </p:handoutMasterIdLst>
  <p:sldIdLst>
    <p:sldId id="405" r:id="rId2"/>
    <p:sldId id="647" r:id="rId3"/>
    <p:sldId id="648" r:id="rId4"/>
    <p:sldId id="649" r:id="rId5"/>
    <p:sldId id="671" r:id="rId6"/>
    <p:sldId id="665" r:id="rId7"/>
    <p:sldId id="667" r:id="rId8"/>
    <p:sldId id="666" r:id="rId9"/>
    <p:sldId id="673" r:id="rId10"/>
    <p:sldId id="668" r:id="rId11"/>
    <p:sldId id="669" r:id="rId12"/>
    <p:sldId id="670" r:id="rId13"/>
    <p:sldId id="682" r:id="rId14"/>
    <p:sldId id="683" r:id="rId15"/>
    <p:sldId id="684" r:id="rId16"/>
    <p:sldId id="685" r:id="rId17"/>
    <p:sldId id="686" r:id="rId18"/>
    <p:sldId id="672" r:id="rId19"/>
    <p:sldId id="676" r:id="rId20"/>
  </p:sldIdLst>
  <p:sldSz cx="10693400" cy="7561263"/>
  <p:notesSz cx="6669088" cy="9928225"/>
  <p:defaultTextStyle>
    <a:defPPr>
      <a:defRPr lang="ru-RU"/>
    </a:defPPr>
    <a:lvl1pPr marL="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96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531">
          <p15:clr>
            <a:srgbClr val="A4A3A4"/>
          </p15:clr>
        </p15:guide>
        <p15:guide id="4" pos="33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Катя" initials="К" lastIdx="1" clrIdx="0">
    <p:extLst>
      <p:ext uri="{19B8F6BF-5375-455C-9EA6-DF929625EA0E}">
        <p15:presenceInfo xmlns:p15="http://schemas.microsoft.com/office/powerpoint/2012/main" userId="Катя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0000"/>
    <a:srgbClr val="EB0000"/>
    <a:srgbClr val="EB1E00"/>
    <a:srgbClr val="E51F26"/>
    <a:srgbClr val="EB1E28"/>
    <a:srgbClr val="C81F36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408" autoAdjust="0"/>
  </p:normalViewPr>
  <p:slideViewPr>
    <p:cSldViewPr showGuides="1">
      <p:cViewPr varScale="1">
        <p:scale>
          <a:sx n="105" d="100"/>
          <a:sy n="105" d="100"/>
        </p:scale>
        <p:origin x="1326" y="108"/>
      </p:cViewPr>
      <p:guideLst>
        <p:guide orient="horz" pos="2296"/>
        <p:guide pos="2880"/>
        <p:guide orient="horz" pos="2531"/>
        <p:guide pos="33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45" d="100"/>
          <a:sy n="45" d="100"/>
        </p:scale>
        <p:origin x="2784" y="48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handoutMaster" Target="handoutMasters/handoutMaster1.xml"/><Relationship Id="rId23" Type="http://schemas.openxmlformats.org/officeDocument/2006/relationships/commentAuthors" Target="commentAuthors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1583C3-CA27-4496-BECA-C771D03A36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7987283-449F-49A3-9FA6-20B92A61CE8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B3481F-6E72-4171-A9C8-98D56C39F96E}" type="datetimeFigureOut">
              <a:rPr lang="ru-RU" smtClean="0"/>
              <a:t>27.03.2025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EB2E802-5847-4DA6-BAD8-A92EA4C57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7830C92-6658-426B-8F97-72EB78E0A89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1C4CA1-B95C-48CD-AB14-2CAA4305D9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338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4E9510-8D81-4F7D-A3DD-ECD88FF9FF52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66788" y="1241425"/>
            <a:ext cx="4735512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6909" y="4777958"/>
            <a:ext cx="533527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77607" y="9430091"/>
            <a:ext cx="2889938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A9037-5C04-413C-AFF2-1B3777C3E5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5290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52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305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458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6112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7640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9168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50696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2224" algn="l" defTabSz="1043056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4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52F706F-AFAA-4FA6-90FD-A6042EEAC4E3}"/>
              </a:ext>
            </a:extLst>
          </p:cNvPr>
          <p:cNvSpPr/>
          <p:nvPr userDrawn="1"/>
        </p:nvSpPr>
        <p:spPr>
          <a:xfrm>
            <a:off x="0" y="1954612"/>
            <a:ext cx="10693400" cy="4058267"/>
          </a:xfrm>
          <a:prstGeom prst="rect">
            <a:avLst/>
          </a:prstGeom>
          <a:solidFill>
            <a:srgbClr val="2B314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C358D1E9-CE0B-40E2-B7B4-0FA4354CB526}"/>
              </a:ext>
            </a:extLst>
          </p:cNvPr>
          <p:cNvSpPr/>
          <p:nvPr userDrawn="1"/>
        </p:nvSpPr>
        <p:spPr>
          <a:xfrm>
            <a:off x="0" y="3755251"/>
            <a:ext cx="151490" cy="1332886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349F62CD-3B5C-4018-AC46-2285EBFB89E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767" y="679218"/>
            <a:ext cx="3127375" cy="573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D512A90-7C52-4CB6-A385-FCF56ED6BF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811B1396-9D3B-4AEC-A3F5-32D25265EAE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1784" y="3348583"/>
            <a:ext cx="9679452" cy="1915285"/>
          </a:xfrm>
        </p:spPr>
        <p:txBody>
          <a:bodyPr anchor="b">
            <a:normAutofit/>
          </a:bodyPr>
          <a:lstStyle>
            <a:lvl1pPr algn="ctr">
              <a:defRPr lang="ru-RU" sz="55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pPr marL="0" lvl="0" algn="l" defTabSz="1043056" rtl="0" eaLnBrk="1" latinLnBrk="0" hangingPunct="1">
              <a:defRPr/>
            </a:pPr>
            <a:r>
              <a:rPr lang="ru-RU" dirty="0"/>
              <a:t>ОБРАЗЕЦ ЗАГОЛОВКА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EDFA97E-57D3-4908-B503-1A4CD5FEDBA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474666" y="5386216"/>
            <a:ext cx="9768578" cy="453716"/>
          </a:xfrm>
        </p:spPr>
        <p:txBody>
          <a:bodyPr anchor="b">
            <a:normAutofit/>
          </a:bodyPr>
          <a:lstStyle>
            <a:lvl1pPr marL="87313" indent="0">
              <a:buNone/>
              <a:defRPr sz="23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600521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D:\_DEN\_ПРОЕКТЫ\_МФПА\Университет СИНЕРГИЯ\презентации\Рисунок1.jpg">
            <a:extLst>
              <a:ext uri="{FF2B5EF4-FFF2-40B4-BE49-F238E27FC236}">
                <a16:creationId xmlns:a16="http://schemas.microsoft.com/office/drawing/2014/main" id="{04EA8244-8613-47EF-ADFF-CECBFAAFD32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25898" cy="7563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2D85A3D9-8E6C-42BC-A646-80F2D6AECC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977" y="1001906"/>
            <a:ext cx="2610490" cy="461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Заголовок 1">
            <a:extLst>
              <a:ext uri="{FF2B5EF4-FFF2-40B4-BE49-F238E27FC236}">
                <a16:creationId xmlns:a16="http://schemas.microsoft.com/office/drawing/2014/main" id="{92507453-DF3E-4843-9C37-520D26E5A1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46766" y="2196455"/>
            <a:ext cx="9599868" cy="3807156"/>
          </a:xfrm>
        </p:spPr>
        <p:txBody>
          <a:bodyPr anchor="ctr">
            <a:normAutofit/>
          </a:bodyPr>
          <a:lstStyle>
            <a:lvl1pPr marL="0" algn="l" defTabSz="104305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5000" b="1" kern="1200" dirty="0">
                <a:solidFill>
                  <a:schemeClr val="bg1"/>
                </a:solidFill>
                <a:latin typeface="Arial Black" panose="020B0A04020102020204" pitchFamily="34" charset="0"/>
                <a:ea typeface="+mn-ea"/>
                <a:cs typeface="+mn-cs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04180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3C1DD5A-7DBA-4220-B8D8-20048D0ABCE3}"/>
              </a:ext>
            </a:extLst>
          </p:cNvPr>
          <p:cNvSpPr/>
          <p:nvPr userDrawn="1"/>
        </p:nvSpPr>
        <p:spPr>
          <a:xfrm>
            <a:off x="0" y="1795828"/>
            <a:ext cx="10693400" cy="47931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919243"/>
            <a:ext cx="9824904" cy="3488816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6323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FCBA8602-5369-476D-B67C-4D459E2AD0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3" y="2700511"/>
            <a:ext cx="9824904" cy="3707548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94963" y="2124447"/>
            <a:ext cx="9824904" cy="421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01116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3" y="561291"/>
            <a:ext cx="9687193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12" name="Объект 2">
            <a:extLst>
              <a:ext uri="{FF2B5EF4-FFF2-40B4-BE49-F238E27FC236}">
                <a16:creationId xmlns:a16="http://schemas.microsoft.com/office/drawing/2014/main" id="{5C6B6E1A-7427-4160-A1D6-036AF3FE4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2141571"/>
            <a:ext cx="9824905" cy="442469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528352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5" name="Объект 2">
            <a:extLst>
              <a:ext uri="{FF2B5EF4-FFF2-40B4-BE49-F238E27FC236}">
                <a16:creationId xmlns:a16="http://schemas.microsoft.com/office/drawing/2014/main" id="{73CB2135-A489-4E6B-8FED-92D74838E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4212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7" name="Текст 2">
            <a:extLst>
              <a:ext uri="{FF2B5EF4-FFF2-40B4-BE49-F238E27FC236}">
                <a16:creationId xmlns:a16="http://schemas.microsoft.com/office/drawing/2014/main" id="{EA6920BC-95BA-4EE0-B6B9-ABDFC2E139F7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24212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4" name="Объект 2">
            <a:extLst>
              <a:ext uri="{FF2B5EF4-FFF2-40B4-BE49-F238E27FC236}">
                <a16:creationId xmlns:a16="http://schemas.microsoft.com/office/drawing/2014/main" id="{A4523AE8-D259-411C-A6A2-3CD2D16943E6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3741209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5" name="Текст 2">
            <a:extLst>
              <a:ext uri="{FF2B5EF4-FFF2-40B4-BE49-F238E27FC236}">
                <a16:creationId xmlns:a16="http://schemas.microsoft.com/office/drawing/2014/main" id="{2C6B67E9-E51A-4189-9E6F-B8FBB553E1FC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741209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6" name="Объект 2">
            <a:extLst>
              <a:ext uri="{FF2B5EF4-FFF2-40B4-BE49-F238E27FC236}">
                <a16:creationId xmlns:a16="http://schemas.microsoft.com/office/drawing/2014/main" id="{D9E4D091-F7FD-4BCB-B863-BE189268567B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7158207" y="3559861"/>
            <a:ext cx="3154337" cy="3006407"/>
          </a:xfrm>
        </p:spPr>
        <p:txBody>
          <a:bodyPr/>
          <a:lstStyle>
            <a:lvl1pPr marL="271463" indent="-271463">
              <a:defRPr/>
            </a:lvl1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7" name="Текст 2">
            <a:extLst>
              <a:ext uri="{FF2B5EF4-FFF2-40B4-BE49-F238E27FC236}">
                <a16:creationId xmlns:a16="http://schemas.microsoft.com/office/drawing/2014/main" id="{27AE658B-019B-4257-BC1E-5402C16CD9CF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7158207" y="2141571"/>
            <a:ext cx="3154337" cy="1276490"/>
          </a:xfrm>
        </p:spPr>
        <p:txBody>
          <a:bodyPr anchor="b">
            <a:normAutofit/>
          </a:bodyPr>
          <a:lstStyle>
            <a:lvl1pPr marL="87313" indent="0">
              <a:buNone/>
              <a:defRPr sz="1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8" name="Заголовок 1">
            <a:extLst>
              <a:ext uri="{FF2B5EF4-FFF2-40B4-BE49-F238E27FC236}">
                <a16:creationId xmlns:a16="http://schemas.microsoft.com/office/drawing/2014/main" id="{92BB8558-F0D2-4EE4-AD81-BEA8F86281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2674" y="561291"/>
            <a:ext cx="9779870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345259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EB9B11F2-6547-4B66-9341-F3EB5FC81BDB}"/>
              </a:ext>
            </a:extLst>
          </p:cNvPr>
          <p:cNvSpPr/>
          <p:nvPr userDrawn="1"/>
        </p:nvSpPr>
        <p:spPr>
          <a:xfrm>
            <a:off x="7759261" y="2470407"/>
            <a:ext cx="2359400" cy="40903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6" name="Номер слайда 3">
            <a:extLst>
              <a:ext uri="{FF2B5EF4-FFF2-40B4-BE49-F238E27FC236}">
                <a16:creationId xmlns:a16="http://schemas.microsoft.com/office/drawing/2014/main" id="{0A0A2E56-80E9-457C-85A2-379B7F01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95286" y="6950712"/>
            <a:ext cx="1935669" cy="402567"/>
          </a:xfrm>
          <a:prstGeom prst="rect">
            <a:avLst/>
          </a:prstGeom>
        </p:spPr>
        <p:txBody>
          <a:bodyPr/>
          <a:lstStyle/>
          <a:p>
            <a:pPr algn="l"/>
            <a:fld id="{725C68B6-61C2-468F-89AB-4B9F7531AA68}" type="slidenum">
              <a:rPr lang="ru-RU" smtClean="0"/>
              <a:pPr algn="l"/>
              <a:t>‹#›</a:t>
            </a:fld>
            <a:endParaRPr lang="ru-RU" dirty="0"/>
          </a:p>
        </p:txBody>
      </p:sp>
      <p:sp>
        <p:nvSpPr>
          <p:cNvPr id="10" name="object 3">
            <a:extLst>
              <a:ext uri="{FF2B5EF4-FFF2-40B4-BE49-F238E27FC236}">
                <a16:creationId xmlns:a16="http://schemas.microsoft.com/office/drawing/2014/main" id="{15130363-D71A-4697-B9E0-FBA487FC8CD2}"/>
              </a:ext>
            </a:extLst>
          </p:cNvPr>
          <p:cNvSpPr/>
          <p:nvPr userDrawn="1"/>
        </p:nvSpPr>
        <p:spPr>
          <a:xfrm>
            <a:off x="0" y="218297"/>
            <a:ext cx="125720" cy="1255702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2420F8-15A4-4618-82BB-55758199B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064950" y="6588943"/>
            <a:ext cx="1628450" cy="900750"/>
          </a:xfrm>
          <a:prstGeom prst="rect">
            <a:avLst/>
          </a:prstGeom>
        </p:spPr>
      </p:pic>
      <p:sp>
        <p:nvSpPr>
          <p:cNvPr id="18" name="object 3">
            <a:extLst>
              <a:ext uri="{FF2B5EF4-FFF2-40B4-BE49-F238E27FC236}">
                <a16:creationId xmlns:a16="http://schemas.microsoft.com/office/drawing/2014/main" id="{4C967A7A-8161-4185-84CA-97E80FC9B322}"/>
              </a:ext>
            </a:extLst>
          </p:cNvPr>
          <p:cNvSpPr/>
          <p:nvPr userDrawn="1"/>
        </p:nvSpPr>
        <p:spPr>
          <a:xfrm>
            <a:off x="7222" y="252239"/>
            <a:ext cx="125720" cy="1815708"/>
          </a:xfrm>
          <a:custGeom>
            <a:avLst/>
            <a:gdLst/>
            <a:ahLst/>
            <a:cxnLst/>
            <a:rect l="l" t="t" r="r" b="b"/>
            <a:pathLst>
              <a:path w="81280" h="1144905">
                <a:moveTo>
                  <a:pt x="0" y="1144803"/>
                </a:moveTo>
                <a:lnTo>
                  <a:pt x="81000" y="1144803"/>
                </a:lnTo>
                <a:lnTo>
                  <a:pt x="81000" y="0"/>
                </a:lnTo>
                <a:lnTo>
                  <a:pt x="0" y="0"/>
                </a:lnTo>
                <a:lnTo>
                  <a:pt x="0" y="1144803"/>
                </a:lnTo>
                <a:close/>
              </a:path>
            </a:pathLst>
          </a:custGeom>
          <a:solidFill>
            <a:srgbClr val="EE31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Заголовок 1">
            <a:extLst>
              <a:ext uri="{FF2B5EF4-FFF2-40B4-BE49-F238E27FC236}">
                <a16:creationId xmlns:a16="http://schemas.microsoft.com/office/drawing/2014/main" id="{BDCE2DE8-E62B-4A34-8FC0-6B605B6B6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62355" y="1133896"/>
            <a:ext cx="9499375" cy="567848"/>
          </a:xfrm>
        </p:spPr>
        <p:txBody>
          <a:bodyPr vert="horz" wrap="square" lIns="0" tIns="0" rIns="0" bIns="0" rtlCol="0">
            <a:spAutoFit/>
          </a:bodyPr>
          <a:lstStyle>
            <a:lvl1pPr>
              <a:defRPr lang="ru-RU" sz="4100" b="1">
                <a:solidFill>
                  <a:srgbClr val="E60000"/>
                </a:solidFill>
                <a:latin typeface="Arial Black" panose="020B0A04020102020204" pitchFamily="34" charset="0"/>
              </a:defRPr>
            </a:lvl1pPr>
          </a:lstStyle>
          <a:p>
            <a:pPr marL="0" lvl="0" defTabSz="914400"/>
            <a:r>
              <a:rPr lang="ru-RU" dirty="0"/>
              <a:t>ОБРАЗЕЦ ЗАГОЛОВКА</a:t>
            </a:r>
          </a:p>
        </p:txBody>
      </p:sp>
      <p:sp>
        <p:nvSpPr>
          <p:cNvPr id="31" name="Текст 2">
            <a:extLst>
              <a:ext uri="{FF2B5EF4-FFF2-40B4-BE49-F238E27FC236}">
                <a16:creationId xmlns:a16="http://schemas.microsoft.com/office/drawing/2014/main" id="{2B0BFA9E-BDB0-415B-8B27-5B6AB1518D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562355" y="489910"/>
            <a:ext cx="9499375" cy="276999"/>
          </a:xfrm>
        </p:spPr>
        <p:txBody>
          <a:bodyPr vert="horz" wrap="square" lIns="0" tIns="0" rIns="0" bIns="0" rtlCol="0" anchor="ctr">
            <a:spAutoFit/>
          </a:bodyPr>
          <a:lstStyle>
            <a:lvl1pPr>
              <a:defRPr lang="ru-RU" sz="2000" b="1" dirty="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pPr marL="0" lvl="0" defTabSz="914400">
              <a:spcBef>
                <a:spcPct val="0"/>
              </a:spcBef>
              <a:buNone/>
            </a:pPr>
            <a:r>
              <a:rPr lang="ru-RU" dirty="0"/>
              <a:t>ОБРАЗЕЦ ТЕКСТА</a:t>
            </a:r>
          </a:p>
        </p:txBody>
      </p:sp>
      <p:sp>
        <p:nvSpPr>
          <p:cNvPr id="42" name="Объект 2">
            <a:extLst>
              <a:ext uri="{FF2B5EF4-FFF2-40B4-BE49-F238E27FC236}">
                <a16:creationId xmlns:a16="http://schemas.microsoft.com/office/drawing/2014/main" id="{DDA1D208-AC82-41CD-AC19-AA520B2C26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691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3" name="Объект 2">
            <a:extLst>
              <a:ext uri="{FF2B5EF4-FFF2-40B4-BE49-F238E27FC236}">
                <a16:creationId xmlns:a16="http://schemas.microsoft.com/office/drawing/2014/main" id="{2CB3BD24-831A-4664-875C-E9C7FB7F8C36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3017334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4" name="Объект 2">
            <a:extLst>
              <a:ext uri="{FF2B5EF4-FFF2-40B4-BE49-F238E27FC236}">
                <a16:creationId xmlns:a16="http://schemas.microsoft.com/office/drawing/2014/main" id="{F8D3A8DA-DE38-47DD-9DD4-6DEB7240F645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5388977" y="5058739"/>
            <a:ext cx="2304000" cy="1502061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:a16="http://schemas.microsoft.com/office/drawing/2014/main" id="{EE8C385B-C208-4106-8613-8BC5223A3F5C}"/>
              </a:ext>
            </a:extLst>
          </p:cNvPr>
          <p:cNvSpPr/>
          <p:nvPr userDrawn="1"/>
        </p:nvSpPr>
        <p:spPr>
          <a:xfrm>
            <a:off x="648087" y="4846672"/>
            <a:ext cx="7043531" cy="5166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306" tIns="52153" rIns="104306" bIns="52153" rtlCol="0" anchor="ctr"/>
          <a:lstStyle/>
          <a:p>
            <a:pPr algn="ctr"/>
            <a:endParaRPr lang="ru-RU"/>
          </a:p>
        </p:txBody>
      </p:sp>
      <p:sp>
        <p:nvSpPr>
          <p:cNvPr id="52" name="Текст 2">
            <a:extLst>
              <a:ext uri="{FF2B5EF4-FFF2-40B4-BE49-F238E27FC236}">
                <a16:creationId xmlns:a16="http://schemas.microsoft.com/office/drawing/2014/main" id="{7CEAFFC1-C332-47C7-9CFE-8FE0B3FD0457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7757731" y="2484487"/>
            <a:ext cx="2304000" cy="292598"/>
          </a:xfrm>
        </p:spPr>
        <p:txBody>
          <a:bodyPr anchor="b">
            <a:normAutofit/>
          </a:bodyPr>
          <a:lstStyle>
            <a:lvl1pPr marL="0" indent="0" algn="l">
              <a:buNone/>
              <a:defRPr sz="14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4" name="Объект 2">
            <a:extLst>
              <a:ext uri="{FF2B5EF4-FFF2-40B4-BE49-F238E27FC236}">
                <a16:creationId xmlns:a16="http://schemas.microsoft.com/office/drawing/2014/main" id="{BDB58731-0025-45AA-B7E6-AE93EE2F276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7759260" y="2945191"/>
            <a:ext cx="2311011" cy="3462867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8" name="Объект 2">
            <a:extLst>
              <a:ext uri="{FF2B5EF4-FFF2-40B4-BE49-F238E27FC236}">
                <a16:creationId xmlns:a16="http://schemas.microsoft.com/office/drawing/2014/main" id="{E9331FB5-268A-4AC3-A50C-029CFF37D9C2}"/>
              </a:ext>
            </a:extLst>
          </p:cNvPr>
          <p:cNvSpPr>
            <a:spLocks noGrp="1"/>
          </p:cNvSpPr>
          <p:nvPr>
            <p:ph idx="25"/>
          </p:nvPr>
        </p:nvSpPr>
        <p:spPr>
          <a:xfrm>
            <a:off x="665571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9" name="Объект 2">
            <a:extLst>
              <a:ext uri="{FF2B5EF4-FFF2-40B4-BE49-F238E27FC236}">
                <a16:creationId xmlns:a16="http://schemas.microsoft.com/office/drawing/2014/main" id="{073B8669-4C3C-4E00-85DA-6D255EE3B472}"/>
              </a:ext>
            </a:extLst>
          </p:cNvPr>
          <p:cNvSpPr>
            <a:spLocks noGrp="1"/>
          </p:cNvSpPr>
          <p:nvPr>
            <p:ph idx="26"/>
          </p:nvPr>
        </p:nvSpPr>
        <p:spPr>
          <a:xfrm>
            <a:off x="3037214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60" name="Объект 2">
            <a:extLst>
              <a:ext uri="{FF2B5EF4-FFF2-40B4-BE49-F238E27FC236}">
                <a16:creationId xmlns:a16="http://schemas.microsoft.com/office/drawing/2014/main" id="{6D28D3A1-3506-42DA-8E0C-5D900B154BFB}"/>
              </a:ext>
            </a:extLst>
          </p:cNvPr>
          <p:cNvSpPr>
            <a:spLocks noGrp="1"/>
          </p:cNvSpPr>
          <p:nvPr>
            <p:ph idx="27"/>
          </p:nvPr>
        </p:nvSpPr>
        <p:spPr>
          <a:xfrm>
            <a:off x="5408857" y="2470407"/>
            <a:ext cx="2304000" cy="2376265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 marL="391146" indent="0">
              <a:buFontTx/>
              <a:buNone/>
              <a:defRPr sz="1600"/>
            </a:lvl2pPr>
            <a:lvl3pPr marL="782292" indent="0">
              <a:buFontTx/>
              <a:buNone/>
              <a:defRPr sz="1600"/>
            </a:lvl3pPr>
            <a:lvl4pPr marL="1173438" indent="0">
              <a:buFontTx/>
              <a:buNone/>
              <a:defRPr sz="1600"/>
            </a:lvl4pPr>
            <a:lvl5pPr marL="1564584" indent="0">
              <a:buFontTx/>
              <a:buNone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21439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36675" y="1237457"/>
            <a:ext cx="8020050" cy="263244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36675" y="3971414"/>
            <a:ext cx="8020050" cy="182555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1146" indent="0" algn="ctr">
              <a:buNone/>
              <a:defRPr sz="1700"/>
            </a:lvl2pPr>
            <a:lvl3pPr marL="782292" indent="0" algn="ctr">
              <a:buNone/>
              <a:defRPr sz="1500"/>
            </a:lvl3pPr>
            <a:lvl4pPr marL="1173438" indent="0" algn="ctr">
              <a:buNone/>
              <a:defRPr sz="1400"/>
            </a:lvl4pPr>
            <a:lvl5pPr marL="1564584" indent="0" algn="ctr">
              <a:buNone/>
              <a:defRPr sz="1400"/>
            </a:lvl5pPr>
            <a:lvl6pPr marL="1955730" indent="0" algn="ctr">
              <a:buNone/>
              <a:defRPr sz="1400"/>
            </a:lvl6pPr>
            <a:lvl7pPr marL="2346876" indent="0" algn="ctr">
              <a:buNone/>
              <a:defRPr sz="1400"/>
            </a:lvl7pPr>
            <a:lvl8pPr marL="2738022" indent="0" algn="ctr">
              <a:buNone/>
              <a:defRPr sz="1400"/>
            </a:lvl8pPr>
            <a:lvl9pPr marL="3129168" indent="0" algn="ctr">
              <a:buNone/>
              <a:defRPr sz="14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121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2051" name="Picture 3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5265" y="280935"/>
            <a:ext cx="1512396" cy="2771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7451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602" y="1885067"/>
            <a:ext cx="9223058" cy="3145275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9602" y="5060097"/>
            <a:ext cx="9223058" cy="1654026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1146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822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7343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6458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557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4687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380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291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061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35171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13534" y="2012836"/>
            <a:ext cx="4544695" cy="479755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38500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402569"/>
            <a:ext cx="9223058" cy="146149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6565" y="1853560"/>
            <a:ext cx="4523809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565" y="2761961"/>
            <a:ext cx="4523809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13534" y="1853560"/>
            <a:ext cx="4546088" cy="90840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1146" indent="0">
              <a:buNone/>
              <a:defRPr sz="1700" b="1"/>
            </a:lvl2pPr>
            <a:lvl3pPr marL="782292" indent="0">
              <a:buNone/>
              <a:defRPr sz="1500" b="1"/>
            </a:lvl3pPr>
            <a:lvl4pPr marL="1173438" indent="0">
              <a:buNone/>
              <a:defRPr sz="1400" b="1"/>
            </a:lvl4pPr>
            <a:lvl5pPr marL="1564584" indent="0">
              <a:buNone/>
              <a:defRPr sz="1400" b="1"/>
            </a:lvl5pPr>
            <a:lvl6pPr marL="1955730" indent="0">
              <a:buNone/>
              <a:defRPr sz="1400" b="1"/>
            </a:lvl6pPr>
            <a:lvl7pPr marL="2346876" indent="0">
              <a:buNone/>
              <a:defRPr sz="1400" b="1"/>
            </a:lvl7pPr>
            <a:lvl8pPr marL="2738022" indent="0">
              <a:buNone/>
              <a:defRPr sz="1400" b="1"/>
            </a:lvl8pPr>
            <a:lvl9pPr marL="3129168" indent="0">
              <a:buNone/>
              <a:defRPr sz="14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13534" y="2761961"/>
            <a:ext cx="4546088" cy="406242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3644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5204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>
              <a:defRPr sz="27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14102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6564" y="504084"/>
            <a:ext cx="3448900" cy="1764295"/>
          </a:xfrm>
        </p:spPr>
        <p:txBody>
          <a:bodyPr anchor="b"/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46088" y="1088683"/>
            <a:ext cx="5413534" cy="5373398"/>
          </a:xfrm>
        </p:spPr>
        <p:txBody>
          <a:bodyPr/>
          <a:lstStyle>
            <a:lvl1pPr marL="0" indent="0">
              <a:buNone/>
              <a:defRPr sz="2700"/>
            </a:lvl1pPr>
            <a:lvl2pPr marL="391146" indent="0">
              <a:buNone/>
              <a:defRPr sz="2400"/>
            </a:lvl2pPr>
            <a:lvl3pPr marL="782292" indent="0">
              <a:buNone/>
              <a:defRPr sz="2100"/>
            </a:lvl3pPr>
            <a:lvl4pPr marL="1173438" indent="0">
              <a:buNone/>
              <a:defRPr sz="1700"/>
            </a:lvl4pPr>
            <a:lvl5pPr marL="1564584" indent="0">
              <a:buNone/>
              <a:defRPr sz="1700"/>
            </a:lvl5pPr>
            <a:lvl6pPr marL="1955730" indent="0">
              <a:buNone/>
              <a:defRPr sz="1700"/>
            </a:lvl6pPr>
            <a:lvl7pPr marL="2346876" indent="0">
              <a:buNone/>
              <a:defRPr sz="1700"/>
            </a:lvl7pPr>
            <a:lvl8pPr marL="2738022" indent="0">
              <a:buNone/>
              <a:defRPr sz="1700"/>
            </a:lvl8pPr>
            <a:lvl9pPr marL="3129168" indent="0">
              <a:buNone/>
              <a:defRPr sz="17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36564" y="2268379"/>
            <a:ext cx="3448900" cy="4202453"/>
          </a:xfrm>
        </p:spPr>
        <p:txBody>
          <a:bodyPr/>
          <a:lstStyle>
            <a:lvl1pPr marL="0" indent="0">
              <a:buNone/>
              <a:defRPr sz="1400"/>
            </a:lvl1pPr>
            <a:lvl2pPr marL="391146" indent="0">
              <a:buNone/>
              <a:defRPr sz="1200"/>
            </a:lvl2pPr>
            <a:lvl3pPr marL="782292" indent="0">
              <a:buNone/>
              <a:defRPr sz="1000"/>
            </a:lvl3pPr>
            <a:lvl4pPr marL="1173438" indent="0">
              <a:buNone/>
              <a:defRPr sz="900"/>
            </a:lvl4pPr>
            <a:lvl5pPr marL="1564584" indent="0">
              <a:buNone/>
              <a:defRPr sz="900"/>
            </a:lvl5pPr>
            <a:lvl6pPr marL="1955730" indent="0">
              <a:buNone/>
              <a:defRPr sz="900"/>
            </a:lvl6pPr>
            <a:lvl7pPr marL="2346876" indent="0">
              <a:buNone/>
              <a:defRPr sz="900"/>
            </a:lvl7pPr>
            <a:lvl8pPr marL="2738022" indent="0">
              <a:buNone/>
              <a:defRPr sz="900"/>
            </a:lvl8pPr>
            <a:lvl9pPr marL="3129168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1765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5505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652465" y="402567"/>
            <a:ext cx="2305764" cy="64078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35172" y="402567"/>
            <a:ext cx="6783626" cy="640782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931265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5171" y="402569"/>
            <a:ext cx="9223058" cy="1461495"/>
          </a:xfrm>
          <a:prstGeom prst="rect">
            <a:avLst/>
          </a:prstGeom>
        </p:spPr>
        <p:txBody>
          <a:bodyPr vert="horz" lIns="104306" tIns="52153" rIns="104306" bIns="52153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35171" y="2012836"/>
            <a:ext cx="9223058" cy="4797552"/>
          </a:xfrm>
          <a:prstGeom prst="rect">
            <a:avLst/>
          </a:prstGeom>
        </p:spPr>
        <p:txBody>
          <a:bodyPr vert="horz" lIns="104306" tIns="52153" rIns="104306" bIns="52153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735171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9B0CA2-EE7C-4F21-BC99-1B7BC45BB5BA}" type="datetimeFigureOut">
              <a:rPr lang="ru-RU" smtClean="0"/>
              <a:pPr/>
              <a:t>27.03.2025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542189" y="7008172"/>
            <a:ext cx="3609023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552214" y="7008172"/>
            <a:ext cx="2406015" cy="402567"/>
          </a:xfrm>
          <a:prstGeom prst="rect">
            <a:avLst/>
          </a:prstGeom>
        </p:spPr>
        <p:txBody>
          <a:bodyPr vert="horz" lIns="104306" tIns="52153" rIns="104306" bIns="52153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95CB-C0AE-4384-84F4-5E78CCE15AA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932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5" r:id="rId2"/>
    <p:sldLayoutId id="2147483719" r:id="rId3"/>
    <p:sldLayoutId id="2147483739" r:id="rId4"/>
    <p:sldLayoutId id="2147483736" r:id="rId5"/>
    <p:sldLayoutId id="2147483738" r:id="rId6"/>
    <p:sldLayoutId id="2147483737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  <p:sldLayoutId id="2147483720" r:id="rId14"/>
    <p:sldLayoutId id="2147483721" r:id="rId15"/>
    <p:sldLayoutId id="2147483722" r:id="rId16"/>
    <p:sldLayoutId id="2147483723" r:id="rId17"/>
  </p:sldLayoutIdLst>
  <p:txStyles>
    <p:titleStyle>
      <a:lvl1pPr algn="l" defTabSz="782292" rtl="0" eaLnBrk="1" latinLnBrk="0" hangingPunct="1">
        <a:lnSpc>
          <a:spcPct val="90000"/>
        </a:lnSpc>
        <a:spcBef>
          <a:spcPct val="0"/>
        </a:spcBef>
        <a:buNone/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5573" indent="-195573" algn="l" defTabSz="782292" rtl="0" eaLnBrk="1" latinLnBrk="0" hangingPunct="1">
        <a:lnSpc>
          <a:spcPct val="90000"/>
        </a:lnSpc>
        <a:spcBef>
          <a:spcPts val="856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8671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7786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901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60157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151303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542449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933595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324741" indent="-195573" algn="l" defTabSz="782292" rtl="0" eaLnBrk="1" latinLnBrk="0" hangingPunct="1">
        <a:lnSpc>
          <a:spcPct val="90000"/>
        </a:lnSpc>
        <a:spcBef>
          <a:spcPts val="428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9114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8229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7343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64584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55730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346876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738022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129168" algn="l" defTabSz="782292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AEBF47-2662-48D1-B238-FBEE452D28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6140" y="3132559"/>
            <a:ext cx="9721080" cy="2934324"/>
          </a:xfrm>
        </p:spPr>
        <p:txBody>
          <a:bodyPr>
            <a:normAutofit fontScale="90000"/>
          </a:bodyPr>
          <a:lstStyle/>
          <a:p>
            <a:r>
              <a:rPr lang="ru-RU" sz="2100" dirty="0"/>
              <a:t>ОТЧЕТ</a:t>
            </a:r>
            <a:br>
              <a:rPr lang="ru-RU" sz="2100" dirty="0"/>
            </a:br>
            <a:r>
              <a:rPr lang="ru-RU" sz="2100" dirty="0"/>
              <a:t>о прохождении производственной практики</a:t>
            </a:r>
            <a:br>
              <a:rPr lang="ru-RU" sz="2100" dirty="0"/>
            </a:br>
            <a:r>
              <a:rPr lang="ru-RU" sz="2100" dirty="0"/>
              <a:t> </a:t>
            </a:r>
            <a:br>
              <a:rPr lang="ru-RU" sz="2100" dirty="0"/>
            </a:br>
            <a:r>
              <a:rPr lang="ru-RU" sz="2100" dirty="0"/>
              <a:t>по профессиональному модулю ПМ.03 Организация и контроль текущей деятельности сотрудников службы обслуживания и эксплуатации номерного </a:t>
            </a:r>
            <a:r>
              <a:rPr lang="ru-RU" sz="2100" dirty="0" smtClean="0"/>
              <a:t>фонда</a:t>
            </a:r>
            <a:br>
              <a:rPr lang="ru-RU" sz="2100" dirty="0" smtClean="0"/>
            </a:br>
            <a:r>
              <a:rPr lang="ru-RU" sz="1800" dirty="0"/>
              <a:t/>
            </a:r>
            <a:br>
              <a:rPr lang="ru-RU" sz="1800" dirty="0"/>
            </a:br>
            <a:r>
              <a:rPr lang="ru-RU" sz="2000" dirty="0"/>
              <a:t>в период с </a:t>
            </a:r>
            <a:r>
              <a:rPr lang="ru-RU" sz="2000" dirty="0" smtClean="0"/>
              <a:t>«___» __________ 20__ </a:t>
            </a:r>
            <a:r>
              <a:rPr lang="ru-RU" sz="2000" dirty="0"/>
              <a:t>г. по «___» __________ 20__ г</a:t>
            </a:r>
            <a:r>
              <a:rPr lang="ru-RU" sz="2000" dirty="0" smtClean="0"/>
              <a:t>.</a:t>
            </a:r>
            <a:br>
              <a:rPr lang="ru-RU" sz="2000" dirty="0" smtClean="0"/>
            </a:br>
            <a:r>
              <a:rPr lang="ru-RU" sz="2200" dirty="0"/>
              <a:t/>
            </a:r>
            <a:br>
              <a:rPr lang="ru-RU" sz="2200" dirty="0"/>
            </a:br>
            <a:r>
              <a:rPr lang="ru-RU" sz="2100" dirty="0"/>
              <a:t>Специальность </a:t>
            </a:r>
            <a:r>
              <a:rPr lang="ru-RU" sz="2000" dirty="0"/>
              <a:t>43.02.14 Гостиничное дело</a:t>
            </a:r>
            <a:r>
              <a:rPr lang="ru-RU" sz="2100" dirty="0"/>
              <a:t/>
            </a:r>
            <a:br>
              <a:rPr lang="ru-RU" sz="2100" dirty="0"/>
            </a:br>
            <a:endParaRPr lang="ru-RU" sz="27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7A02C01-F3A7-4DE2-9DF2-AD08FA482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16" y="1980431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АВТОНОМНАЯ НЕКОММЕРЧЕСКАЯ ОРГАНИЗАЦИЯ ВЫСШЕГО ОБРАЗОВАНИЯ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</a:t>
            </a:r>
            <a:r>
              <a:rPr lang="ru-RU" altLang="ru-RU" sz="1400" b="1">
                <a:solidFill>
                  <a:prstClr val="white"/>
                </a:solidFill>
                <a:latin typeface="Arial" charset="0"/>
              </a:rPr>
              <a:t>МОСКОВСКИЙ </a:t>
            </a:r>
            <a:r>
              <a:rPr lang="ru-RU" altLang="ru-RU" sz="1400" b="1" smtClean="0">
                <a:solidFill>
                  <a:prstClr val="white"/>
                </a:solidFill>
                <a:latin typeface="Arial" charset="0"/>
              </a:rPr>
              <a:t>УНИВЕРСИТЕТ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«СИНЕРГИЯ» 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Факультет Туризма и индустрии гостеприимства</a:t>
            </a:r>
          </a:p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400" b="1" dirty="0" smtClean="0">
                <a:solidFill>
                  <a:prstClr val="white"/>
                </a:solidFill>
                <a:latin typeface="Arial" charset="0"/>
              </a:rPr>
              <a:t>Кафедра </a:t>
            </a:r>
            <a:r>
              <a:rPr lang="ru-RU" altLang="ru-RU" sz="1400" b="1" dirty="0">
                <a:solidFill>
                  <a:prstClr val="white"/>
                </a:solidFill>
                <a:latin typeface="Arial" charset="0"/>
              </a:rPr>
              <a:t>Менеджмента в гостиничном и ресторанном бизнесе</a:t>
            </a:r>
          </a:p>
        </p:txBody>
      </p:sp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EBC1611B-5C6A-4DD4-B018-FCDD128CAB95}"/>
              </a:ext>
            </a:extLst>
          </p:cNvPr>
          <p:cNvSpPr txBox="1">
            <a:spLocks/>
          </p:cNvSpPr>
          <p:nvPr/>
        </p:nvSpPr>
        <p:spPr bwMode="auto">
          <a:xfrm>
            <a:off x="426967" y="5980906"/>
            <a:ext cx="8712968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10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ФИО обучающегося</a:t>
            </a:r>
            <a:r>
              <a:rPr kumimoji="0" lang="ru-RU" altLang="ru-RU" sz="2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: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____________________________________</a:t>
            </a:r>
          </a:p>
          <a:p>
            <a:pPr marL="0" marR="0" lvl="0" indent="0" algn="l" defTabSz="914400" rtl="0" eaLnBrk="1" fontAlgn="base" latinLnBrk="0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Группа:                          ____________________________________</a:t>
            </a:r>
            <a:endParaRPr lang="en-US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r>
              <a:rPr lang="ru-RU" altLang="ru-RU" sz="2400" dirty="0" smtClean="0">
                <a:solidFill>
                  <a:srgbClr val="FF0000"/>
                </a:solidFill>
                <a:latin typeface="Calibri"/>
              </a:rPr>
              <a:t>ФИО </a:t>
            </a:r>
            <a:r>
              <a:rPr lang="ru-RU" altLang="ru-RU" sz="2400" dirty="0">
                <a:solidFill>
                  <a:srgbClr val="FF0000"/>
                </a:solidFill>
                <a:latin typeface="Calibri"/>
              </a:rPr>
              <a:t>Руководителя:  ____________________________________</a:t>
            </a:r>
            <a:endParaRPr lang="en-US" altLang="ru-RU" sz="2400" dirty="0">
              <a:solidFill>
                <a:srgbClr val="FF0000"/>
              </a:solidFill>
              <a:latin typeface="Calibri"/>
            </a:endParaRPr>
          </a:p>
          <a:p>
            <a:pPr lvl="0" algn="l" defTabSz="914400" eaLnBrk="1" hangingPunct="1">
              <a:lnSpc>
                <a:spcPct val="80000"/>
              </a:lnSpc>
              <a:spcBef>
                <a:spcPct val="0"/>
              </a:spcBef>
              <a:defRPr/>
            </a:pPr>
            <a:endParaRPr lang="ru-RU" altLang="ru-RU" sz="2400" dirty="0">
              <a:solidFill>
                <a:srgbClr val="FF0000"/>
              </a:solidFill>
              <a:latin typeface="Calibri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1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altLang="ru-RU" sz="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ru-RU" altLang="ru-RU" sz="800" b="0" i="1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78066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651316"/>
            <a:ext cx="9687193" cy="387798"/>
          </a:xfrm>
        </p:spPr>
        <p:txBody>
          <a:bodyPr/>
          <a:lstStyle/>
          <a:p>
            <a:r>
              <a:rPr lang="ru-RU" sz="2800" dirty="0"/>
              <a:t>Содержание </a:t>
            </a:r>
            <a:r>
              <a:rPr lang="ru-RU" sz="2800" b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(25-35 слайдов)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1713" y="1764407"/>
            <a:ext cx="10009112" cy="5247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buAutoNum type="romanUcPeriod"/>
            </a:pPr>
            <a:r>
              <a:rPr lang="ru-RU" sz="1700" b="1" dirty="0">
                <a:cs typeface="Times New Roman" panose="02020603050405020304" pitchFamily="18" charset="0"/>
              </a:rPr>
              <a:t>Характеристика организационной структуры гостиницы «…»</a:t>
            </a:r>
          </a:p>
          <a:p>
            <a:pPr algn="just"/>
            <a:r>
              <a:rPr lang="ru-RU" sz="1700" dirty="0">
                <a:cs typeface="Times New Roman" panose="02020603050405020304" pitchFamily="18" charset="0"/>
              </a:rPr>
              <a:t>1.1. </a:t>
            </a:r>
            <a:r>
              <a:rPr lang="ru-RU" sz="1700" dirty="0"/>
              <a:t>Организационная структура управления в гостинице «…»</a:t>
            </a:r>
          </a:p>
          <a:p>
            <a:pPr algn="just"/>
            <a:r>
              <a:rPr lang="ru-RU" sz="1700" dirty="0"/>
              <a:t>1.2. Взаимодействие хозяйственной службы со смежными подразделениями в гостинице  «…»</a:t>
            </a:r>
          </a:p>
          <a:p>
            <a:pPr algn="just"/>
            <a:r>
              <a:rPr lang="en-US" sz="1700" b="1" dirty="0">
                <a:cs typeface="Times New Roman" panose="02020603050405020304" pitchFamily="18" charset="0"/>
              </a:rPr>
              <a:t>II.</a:t>
            </a:r>
            <a:r>
              <a:rPr lang="ru-RU" sz="1700" b="1" dirty="0">
                <a:cs typeface="Times New Roman" panose="02020603050405020304" pitchFamily="18" charset="0"/>
              </a:rPr>
              <a:t> Сбор информации об объекте практики и анализ содержания источников </a:t>
            </a:r>
            <a:endParaRPr lang="ru-RU" sz="1700" dirty="0">
              <a:cs typeface="Times New Roman" panose="02020603050405020304" pitchFamily="18" charset="0"/>
            </a:endParaRPr>
          </a:p>
          <a:p>
            <a:pPr algn="just"/>
            <a:r>
              <a:rPr lang="ru-RU" sz="1700" dirty="0">
                <a:cs typeface="Times New Roman" panose="02020603050405020304" pitchFamily="18" charset="0"/>
              </a:rPr>
              <a:t>2.1. Организация п</a:t>
            </a:r>
            <a:r>
              <a:rPr lang="ru-RU" sz="1700" dirty="0"/>
              <a:t>риема и оценки качества уборки номеров, служебных помещений и помещений общего пользования в гостинице «…» </a:t>
            </a:r>
          </a:p>
          <a:p>
            <a:pPr algn="just"/>
            <a:r>
              <a:rPr lang="ru-RU" sz="1700" dirty="0">
                <a:cs typeface="Times New Roman" panose="02020603050405020304" pitchFamily="18" charset="0"/>
              </a:rPr>
              <a:t>2.2. </a:t>
            </a:r>
            <a:r>
              <a:rPr lang="ru-RU" sz="1700" dirty="0"/>
              <a:t>Оформление бланков заказов и квитанций на оказание дополнительных услуг в гостинице «…»</a:t>
            </a:r>
            <a:endParaRPr lang="ru-RU" sz="1700" dirty="0">
              <a:cs typeface="Times New Roman" panose="02020603050405020304" pitchFamily="18" charset="0"/>
            </a:endParaRPr>
          </a:p>
          <a:p>
            <a:pPr algn="just"/>
            <a:r>
              <a:rPr lang="ru-RU" sz="1700" dirty="0">
                <a:cs typeface="Times New Roman" panose="02020603050405020304" pitchFamily="18" charset="0"/>
              </a:rPr>
              <a:t>2.3. </a:t>
            </a:r>
            <a:r>
              <a:rPr lang="ru-RU" sz="1700" dirty="0"/>
              <a:t>Осуществление контроля использования моющих и чистящих средств, инвентаря, оборудования в гостинице «…»</a:t>
            </a:r>
          </a:p>
          <a:p>
            <a:pPr algn="just"/>
            <a:r>
              <a:rPr lang="en-US" sz="1700" b="1" dirty="0">
                <a:cs typeface="Times New Roman" panose="02020603050405020304" pitchFamily="18" charset="0"/>
              </a:rPr>
              <a:t>III. </a:t>
            </a:r>
            <a:r>
              <a:rPr lang="ru-RU" sz="1700" b="1" dirty="0">
                <a:cs typeface="Times New Roman" panose="02020603050405020304" pitchFamily="18" charset="0"/>
              </a:rPr>
              <a:t>Экспериментально-практическая работа. Приобретение необходимых умений и практического опыта работы по специальности в рамках освоения ВД 3. Организация и контроль текущей деятельности работников службы обслуживания и эксплуатации номерного фонда</a:t>
            </a:r>
            <a:endParaRPr lang="en-US" sz="1700" b="1" dirty="0">
              <a:cs typeface="Times New Roman" panose="02020603050405020304" pitchFamily="18" charset="0"/>
            </a:endParaRPr>
          </a:p>
          <a:p>
            <a:pPr algn="just"/>
            <a:r>
              <a:rPr lang="ru-RU" sz="1700" dirty="0"/>
              <a:t>3.1. </a:t>
            </a:r>
            <a:r>
              <a:rPr lang="ru-RU" sz="1700" dirty="0" smtClean="0"/>
              <a:t>Технология работы с жалобами </a:t>
            </a:r>
            <a:r>
              <a:rPr lang="ru-RU" sz="1700" dirty="0"/>
              <a:t>гостей в гостинице «…»</a:t>
            </a:r>
          </a:p>
          <a:p>
            <a:pPr algn="just"/>
            <a:r>
              <a:rPr lang="ru-RU" sz="1700" dirty="0"/>
              <a:t>3.2. </a:t>
            </a:r>
            <a:r>
              <a:rPr lang="ru-RU" sz="1700" dirty="0" smtClean="0"/>
              <a:t>Оформление </a:t>
            </a:r>
            <a:r>
              <a:rPr lang="ru-RU" sz="1700" dirty="0"/>
              <a:t>документов по соответствию выполненных работ стандартам качества в гостинице «…»</a:t>
            </a:r>
          </a:p>
          <a:p>
            <a:pPr algn="just"/>
            <a:r>
              <a:rPr lang="ru-RU" sz="1700" dirty="0"/>
              <a:t>3.3. Проведение инструктажа персонала службы и обучающих занятий в гостинице «…»</a:t>
            </a:r>
          </a:p>
          <a:p>
            <a:pPr algn="just"/>
            <a:r>
              <a:rPr lang="en-US" sz="1700" b="1" dirty="0">
                <a:cs typeface="Times New Roman" panose="02020603050405020304" pitchFamily="18" charset="0"/>
              </a:rPr>
              <a:t>IV. </a:t>
            </a:r>
            <a:r>
              <a:rPr lang="ru-RU" sz="1700" b="1" dirty="0">
                <a:cs typeface="Times New Roman" panose="02020603050405020304" pitchFamily="18" charset="0"/>
              </a:rPr>
              <a:t>Обработка и систематизация полученного фактического материала</a:t>
            </a:r>
          </a:p>
          <a:p>
            <a:r>
              <a:rPr lang="ru-RU" sz="1700" dirty="0"/>
              <a:t>4.1. Предложения по совершенствованию обслуживания и предоставлению дополнительного сервиса в гостинице «…»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05647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403" y="540271"/>
            <a:ext cx="9687193" cy="775597"/>
          </a:xfrm>
        </p:spPr>
        <p:txBody>
          <a:bodyPr/>
          <a:lstStyle/>
          <a:p>
            <a:r>
              <a:rPr lang="ru-RU" sz="2800" dirty="0"/>
              <a:t>Общая организационная характеристика гостиницы «…» </a:t>
            </a:r>
            <a:endParaRPr lang="ru-RU" sz="2800" b="0" i="1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8148" y="1908423"/>
            <a:ext cx="96871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715963" algn="just"/>
            <a:r>
              <a:rPr lang="ru-RU" dirty="0"/>
              <a:t>Составить общую характеристику гостиничного предприятия, включая местоположение, историю предприятия, организационно-правовую форму, наличие дополнительных и сопутствующих услуг, краткое описание номерного фонда, соответствие требованиям классификации и так далее </a:t>
            </a:r>
            <a:r>
              <a:rPr lang="ru-RU" b="1" dirty="0"/>
              <a:t>(3 слайда)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28313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6"/>
            <a:ext cx="9687193" cy="775597"/>
          </a:xfrm>
        </p:spPr>
        <p:txBody>
          <a:bodyPr/>
          <a:lstStyle/>
          <a:p>
            <a:r>
              <a:rPr lang="ru-RU" sz="2800" dirty="0"/>
              <a:t>Организационная структура управления </a:t>
            </a:r>
            <a:br>
              <a:rPr lang="ru-RU" sz="2800" dirty="0"/>
            </a:br>
            <a:r>
              <a:rPr lang="ru-RU" sz="2800" dirty="0"/>
              <a:t>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84979" y="1908423"/>
            <a:ext cx="978257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>
              <a:spcAft>
                <a:spcPts val="0"/>
              </a:spcAft>
            </a:pPr>
            <a:r>
              <a:rPr lang="ru-RU" dirty="0"/>
              <a:t>Проанализировать организационную структуру гостиничного предприятия и представить  ее в виде схемы. Выделить службы и отделы, которые занимаются непосредственным обслуживанием гостей в номерном фонде (инженерно-техническая служба, административно-хозяйственная служба, </a:t>
            </a:r>
            <a:r>
              <a:rPr lang="en-US" dirty="0" err="1"/>
              <a:t>r</a:t>
            </a:r>
            <a:r>
              <a:rPr lang="ru-RU" dirty="0" err="1"/>
              <a:t>oom-service</a:t>
            </a:r>
            <a:r>
              <a:rPr lang="ru-RU" dirty="0"/>
              <a:t>), с указанием должностей, входящих в данные структурные подразделения гостиницы (</a:t>
            </a:r>
            <a:r>
              <a:rPr lang="ru-RU" b="1" dirty="0"/>
              <a:t>2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05728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156" y="252239"/>
            <a:ext cx="10013422" cy="1163395"/>
          </a:xfrm>
        </p:spPr>
        <p:txBody>
          <a:bodyPr/>
          <a:lstStyle/>
          <a:p>
            <a:r>
              <a:rPr lang="ru-RU" sz="2800" dirty="0"/>
              <a:t>Взаимодействие хозяйственной службы </a:t>
            </a:r>
            <a:br>
              <a:rPr lang="ru-RU" sz="2800" dirty="0"/>
            </a:br>
            <a:r>
              <a:rPr lang="ru-RU" sz="2800" dirty="0"/>
              <a:t>со смежными подразделениями </a:t>
            </a:r>
            <a:br>
              <a:rPr lang="ru-RU" sz="2800" dirty="0"/>
            </a:br>
            <a:r>
              <a:rPr lang="ru-RU" sz="2800" dirty="0"/>
              <a:t>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0156" y="1836415"/>
            <a:ext cx="942253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>
              <a:spcAft>
                <a:spcPts val="0"/>
              </a:spcAft>
            </a:pPr>
            <a:r>
              <a:rPr lang="ru-RU" dirty="0"/>
              <a:t>Проанализировать связи хозяйственной службы  с такими службами, как: служба приема и размещения,  служба питания, инженерно-техническая служба (</a:t>
            </a:r>
            <a:r>
              <a:rPr lang="ru-RU" b="1" dirty="0"/>
              <a:t>1  слайд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4285657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68263"/>
            <a:ext cx="9638563" cy="775597"/>
          </a:xfrm>
        </p:spPr>
        <p:txBody>
          <a:bodyPr/>
          <a:lstStyle/>
          <a:p>
            <a:r>
              <a:rPr lang="ru-RU" sz="2800" dirty="0">
                <a:cs typeface="Times New Roman" panose="02020603050405020304" pitchFamily="18" charset="0"/>
              </a:rPr>
              <a:t>Организация п</a:t>
            </a:r>
            <a:r>
              <a:rPr lang="ru-RU" sz="2800" dirty="0"/>
              <a:t>риема и оценки качества уборки номеров в гостинице «…»</a:t>
            </a:r>
            <a:endParaRPr lang="ru-RU" sz="2800" dirty="0"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0664" y="1836415"/>
            <a:ext cx="9782579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>
              <a:spcAft>
                <a:spcPts val="0"/>
              </a:spcAft>
            </a:pPr>
            <a:r>
              <a:rPr lang="ru-RU" dirty="0" smtClean="0">
                <a:cs typeface="Times New Roman" panose="02020603050405020304" pitchFamily="18" charset="0"/>
              </a:rPr>
              <a:t>Принять участие в организации </a:t>
            </a:r>
            <a:r>
              <a:rPr lang="ru-RU" dirty="0">
                <a:cs typeface="Times New Roman" panose="02020603050405020304" pitchFamily="18" charset="0"/>
              </a:rPr>
              <a:t>п</a:t>
            </a:r>
            <a:r>
              <a:rPr lang="ru-RU" dirty="0"/>
              <a:t>риема и оценки качества уборки номеров, служебных помещений и помещений общего пользования в гостинице </a:t>
            </a:r>
            <a:r>
              <a:rPr lang="ru-RU" dirty="0" smtClean="0"/>
              <a:t>«…». </a:t>
            </a:r>
            <a:endParaRPr lang="ru-RU" dirty="0"/>
          </a:p>
          <a:p>
            <a:pPr indent="715963" algn="just">
              <a:spcAft>
                <a:spcPts val="0"/>
              </a:spcAft>
            </a:pPr>
            <a:r>
              <a:rPr lang="ru-RU" dirty="0" smtClean="0"/>
              <a:t>Описать алгоритм проведения </a:t>
            </a:r>
            <a:r>
              <a:rPr lang="ru-RU" dirty="0"/>
              <a:t>контроля готовности номеров к заселению.</a:t>
            </a:r>
          </a:p>
          <a:p>
            <a:pPr indent="715963" algn="just">
              <a:spcAft>
                <a:spcPts val="0"/>
              </a:spcAft>
            </a:pPr>
            <a:r>
              <a:rPr lang="ru-RU" dirty="0" smtClean="0"/>
              <a:t>Оформить документы </a:t>
            </a:r>
            <a:r>
              <a:rPr lang="ru-RU" dirty="0"/>
              <a:t>по приемке номеров и переводу гостей из одного номера в </a:t>
            </a:r>
            <a:r>
              <a:rPr lang="ru-RU" dirty="0" smtClean="0"/>
              <a:t>другой (</a:t>
            </a:r>
            <a:r>
              <a:rPr lang="ru-RU" b="1" dirty="0" smtClean="0"/>
              <a:t>2 слайда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23353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328" y="468263"/>
            <a:ext cx="9638563" cy="775597"/>
          </a:xfrm>
        </p:spPr>
        <p:txBody>
          <a:bodyPr/>
          <a:lstStyle/>
          <a:p>
            <a:r>
              <a:rPr lang="ru-RU" sz="2800" dirty="0"/>
              <a:t>Особенности заполнения бланков заказов в гостинице «…»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2673" y="1836415"/>
            <a:ext cx="978257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>
              <a:spcAft>
                <a:spcPts val="0"/>
              </a:spcAft>
            </a:pPr>
            <a:r>
              <a:rPr lang="ru-RU" dirty="0" smtClean="0"/>
              <a:t>Оформить бланки </a:t>
            </a:r>
            <a:r>
              <a:rPr lang="ru-RU" dirty="0"/>
              <a:t>заказов и квитанций на оказание дополнительных услуг по стирке и чистке одежды и др. (</a:t>
            </a:r>
            <a:r>
              <a:rPr lang="ru-RU" b="1" dirty="0"/>
              <a:t>2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0713089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252239"/>
            <a:ext cx="9638563" cy="1163395"/>
          </a:xfrm>
        </p:spPr>
        <p:txBody>
          <a:bodyPr/>
          <a:lstStyle/>
          <a:p>
            <a:r>
              <a:rPr lang="ru-RU" sz="2800" dirty="0"/>
              <a:t>Инвентаризация. Осуществление контроля использования моющих и чистящих средств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2673" y="1836415"/>
            <a:ext cx="978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4988" algn="just"/>
            <a:r>
              <a:rPr lang="ru-RU" dirty="0" smtClean="0"/>
              <a:t>Осуществить контроль </a:t>
            </a:r>
            <a:r>
              <a:rPr lang="ru-RU" dirty="0"/>
              <a:t>использования моющих и чистящих средств, инвентаря, оборудования. </a:t>
            </a:r>
            <a:r>
              <a:rPr lang="ru-RU" dirty="0" smtClean="0"/>
              <a:t>Указать нормы </a:t>
            </a:r>
            <a:r>
              <a:rPr lang="ru-RU" dirty="0"/>
              <a:t>расхода чистящих и моющих средств.</a:t>
            </a:r>
          </a:p>
          <a:p>
            <a:pPr indent="534988" algn="just"/>
            <a:r>
              <a:rPr lang="ru-RU" dirty="0"/>
              <a:t>Инвентаризация: </a:t>
            </a:r>
            <a:r>
              <a:rPr lang="ru-RU" dirty="0" smtClean="0"/>
              <a:t>рассмотреть сущность</a:t>
            </a:r>
            <a:r>
              <a:rPr lang="ru-RU" dirty="0"/>
              <a:t>, значение, виды, порядок проведения, документальное оформление в гостинице </a:t>
            </a:r>
            <a:r>
              <a:rPr lang="ru-RU" dirty="0" smtClean="0"/>
              <a:t>«…» </a:t>
            </a:r>
            <a:r>
              <a:rPr lang="ru-RU" dirty="0"/>
              <a:t>(</a:t>
            </a:r>
            <a:r>
              <a:rPr lang="ru-RU" b="1" dirty="0"/>
              <a:t>2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7531438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896" y="468263"/>
            <a:ext cx="9638563" cy="775597"/>
          </a:xfrm>
        </p:spPr>
        <p:txBody>
          <a:bodyPr/>
          <a:lstStyle/>
          <a:p>
            <a:r>
              <a:rPr lang="ru-RU" sz="2800" dirty="0" smtClean="0"/>
              <a:t>Технология работы с жалобами </a:t>
            </a:r>
            <a:r>
              <a:rPr lang="ru-RU" sz="2800" dirty="0"/>
              <a:t>гостей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5889" y="1731455"/>
            <a:ext cx="9782579" cy="49398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4988" algn="just"/>
            <a:r>
              <a:rPr lang="ru-RU" dirty="0" smtClean="0"/>
              <a:t>Рассмотреть следующие основные вопросы: </a:t>
            </a:r>
          </a:p>
          <a:p>
            <a:pPr indent="534988" algn="just"/>
            <a:r>
              <a:rPr lang="ru-RU" dirty="0" smtClean="0"/>
              <a:t>1. В </a:t>
            </a:r>
            <a:r>
              <a:rPr lang="ru-RU" dirty="0"/>
              <a:t>какой форме поступают жалобы, претензии и предложения гостей в гостинице </a:t>
            </a:r>
            <a:r>
              <a:rPr lang="ru-RU" dirty="0" smtClean="0"/>
              <a:t>«…» (на месте практики)?</a:t>
            </a:r>
            <a:endParaRPr lang="ru-RU" dirty="0"/>
          </a:p>
          <a:p>
            <a:pPr indent="534988" algn="just"/>
            <a:r>
              <a:rPr lang="ru-RU" dirty="0"/>
              <a:t>2. Какую информацию следует заносить в журнал регистрации жалоб и претензий?</a:t>
            </a:r>
          </a:p>
          <a:p>
            <a:pPr indent="534988" algn="just"/>
            <a:r>
              <a:rPr lang="ru-RU" dirty="0"/>
              <a:t>3. Перечислите причины возникновения жалоб в </a:t>
            </a:r>
            <a:r>
              <a:rPr lang="ru-RU" dirty="0" smtClean="0"/>
              <a:t>гостинице</a:t>
            </a:r>
            <a:r>
              <a:rPr lang="ru-RU" dirty="0"/>
              <a:t> </a:t>
            </a:r>
            <a:r>
              <a:rPr lang="ru-RU" dirty="0" smtClean="0"/>
              <a:t>(на месте практики).</a:t>
            </a:r>
            <a:endParaRPr lang="ru-RU" dirty="0"/>
          </a:p>
          <a:p>
            <a:pPr indent="534988" algn="just"/>
            <a:r>
              <a:rPr lang="ru-RU" dirty="0"/>
              <a:t>4. Предложите решение следующих ситуаций:</a:t>
            </a:r>
          </a:p>
          <a:p>
            <a:pPr lvl="1" indent="534988" algn="just">
              <a:buFont typeface="Wingdings" panose="05000000000000000000" pitchFamily="2" charset="2"/>
              <a:buChar char="ü"/>
            </a:pPr>
            <a:r>
              <a:rPr lang="ru-RU" dirty="0"/>
              <a:t>если разрешение жалобы выходит за рамки полномочий работника гостиницы «…»,</a:t>
            </a:r>
          </a:p>
          <a:p>
            <a:pPr lvl="1" indent="534988" algn="just">
              <a:buFont typeface="Wingdings" panose="05000000000000000000" pitchFamily="2" charset="2"/>
              <a:buChar char="ü"/>
            </a:pPr>
            <a:r>
              <a:rPr lang="ru-RU" dirty="0" smtClean="0"/>
              <a:t>если </a:t>
            </a:r>
            <a:r>
              <a:rPr lang="ru-RU" dirty="0"/>
              <a:t>в силу уважительных причин жалоба гостя не может быть удовлетворена,</a:t>
            </a:r>
          </a:p>
          <a:p>
            <a:pPr lvl="1" indent="534988" algn="just">
              <a:buFont typeface="Wingdings" panose="05000000000000000000" pitchFamily="2" charset="2"/>
              <a:buChar char="ü"/>
            </a:pPr>
            <a:r>
              <a:rPr lang="ru-RU" dirty="0"/>
              <a:t>если о жалобе стало известно после отъезда гостя,</a:t>
            </a:r>
          </a:p>
          <a:p>
            <a:pPr lvl="1" indent="534988" algn="just">
              <a:buFont typeface="Wingdings" panose="05000000000000000000" pitchFamily="2" charset="2"/>
              <a:buChar char="ü"/>
            </a:pPr>
            <a:r>
              <a:rPr lang="ru-RU" dirty="0"/>
              <a:t>если в результате рассмотрения жалобы она признана необоснованной.</a:t>
            </a:r>
          </a:p>
          <a:p>
            <a:pPr marL="534988" indent="363538" algn="just">
              <a:spcAft>
                <a:spcPts val="0"/>
              </a:spcAft>
            </a:pPr>
            <a:r>
              <a:rPr lang="ru-RU" dirty="0" smtClean="0"/>
              <a:t>(</a:t>
            </a:r>
            <a:r>
              <a:rPr lang="ru-RU" b="1" dirty="0"/>
              <a:t>3-4 слайда</a:t>
            </a:r>
            <a:r>
              <a:rPr lang="ru-RU" dirty="0" smtClean="0"/>
              <a:t>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762302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611" y="324247"/>
            <a:ext cx="9638563" cy="1163395"/>
          </a:xfrm>
        </p:spPr>
        <p:txBody>
          <a:bodyPr/>
          <a:lstStyle/>
          <a:p>
            <a:r>
              <a:rPr lang="ru-RU" sz="2800" dirty="0"/>
              <a:t>Заполнение документов по соответствию выполненных работ стандартам качества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92727" y="1836415"/>
            <a:ext cx="9782579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4988"/>
            <a:r>
              <a:rPr lang="ru-RU" dirty="0" smtClean="0"/>
              <a:t>Описать внутрифирменные </a:t>
            </a:r>
            <a:r>
              <a:rPr lang="ru-RU" dirty="0"/>
              <a:t>стандарты обслуживания гостей.</a:t>
            </a:r>
          </a:p>
          <a:p>
            <a:pPr indent="534988" algn="just"/>
            <a:r>
              <a:rPr lang="ru-RU" dirty="0"/>
              <a:t>О</a:t>
            </a:r>
            <a:r>
              <a:rPr lang="ru-RU" dirty="0" smtClean="0"/>
              <a:t>формить документы </a:t>
            </a:r>
            <a:r>
              <a:rPr lang="ru-RU" dirty="0"/>
              <a:t>по соответствию выполненных работ стандартам </a:t>
            </a:r>
            <a:r>
              <a:rPr lang="ru-RU" dirty="0" smtClean="0"/>
              <a:t>качества </a:t>
            </a:r>
            <a:r>
              <a:rPr lang="ru-RU" dirty="0"/>
              <a:t>(</a:t>
            </a:r>
            <a:r>
              <a:rPr lang="ru-RU" b="1" dirty="0"/>
              <a:t>4-5 слайдов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3241246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22164" y="1908423"/>
            <a:ext cx="90773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/>
            <a:r>
              <a:rPr lang="ru-RU" dirty="0" smtClean="0"/>
              <a:t>Принять участие в проведении </a:t>
            </a:r>
            <a:r>
              <a:rPr lang="ru-RU" dirty="0"/>
              <a:t>инструктажа персонала службы и обучающих </a:t>
            </a:r>
            <a:r>
              <a:rPr lang="ru-RU" dirty="0" smtClean="0"/>
              <a:t>занятиях.</a:t>
            </a:r>
            <a:endParaRPr lang="ru-RU" dirty="0"/>
          </a:p>
          <a:p>
            <a:pPr indent="715963" algn="just"/>
            <a:r>
              <a:rPr lang="ru-RU" dirty="0" smtClean="0"/>
              <a:t>Привести пример </a:t>
            </a:r>
            <a:r>
              <a:rPr lang="ru-RU" dirty="0"/>
              <a:t>памятки инструктажа сотрудников в гостинице </a:t>
            </a:r>
            <a:r>
              <a:rPr lang="ru-RU" dirty="0" smtClean="0"/>
              <a:t>«…» (</a:t>
            </a:r>
            <a:r>
              <a:rPr lang="ru-RU" b="1" dirty="0"/>
              <a:t>2-3 слайда</a:t>
            </a:r>
            <a:r>
              <a:rPr lang="ru-RU" dirty="0"/>
              <a:t>).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 txBox="1">
            <a:spLocks/>
          </p:cNvSpPr>
          <p:nvPr/>
        </p:nvSpPr>
        <p:spPr>
          <a:xfrm>
            <a:off x="594172" y="324247"/>
            <a:ext cx="9638563" cy="116339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 defTabSz="78229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ru-RU" sz="4100" b="1" kern="1200">
                <a:solidFill>
                  <a:srgbClr val="E60000"/>
                </a:solidFill>
                <a:latin typeface="Arial Black" panose="020B0A04020102020204" pitchFamily="34" charset="0"/>
                <a:ea typeface="+mj-ea"/>
                <a:cs typeface="+mj-cs"/>
              </a:defRPr>
            </a:lvl1pPr>
          </a:lstStyle>
          <a:p>
            <a:r>
              <a:rPr lang="ru-RU" sz="2800" dirty="0"/>
              <a:t>Проведение инструктажа персонала хозяйственной службы и обучающих занятий в гостинице «…»</a:t>
            </a:r>
          </a:p>
        </p:txBody>
      </p:sp>
    </p:spTree>
    <p:extLst>
      <p:ext uri="{BB962C8B-B14F-4D97-AF65-F5344CB8AC3E}">
        <p14:creationId xmlns:p14="http://schemas.microsoft.com/office/powerpoint/2010/main" val="22559963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324247"/>
            <a:ext cx="9638563" cy="1163395"/>
          </a:xfrm>
        </p:spPr>
        <p:txBody>
          <a:bodyPr/>
          <a:lstStyle/>
          <a:p>
            <a:r>
              <a:rPr lang="ru-RU" sz="2800" dirty="0"/>
              <a:t>Уборочные материалы, техника, инвентарь, используемые в работе хозяйственной службы гостиницы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60664" y="1836415"/>
            <a:ext cx="978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>
              <a:spcAft>
                <a:spcPts val="0"/>
              </a:spcAft>
            </a:pPr>
            <a:r>
              <a:rPr lang="ru-RU" dirty="0"/>
              <a:t>В период прохождения практики более подробно остановиться на уборочных материалах, технике, инвентаре, используемых в гостинице</a:t>
            </a:r>
            <a:r>
              <a:rPr lang="ru-RU" dirty="0" smtClean="0"/>
              <a:t>.</a:t>
            </a:r>
          </a:p>
          <a:p>
            <a:pPr indent="715963" algn="just">
              <a:spcAft>
                <a:spcPts val="0"/>
              </a:spcAft>
            </a:pPr>
            <a:r>
              <a:rPr lang="ru-RU" dirty="0" smtClean="0"/>
              <a:t>Представить </a:t>
            </a:r>
            <a:r>
              <a:rPr lang="ru-RU" dirty="0"/>
              <a:t>формы заполненных документов по списанию оборудования и инвентаря гостиницы (</a:t>
            </a:r>
            <a:r>
              <a:rPr lang="ru-RU" b="1" dirty="0"/>
              <a:t>2-3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138938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54A7-DFC0-471A-80A6-5FBE8688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817" y="1980431"/>
            <a:ext cx="9824904" cy="3488816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ru-RU" sz="2100" dirty="0" smtClean="0"/>
              <a:t>Составить </a:t>
            </a:r>
            <a:r>
              <a:rPr lang="ru-RU" sz="2100" dirty="0"/>
              <a:t>перечень оборудования, инвентаря и химических профессиональных средств, которые необходимо использовать при генеральной уборке номера высшей категории в гостинице – базе практики.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5D8B0-B1C2-48E4-A241-B6D6C8B5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Выполнение практического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кейс-задания №1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240724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54A7-DFC0-471A-80A6-5FBE8688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1980431"/>
            <a:ext cx="9824904" cy="3488816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ru-RU" sz="2100" dirty="0" smtClean="0"/>
              <a:t>Составить </a:t>
            </a:r>
            <a:r>
              <a:rPr lang="ru-RU" sz="2100" dirty="0"/>
              <a:t>форму анкеты для приема на работу горничной в гостиницу </a:t>
            </a:r>
            <a:r>
              <a:rPr lang="ru-RU" sz="2100" dirty="0" smtClean="0"/>
              <a:t>«…». </a:t>
            </a:r>
            <a:r>
              <a:rPr lang="ru-RU" sz="2100" dirty="0"/>
              <a:t>Какими квалификационными и личными качествами должна обладать горничная отеля?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5D8B0-B1C2-48E4-A241-B6D6C8B5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Выполнение практического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кейс-задания №2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895229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54A7-DFC0-471A-80A6-5FBE8688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1980431"/>
            <a:ext cx="9824904" cy="3488816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ru-RU" sz="2100" dirty="0" smtClean="0"/>
              <a:t>Составить </a:t>
            </a:r>
            <a:r>
              <a:rPr lang="ru-RU" sz="2100" dirty="0"/>
              <a:t>список профессиональных химических и чистящих средств в уборке номерного фонда, которые могут использоваться в гостинице «…», на базе которой Вы проходите практику. </a:t>
            </a:r>
            <a:r>
              <a:rPr lang="ru-RU" sz="2100" dirty="0" smtClean="0"/>
              <a:t>Перечислить </a:t>
            </a:r>
            <a:r>
              <a:rPr lang="ru-RU" sz="2100" dirty="0"/>
              <a:t>известные отечественные и зарубежные марки данных средств. </a:t>
            </a:r>
            <a:r>
              <a:rPr lang="ru-RU" sz="2100" dirty="0" smtClean="0"/>
              <a:t>Рассмотреть отличие </a:t>
            </a:r>
            <a:r>
              <a:rPr lang="ru-RU" sz="2100" dirty="0" err="1"/>
              <a:t>refill</a:t>
            </a:r>
            <a:r>
              <a:rPr lang="ru-RU" sz="2100" dirty="0"/>
              <a:t>-станции от </a:t>
            </a:r>
            <a:r>
              <a:rPr lang="ru-RU" sz="2100" dirty="0" err="1"/>
              <a:t>divermait</a:t>
            </a:r>
            <a:r>
              <a:rPr lang="ru-RU" sz="2100" dirty="0"/>
              <a:t>-системы?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5D8B0-B1C2-48E4-A241-B6D6C8B5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Выполнение практического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кейс-задания №3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8986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54A7-DFC0-471A-80A6-5FBE8688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1980431"/>
            <a:ext cx="9824904" cy="3488816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ru-RU" sz="2100" dirty="0" smtClean="0"/>
              <a:t>Составить </a:t>
            </a:r>
            <a:r>
              <a:rPr lang="ru-RU" sz="2100" dirty="0"/>
              <a:t>чек-лист для уборки ванной комнаты в гостинице </a:t>
            </a:r>
            <a:r>
              <a:rPr lang="ru-RU" sz="2100" dirty="0" smtClean="0"/>
              <a:t>«…» одной </a:t>
            </a:r>
            <a:r>
              <a:rPr lang="ru-RU" sz="2100" dirty="0"/>
              <a:t>из категории номеров (</a:t>
            </a:r>
            <a:r>
              <a:rPr lang="ru-RU" sz="2100" dirty="0" smtClean="0"/>
              <a:t>указать, </a:t>
            </a:r>
            <a:r>
              <a:rPr lang="ru-RU" sz="2100" dirty="0"/>
              <a:t>какую категорию выбрали). 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5D8B0-B1C2-48E4-A241-B6D6C8B5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Выполнение практического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кейс-задания №4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001475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A554A7-DFC0-471A-80A6-5FBE86889F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962" y="1836415"/>
            <a:ext cx="9824904" cy="3488816"/>
          </a:xfrm>
        </p:spPr>
        <p:txBody>
          <a:bodyPr>
            <a:normAutofit/>
          </a:bodyPr>
          <a:lstStyle/>
          <a:p>
            <a:pPr marL="0" indent="534988" algn="just">
              <a:buNone/>
            </a:pPr>
            <a:r>
              <a:rPr lang="ru-RU" sz="2100" dirty="0" smtClean="0"/>
              <a:t>Составить </a:t>
            </a:r>
            <a:r>
              <a:rPr lang="ru-RU" sz="2100" dirty="0"/>
              <a:t>алгоритм действий горничной в гостинице </a:t>
            </a:r>
            <a:r>
              <a:rPr lang="ru-RU" sz="2100" dirty="0" smtClean="0"/>
              <a:t>«…» </a:t>
            </a:r>
            <a:r>
              <a:rPr lang="ru-RU" sz="2100" dirty="0"/>
              <a:t>в случае обнаружения ею в номере поврежденного гостем имущества.</a:t>
            </a:r>
          </a:p>
        </p:txBody>
      </p:sp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9185D8B0-B1C2-48E4-A241-B6D6C8B51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673" y="457417"/>
            <a:ext cx="9687193" cy="775597"/>
          </a:xfrm>
        </p:spPr>
        <p:txBody>
          <a:bodyPr/>
          <a:lstStyle/>
          <a:p>
            <a:r>
              <a:rPr lang="ru-RU" sz="2800" dirty="0"/>
              <a:t>Выполнение практического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кейс-задания №5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8508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97" y="468263"/>
            <a:ext cx="9638563" cy="775597"/>
          </a:xfrm>
        </p:spPr>
        <p:txBody>
          <a:bodyPr/>
          <a:lstStyle/>
          <a:p>
            <a:r>
              <a:rPr lang="ru-RU" sz="2800" dirty="0"/>
              <a:t>Предложения по совершенствованию работы хозяйственной службы в гостинице «…»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0288" y="2052439"/>
            <a:ext cx="9782579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715963" algn="just">
              <a:spcAft>
                <a:spcPts val="0"/>
              </a:spcAft>
            </a:pPr>
            <a:r>
              <a:rPr lang="ru-RU" dirty="0"/>
              <a:t>Сформулировать предложения по совершенствованию обслуживания и предоставлению дополнительного сервиса в гостинице, при этом сравниваются результаты полученных в процессе обучения теоретических знаний с личными наблюдениями и навыками, полученными в период прохождения практики. Предложения должны быть обоснованы экономически (затраты на внедрение будут возмещены в течение года повышением прибыли или экономией на других статьях расходов). Предложения разрабатываются полностью, от документальной основы и планов внедрения, до характеристики зоны ответственности топ-менеджеров и запланированных экономических результатов. Предложений должно быть не менее 3 (например, изменения в обучении персонала, создание или изменение стандартов сервиса, разработка инструкций по работе с жалобами гостей, автоматизация обслуживания и т.д.) (</a:t>
            </a:r>
            <a:r>
              <a:rPr lang="ru-RU" b="1" dirty="0"/>
              <a:t>2-3 слайда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94909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19AA99-22D7-45B3-8069-6E1FEDD93C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438" y="612279"/>
            <a:ext cx="9638563" cy="387798"/>
          </a:xfrm>
        </p:spPr>
        <p:txBody>
          <a:bodyPr/>
          <a:lstStyle/>
          <a:p>
            <a:r>
              <a:rPr lang="ru-RU" sz="2800" dirty="0"/>
              <a:t>Приложения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456313" y="2052439"/>
            <a:ext cx="978257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>
              <a:spcAft>
                <a:spcPts val="0"/>
              </a:spcAft>
            </a:pPr>
            <a:r>
              <a:rPr lang="ru-RU" dirty="0"/>
              <a:t>Разместить дополнительную информацию, позволяющую раскрыть особенности прохождения производственной </a:t>
            </a:r>
            <a:r>
              <a:rPr lang="ru-RU" dirty="0" smtClean="0"/>
              <a:t>практики. </a:t>
            </a:r>
            <a:endParaRPr lang="ru-RU" dirty="0"/>
          </a:p>
          <a:p>
            <a:pPr indent="536575" algn="just">
              <a:spcAft>
                <a:spcPts val="0"/>
              </a:spcAft>
            </a:pPr>
            <a:r>
              <a:rPr lang="ru-RU" dirty="0"/>
              <a:t>Например, дополнительные фото- материалы, документы, стандарты и т.д.                  (</a:t>
            </a:r>
            <a:r>
              <a:rPr lang="ru-RU" b="1" dirty="0"/>
              <a:t>не более 10 слайдов</a:t>
            </a:r>
            <a:r>
              <a:rPr lang="ru-RU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0409286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_шаблончик A4 (1)" id="{CECEB147-F7F0-4995-89D0-2FD57D90FCEB}" vid="{306AE4ED-CFFA-434E-A652-8353525159A5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2267</TotalTime>
  <Words>977</Words>
  <Application>Microsoft Office PowerPoint</Application>
  <PresentationFormat>Произвольный</PresentationFormat>
  <Paragraphs>75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Times New Roman</vt:lpstr>
      <vt:lpstr>Wingdings</vt:lpstr>
      <vt:lpstr>Тема Office</vt:lpstr>
      <vt:lpstr>ОТЧЕТ о прохождении производственной практики   по профессиональному модулю ПМ.03 Организация и контроль текущей деятельности сотрудников службы обслуживания и эксплуатации номерного фонда  в период с «___» __________ 20__ г. по «___» __________ 20__ г.  Специальность 43.02.14 Гостиничное дело </vt:lpstr>
      <vt:lpstr>Содержание (25-35 слайдов)</vt:lpstr>
      <vt:lpstr>Общая организационная характеристика гостиницы «…» </vt:lpstr>
      <vt:lpstr>Организационная структура управления  в гостинице «…»</vt:lpstr>
      <vt:lpstr>Взаимодействие хозяйственной службы  со смежными подразделениями  в гостинице «…»</vt:lpstr>
      <vt:lpstr>Организация приема и оценки качества уборки номеров в гостинице «…»</vt:lpstr>
      <vt:lpstr>Особенности заполнения бланков заказов в гостинице «…» </vt:lpstr>
      <vt:lpstr>Инвентаризация. Осуществление контроля использования моющих и чистящих средств в гостинице «…»</vt:lpstr>
      <vt:lpstr>Технология работы с жалобами гостей в гостинице «…»</vt:lpstr>
      <vt:lpstr>Заполнение документов по соответствию выполненных работ стандартам качества в гостинице «…»</vt:lpstr>
      <vt:lpstr>Презентация PowerPoint</vt:lpstr>
      <vt:lpstr>Уборочные материалы, техника, инвентарь, используемые в работе хозяйственной службы гостиницы «…»</vt:lpstr>
      <vt:lpstr>Выполнение практического  кейс-задания №1</vt:lpstr>
      <vt:lpstr>Выполнение практического  кейс-задания №2</vt:lpstr>
      <vt:lpstr>Выполнение практического  кейс-задания №3</vt:lpstr>
      <vt:lpstr>Выполнение практического  кейс-задания №4</vt:lpstr>
      <vt:lpstr>Выполнение практического  кейс-задания №5</vt:lpstr>
      <vt:lpstr>Предложения по совершенствованию работы хозяйственной службы в гостинице «…»</vt:lpstr>
      <vt:lpstr>Приложения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Катя</dc:creator>
  <cp:lastModifiedBy>Перепечина Мария Викторовна</cp:lastModifiedBy>
  <cp:revision>292</cp:revision>
  <cp:lastPrinted>2019-08-06T13:15:09Z</cp:lastPrinted>
  <dcterms:created xsi:type="dcterms:W3CDTF">2020-03-27T22:15:06Z</dcterms:created>
  <dcterms:modified xsi:type="dcterms:W3CDTF">2025-03-27T14:45:02Z</dcterms:modified>
</cp:coreProperties>
</file>