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3"/>
  </p:notesMasterIdLst>
  <p:handoutMasterIdLst>
    <p:handoutMasterId r:id="rId24"/>
  </p:handoutMasterIdLst>
  <p:sldIdLst>
    <p:sldId id="405" r:id="rId2"/>
    <p:sldId id="647" r:id="rId3"/>
    <p:sldId id="648" r:id="rId4"/>
    <p:sldId id="649" r:id="rId5"/>
    <p:sldId id="675" r:id="rId6"/>
    <p:sldId id="671" r:id="rId7"/>
    <p:sldId id="677" r:id="rId8"/>
    <p:sldId id="691" r:id="rId9"/>
    <p:sldId id="692" r:id="rId10"/>
    <p:sldId id="693" r:id="rId11"/>
    <p:sldId id="701" r:id="rId12"/>
    <p:sldId id="702" r:id="rId13"/>
    <p:sldId id="703" r:id="rId14"/>
    <p:sldId id="704" r:id="rId15"/>
    <p:sldId id="705" r:id="rId16"/>
    <p:sldId id="706" r:id="rId17"/>
    <p:sldId id="707" r:id="rId18"/>
    <p:sldId id="708" r:id="rId19"/>
    <p:sldId id="709" r:id="rId20"/>
    <p:sldId id="700" r:id="rId21"/>
    <p:sldId id="699" r:id="rId22"/>
  </p:sldIdLst>
  <p:sldSz cx="10693400" cy="7561263"/>
  <p:notesSz cx="6797675" cy="9925050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handoutMaster" Target="handoutMasters/handoutMaster1.xml"/><Relationship Id="rId25" Type="http://schemas.openxmlformats.org/officeDocument/2006/relationships/commentAuthors" Target="commentAuthors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098" y="9426735"/>
            <a:ext cx="2944958" cy="498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1425"/>
            <a:ext cx="4733925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0"/>
            <a:ext cx="5438140" cy="39079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5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3132559"/>
            <a:ext cx="9721080" cy="2934324"/>
          </a:xfrm>
        </p:spPr>
        <p:txBody>
          <a:bodyPr>
            <a:normAutofit/>
          </a:bodyPr>
          <a:lstStyle/>
          <a:p>
            <a:r>
              <a:rPr lang="ru-RU" sz="2100" dirty="0"/>
              <a:t>ОТЧЕТ</a:t>
            </a:r>
            <a:br>
              <a:rPr lang="ru-RU" sz="2100" dirty="0"/>
            </a:br>
            <a:r>
              <a:rPr lang="ru-RU" sz="2100" dirty="0"/>
              <a:t>о прохождении производственной практики</a:t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1800" dirty="0"/>
              <a:t>по профессиональному модулю ПМ.01 Организация и контроль текущей деятельности </a:t>
            </a:r>
            <a:r>
              <a:rPr lang="ru-RU" sz="1800" dirty="0" smtClean="0"/>
              <a:t>сотрудников </a:t>
            </a:r>
            <a:r>
              <a:rPr lang="ru-RU" sz="1800" dirty="0"/>
              <a:t>службы приема и размещения</a:t>
            </a:r>
            <a:br>
              <a:rPr lang="ru-RU" sz="1800" dirty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1800" dirty="0"/>
              <a:t>в период с </a:t>
            </a:r>
            <a:r>
              <a:rPr lang="ru-RU" sz="1800" dirty="0" smtClean="0"/>
              <a:t>«___» _________ 20__ </a:t>
            </a:r>
            <a:r>
              <a:rPr lang="ru-RU" sz="1800" dirty="0"/>
              <a:t>г. по «___» _________ 20__ г.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100" dirty="0"/>
              <a:t>Специальность </a:t>
            </a:r>
            <a:r>
              <a:rPr lang="ru-RU" sz="2000" dirty="0"/>
              <a:t>43.02.14 Гостиничное дело</a:t>
            </a:r>
            <a:r>
              <a:rPr lang="ru-RU" sz="2100" dirty="0"/>
              <a:t/>
            </a:r>
            <a:br>
              <a:rPr lang="ru-RU" sz="2100" dirty="0"/>
            </a:br>
            <a:endParaRPr lang="ru-RU" sz="27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Туризма и индустрии гостеприимства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Менеджмента в гостиничном и ресторанном бизнесе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EBC1611B-5C6A-4DD4-B018-FCDD128CAB95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                         ____________________________________</a:t>
            </a:r>
            <a:endParaRPr lang="en-US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ФИО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Руководителя:  ____________________________________</a:t>
            </a:r>
            <a:endParaRPr lang="en-US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Содержание </a:t>
            </a:r>
            <a:r>
              <a:rPr lang="ru-RU" sz="2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(25-35 слайдов)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713" y="1836415"/>
            <a:ext cx="10009112" cy="5309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ru-RU" sz="1500" b="1" dirty="0">
                <a:cs typeface="Times New Roman" panose="02020603050405020304" pitchFamily="18" charset="0"/>
              </a:rPr>
              <a:t>Характеристика организационной структуры гостиницы «…»</a:t>
            </a:r>
          </a:p>
          <a:p>
            <a:pPr algn="just"/>
            <a:r>
              <a:rPr lang="ru-RU" sz="1500" dirty="0">
                <a:cs typeface="Times New Roman" panose="02020603050405020304" pitchFamily="18" charset="0"/>
              </a:rPr>
              <a:t>1.1. </a:t>
            </a:r>
            <a:r>
              <a:rPr lang="ru-RU" sz="1500" dirty="0"/>
              <a:t>Организационная структура управления в гостинице «…»</a:t>
            </a:r>
          </a:p>
          <a:p>
            <a:pPr algn="just"/>
            <a:r>
              <a:rPr lang="ru-RU" sz="1500" dirty="0"/>
              <a:t>1.2. Взаимодействие службы приема и размещения со смежными подразделениями в гостинице  «…»</a:t>
            </a:r>
          </a:p>
          <a:p>
            <a:pPr algn="just"/>
            <a:r>
              <a:rPr lang="en-US" sz="1500" b="1" dirty="0">
                <a:cs typeface="Times New Roman" panose="02020603050405020304" pitchFamily="18" charset="0"/>
              </a:rPr>
              <a:t>II.</a:t>
            </a:r>
            <a:r>
              <a:rPr lang="ru-RU" sz="1500" b="1" dirty="0">
                <a:cs typeface="Times New Roman" panose="02020603050405020304" pitchFamily="18" charset="0"/>
              </a:rPr>
              <a:t> Сбор информации об объекте практики и анализ содержания источников </a:t>
            </a:r>
            <a:endParaRPr lang="ru-RU" sz="1500" dirty="0">
              <a:cs typeface="Times New Roman" panose="02020603050405020304" pitchFamily="18" charset="0"/>
            </a:endParaRPr>
          </a:p>
          <a:p>
            <a:pPr algn="just"/>
            <a:r>
              <a:rPr lang="ru-RU" sz="1500" dirty="0">
                <a:cs typeface="Times New Roman" panose="02020603050405020304" pitchFamily="18" charset="0"/>
              </a:rPr>
              <a:t>2.1. </a:t>
            </a:r>
            <a:r>
              <a:rPr lang="ru-RU" sz="1500" dirty="0"/>
              <a:t>Отработка навыков информирования потребителя о видах услуг и правилах безопасности во время проживания в гостинице «…»</a:t>
            </a:r>
          </a:p>
          <a:p>
            <a:pPr algn="just"/>
            <a:r>
              <a:rPr lang="ru-RU" sz="1500" dirty="0"/>
              <a:t>2.2. Выполнение калькуляции стоимости услуг гостиничного предприятия для потребителей в гостинице «…»</a:t>
            </a:r>
          </a:p>
          <a:p>
            <a:pPr algn="just"/>
            <a:r>
              <a:rPr lang="ru-RU" sz="1500" dirty="0"/>
              <a:t>2.3. Отработка навыков заключения договоров  с контрагентами и потребителями в гостинице «…»</a:t>
            </a:r>
          </a:p>
          <a:p>
            <a:pPr algn="just"/>
            <a:r>
              <a:rPr lang="ru-RU" sz="1500" dirty="0"/>
              <a:t>2.4. Отработка навыков начисления и осуществления расчетов с гостями в гостинице «…»</a:t>
            </a:r>
          </a:p>
          <a:p>
            <a:r>
              <a:rPr lang="en-US" sz="1500" b="1" dirty="0">
                <a:cs typeface="Times New Roman" panose="02020603050405020304" pitchFamily="18" charset="0"/>
              </a:rPr>
              <a:t>III. </a:t>
            </a:r>
            <a:r>
              <a:rPr lang="ru-RU" sz="1500" b="1" dirty="0">
                <a:cs typeface="Times New Roman" panose="02020603050405020304" pitchFamily="18" charset="0"/>
              </a:rPr>
              <a:t>Экспериментально-практическая работа. Приобретение необходимых умений и практического опыта работы по специальности в рамках освоения вида деятельности </a:t>
            </a:r>
            <a:r>
              <a:rPr lang="ru-RU" sz="1500" b="1" dirty="0" smtClean="0"/>
              <a:t>ВД 1. </a:t>
            </a:r>
            <a:r>
              <a:rPr lang="ru-RU" sz="1500" b="1" dirty="0"/>
              <a:t>Организация и контроль текущей деятельности </a:t>
            </a:r>
            <a:r>
              <a:rPr lang="ru-RU" sz="1500" b="1" dirty="0" smtClean="0"/>
              <a:t>работников </a:t>
            </a:r>
            <a:r>
              <a:rPr lang="ru-RU" sz="1500" b="1" dirty="0"/>
              <a:t>службы приема и размещения</a:t>
            </a:r>
            <a:br>
              <a:rPr lang="ru-RU" sz="1500" b="1" dirty="0"/>
            </a:br>
            <a:r>
              <a:rPr lang="ru-RU" sz="1500" dirty="0"/>
              <a:t>3.1. Порядок регистрации гостя в отеле «…»</a:t>
            </a:r>
          </a:p>
          <a:p>
            <a:pPr algn="just"/>
            <a:r>
              <a:rPr lang="ru-RU" sz="1500" dirty="0"/>
              <a:t>3.2. Отработка навыков использования технических, телекоммуникационных средства для ночного аудита в гостинице «…»  </a:t>
            </a:r>
          </a:p>
          <a:p>
            <a:pPr algn="just"/>
            <a:r>
              <a:rPr lang="ru-RU" sz="1500" dirty="0"/>
              <a:t>3.3. Анализ используемых в гостинице информационных и телекоммуникационных технологий для автоматизированной системы управления службой приема и размещения в гостинице «…»</a:t>
            </a:r>
          </a:p>
          <a:p>
            <a:pPr algn="just"/>
            <a:r>
              <a:rPr lang="ru-RU" sz="1500" dirty="0" smtClean="0"/>
              <a:t>3.4. </a:t>
            </a:r>
            <a:r>
              <a:rPr lang="ru-RU" sz="1500" dirty="0"/>
              <a:t>Анализ гостевых отзывов о работе службы приема и размещения в гостинице «...» </a:t>
            </a:r>
          </a:p>
          <a:p>
            <a:pPr algn="just"/>
            <a:r>
              <a:rPr lang="en-US" sz="1500" b="1" dirty="0">
                <a:cs typeface="Times New Roman" panose="02020603050405020304" pitchFamily="18" charset="0"/>
              </a:rPr>
              <a:t>IV. </a:t>
            </a:r>
            <a:r>
              <a:rPr lang="ru-RU" sz="1500" b="1" dirty="0">
                <a:cs typeface="Times New Roman" panose="02020603050405020304" pitchFamily="18" charset="0"/>
              </a:rPr>
              <a:t>Обработка и систематизация полученного фактического материала</a:t>
            </a:r>
          </a:p>
          <a:p>
            <a:pPr algn="just"/>
            <a:r>
              <a:rPr lang="ru-RU" sz="1500" dirty="0"/>
              <a:t>4.1. Предложения по совершенствованию работы службы приема и размещения в гостинице «…»</a:t>
            </a:r>
            <a:endParaRPr lang="ru-RU" sz="1500" b="1" dirty="0">
              <a:cs typeface="Times New Roman" panose="02020603050405020304" pitchFamily="18" charset="0"/>
            </a:endParaRPr>
          </a:p>
          <a:p>
            <a:endParaRPr lang="ru-RU" sz="18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786" y="423955"/>
            <a:ext cx="9687193" cy="775597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Характеристика организационной структуры гостиницы «…»</a:t>
            </a:r>
            <a:endParaRPr lang="ru-RU" sz="2800" b="0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2673" y="1908423"/>
            <a:ext cx="9687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6575" algn="just"/>
            <a:r>
              <a:rPr lang="ru-RU" dirty="0"/>
              <a:t>Составить общую характеристику гостиничного предприятия, включая местоположение, историю предприятия, организационно-правовую форму, наличие дополнительных и сопутствующих услуг, краткое описание номерного фонда, соответствие требованиям классификации и так далее </a:t>
            </a:r>
            <a:r>
              <a:rPr lang="ru-RU" b="1" dirty="0"/>
              <a:t>(3 слайда)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8313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Организационная структура управления </a:t>
            </a:r>
            <a:br>
              <a:rPr lang="ru-RU" sz="2800" dirty="0"/>
            </a:br>
            <a:r>
              <a:rPr lang="ru-RU" sz="2800" dirty="0"/>
              <a:t>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2673" y="1836415"/>
            <a:ext cx="97825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Проанализировать организационную структуру гостиничного предприятия и представить  ее в виде схемы. Выделить службы и отделы, которые занимаются непосредственным обслуживанием гостей: службу бронирования, службу приема и размещения, административно-хозяйственную службу, службу питания и т.д., с указанием должностей, входящих в данные структурные подразделения гостиницы (</a:t>
            </a:r>
            <a:r>
              <a:rPr lang="ru-RU" b="1" dirty="0"/>
              <a:t>2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0572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Организационная структура службы приема и размещения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2673" y="1836415"/>
            <a:ext cx="978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Проанализировать организационную структуру службы приема и размещения и представить ее в виде схемы с указанием должностей, входящих в эту службу                 (</a:t>
            </a:r>
            <a:r>
              <a:rPr lang="ru-RU" b="1" dirty="0"/>
              <a:t>1 слайд</a:t>
            </a:r>
            <a:r>
              <a:rPr lang="ru-RU" dirty="0"/>
              <a:t>).</a:t>
            </a:r>
          </a:p>
          <a:p>
            <a:pPr indent="536575" algn="just">
              <a:spcAft>
                <a:spcPts val="0"/>
              </a:spcAft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951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54" y="346429"/>
            <a:ext cx="10013422" cy="1163395"/>
          </a:xfrm>
        </p:spPr>
        <p:txBody>
          <a:bodyPr/>
          <a:lstStyle/>
          <a:p>
            <a:r>
              <a:rPr lang="ru-RU" sz="2800" dirty="0"/>
              <a:t>Взаимодействие службы приема и размещения со смежными подразделениями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7854" y="1836415"/>
            <a:ext cx="942253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Проанализировать взаимодействие службы приема и размещения с такими службами, как: служба продаж, служба питания, инженерно-техническая служба (</a:t>
            </a:r>
            <a:r>
              <a:rPr lang="ru-RU" b="1" dirty="0"/>
              <a:t>1  слайд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28565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54" y="293789"/>
            <a:ext cx="10013422" cy="1163395"/>
          </a:xfrm>
        </p:spPr>
        <p:txBody>
          <a:bodyPr/>
          <a:lstStyle/>
          <a:p>
            <a:r>
              <a:rPr lang="ru-RU" sz="2800" dirty="0"/>
              <a:t>Информирование потребителя о видах услуг и правилах безопасности во время проживания в гостинице гостиницы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7855" y="1836415"/>
            <a:ext cx="9221334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dirty="0"/>
              <a:t>Изучить стандарты работы и алгоритм информирования потребителя о видах услуг и правилах безопасности во время проживания в гостинице </a:t>
            </a:r>
            <a:r>
              <a:rPr lang="ru-RU" dirty="0" smtClean="0"/>
              <a:t>«…»  </a:t>
            </a:r>
            <a:r>
              <a:rPr lang="ru-RU" dirty="0"/>
              <a:t>(</a:t>
            </a:r>
            <a:r>
              <a:rPr lang="ru-RU" b="1" dirty="0"/>
              <a:t>2-3 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83100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108" y="230056"/>
            <a:ext cx="9292030" cy="1163395"/>
          </a:xfrm>
        </p:spPr>
        <p:txBody>
          <a:bodyPr/>
          <a:lstStyle/>
          <a:p>
            <a:r>
              <a:rPr lang="ru-RU" sz="2800" dirty="0"/>
              <a:t>Калькуляция стоимости услуг гостиничного предприятия для потребителей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7854" y="1836415"/>
            <a:ext cx="942253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dirty="0"/>
              <a:t>Изучить процесс поселения в гостиницу.</a:t>
            </a:r>
          </a:p>
          <a:p>
            <a:pPr indent="536575" algn="just"/>
            <a:r>
              <a:rPr lang="ru-RU" dirty="0"/>
              <a:t>Привести примеры калькуляции стоимости услуг гостиничного предприятия для потребителя.</a:t>
            </a:r>
          </a:p>
          <a:p>
            <a:pPr indent="536575" algn="just"/>
            <a:r>
              <a:rPr lang="ru-RU" dirty="0"/>
              <a:t>Составить и обработать документацию по загрузке номеров, ожидаемому заезду, состоянию номеров, </a:t>
            </a:r>
            <a:r>
              <a:rPr lang="ru-RU" dirty="0" smtClean="0"/>
              <a:t>начислениям (</a:t>
            </a:r>
            <a:r>
              <a:rPr lang="ru-RU" b="1" dirty="0"/>
              <a:t>2-3  слайда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092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345846-6D5E-49F4-AA03-D79147EBC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Заключение договоров  с контрагентами и потребителями в гостинице «…»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391D44-0DE1-4ADC-B027-3F59ED0D8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2673" y="2268463"/>
            <a:ext cx="9824904" cy="3488816"/>
          </a:xfrm>
        </p:spPr>
        <p:txBody>
          <a:bodyPr>
            <a:normAutofit/>
          </a:bodyPr>
          <a:lstStyle/>
          <a:p>
            <a:pPr marL="0" indent="536575" algn="just">
              <a:buNone/>
            </a:pPr>
            <a:r>
              <a:rPr lang="ru-RU" dirty="0" smtClean="0"/>
              <a:t>Выполнить поручения </a:t>
            </a:r>
            <a:r>
              <a:rPr lang="ru-RU" dirty="0"/>
              <a:t>руководителя по обсуждению деталей договора с контрагентами и </a:t>
            </a:r>
            <a:r>
              <a:rPr lang="ru-RU" dirty="0" smtClean="0"/>
              <a:t>потребителями.</a:t>
            </a:r>
            <a:endParaRPr lang="ru-RU" dirty="0"/>
          </a:p>
          <a:p>
            <a:pPr marL="0" indent="536575" algn="just">
              <a:buNone/>
            </a:pPr>
            <a:r>
              <a:rPr lang="ru-RU" dirty="0" smtClean="0"/>
              <a:t>Составить проекты </a:t>
            </a:r>
            <a:r>
              <a:rPr lang="ru-RU" dirty="0"/>
              <a:t>договоров в соответствии с принятыми соглашениями. Привести в презентации пример проекта договора.</a:t>
            </a:r>
          </a:p>
          <a:p>
            <a:pPr marL="0" indent="536575" algn="just">
              <a:buNone/>
            </a:pPr>
            <a:r>
              <a:rPr lang="ru-RU" dirty="0" smtClean="0"/>
              <a:t>Отработать навыки </a:t>
            </a:r>
            <a:r>
              <a:rPr lang="ru-RU" dirty="0"/>
              <a:t>заключения договоров в соответствии с принятыми </a:t>
            </a:r>
            <a:r>
              <a:rPr lang="ru-RU" dirty="0" smtClean="0"/>
              <a:t>соглашениями </a:t>
            </a:r>
            <a:r>
              <a:rPr lang="ru-RU" b="1" dirty="0" smtClean="0"/>
              <a:t>(</a:t>
            </a:r>
            <a:r>
              <a:rPr lang="ru-RU" b="1" dirty="0"/>
              <a:t>1-2 слайда</a:t>
            </a:r>
            <a:r>
              <a:rPr lang="ru-RU" b="1" dirty="0" smtClean="0"/>
              <a:t>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65752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54" y="617854"/>
            <a:ext cx="10013422" cy="387798"/>
          </a:xfrm>
        </p:spPr>
        <p:txBody>
          <a:bodyPr/>
          <a:lstStyle/>
          <a:p>
            <a:r>
              <a:rPr lang="ru-RU" sz="2800" dirty="0"/>
              <a:t>Процесс расчета с гостями в отеле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7854" y="1836415"/>
            <a:ext cx="94225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dirty="0" smtClean="0"/>
              <a:t>Отработать навыки </a:t>
            </a:r>
            <a:r>
              <a:rPr lang="ru-RU" dirty="0"/>
              <a:t>использования технических, телекоммуникационных </a:t>
            </a:r>
            <a:r>
              <a:rPr lang="ru-RU" dirty="0" smtClean="0"/>
              <a:t>средств </a:t>
            </a:r>
            <a:r>
              <a:rPr lang="ru-RU" dirty="0"/>
              <a:t>и профессиональных программ для расчета и выписки </a:t>
            </a:r>
            <a:r>
              <a:rPr lang="ru-RU" dirty="0" smtClean="0"/>
              <a:t>гостей. </a:t>
            </a:r>
            <a:endParaRPr lang="ru-RU" dirty="0"/>
          </a:p>
          <a:p>
            <a:pPr indent="536575" algn="just"/>
            <a:r>
              <a:rPr lang="ru-RU" dirty="0" smtClean="0"/>
              <a:t>Отработать навыки </a:t>
            </a:r>
            <a:r>
              <a:rPr lang="ru-RU" dirty="0"/>
              <a:t>начисления и осуществления расчетов с </a:t>
            </a:r>
            <a:r>
              <a:rPr lang="ru-RU" dirty="0" smtClean="0"/>
              <a:t>гостями. </a:t>
            </a:r>
            <a:endParaRPr lang="ru-RU" dirty="0"/>
          </a:p>
          <a:p>
            <a:pPr indent="536575" algn="just"/>
            <a:r>
              <a:rPr lang="ru-RU" dirty="0" smtClean="0"/>
              <a:t>Оформить бухгалтерские документы </a:t>
            </a:r>
            <a:r>
              <a:rPr lang="ru-RU" dirty="0"/>
              <a:t>по кассовым операциям.</a:t>
            </a:r>
          </a:p>
          <a:p>
            <a:pPr indent="536575" algn="just"/>
            <a:r>
              <a:rPr lang="ru-RU" dirty="0"/>
              <a:t>Оформить и разместить скан-фото примеров заполненных документов, необходимых на этапе выезда гостя (</a:t>
            </a:r>
            <a:r>
              <a:rPr lang="ru-RU" b="1" dirty="0"/>
              <a:t>2 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49654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 smtClean="0"/>
              <a:t>Кейс-задача № 1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32" y="1836415"/>
            <a:ext cx="9824904" cy="3488816"/>
          </a:xfrm>
        </p:spPr>
        <p:txBody>
          <a:bodyPr/>
          <a:lstStyle/>
          <a:p>
            <a:pPr marL="0" indent="536575" algn="just">
              <a:buNone/>
            </a:pPr>
            <a:r>
              <a:rPr lang="ru-RU" dirty="0"/>
              <a:t>Туристическая фирма, постоянный партнер вашей гостиницы, сообщает в 07:00, что группа, заезд которой ожидался в 13:00, прибудет в 9:00. Опишите Ваши </a:t>
            </a:r>
            <a:r>
              <a:rPr lang="ru-RU" dirty="0" smtClean="0"/>
              <a:t>действия: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7F14B6A-8F22-4577-8C36-9BEBA34B7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619681"/>
              </p:ext>
            </p:extLst>
          </p:nvPr>
        </p:nvGraphicFramePr>
        <p:xfrm>
          <a:off x="1602284" y="2916535"/>
          <a:ext cx="7272808" cy="41764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73942">
                  <a:extLst>
                    <a:ext uri="{9D8B030D-6E8A-4147-A177-3AD203B41FA5}">
                      <a16:colId xmlns:a16="http://schemas.microsoft.com/office/drawing/2014/main" val="145891483"/>
                    </a:ext>
                  </a:extLst>
                </a:gridCol>
                <a:gridCol w="3698866">
                  <a:extLst>
                    <a:ext uri="{9D8B030D-6E8A-4147-A177-3AD203B41FA5}">
                      <a16:colId xmlns:a16="http://schemas.microsoft.com/office/drawing/2014/main" val="3750959135"/>
                    </a:ext>
                  </a:extLst>
                </a:gridCol>
              </a:tblGrid>
              <a:tr h="2836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Заданная проблема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73446486"/>
                  </a:ext>
                </a:extLst>
              </a:tr>
              <a:tr h="21315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1. </a:t>
                      </a:r>
                      <a:endParaRPr lang="ru-RU" sz="1000" dirty="0">
                        <a:effectLst/>
                      </a:endParaRP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2. </a:t>
                      </a:r>
                      <a:endParaRPr lang="ru-RU" sz="1000" dirty="0">
                        <a:effectLst/>
                      </a:endParaRP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3. </a:t>
                      </a:r>
                      <a:endParaRPr lang="ru-RU" sz="1000" dirty="0">
                        <a:effectLst/>
                      </a:endParaRP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4. </a:t>
                      </a:r>
                      <a:endParaRPr lang="ru-RU" sz="1000" dirty="0">
                        <a:effectLst/>
                      </a:endParaRP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5. </a:t>
                      </a:r>
                      <a:endParaRPr lang="ru-RU" sz="1000" dirty="0">
                        <a:effectLst/>
                      </a:endParaRP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 т.д.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7182941"/>
                  </a:ext>
                </a:extLst>
              </a:tr>
              <a:tr h="880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35188123"/>
                  </a:ext>
                </a:extLst>
              </a:tr>
              <a:tr h="88059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24442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46178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2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32" y="1874783"/>
            <a:ext cx="9824904" cy="3488816"/>
          </a:xfrm>
        </p:spPr>
        <p:txBody>
          <a:bodyPr/>
          <a:lstStyle/>
          <a:p>
            <a:pPr marL="0" indent="536575" algn="just">
              <a:buNone/>
            </a:pPr>
            <a:r>
              <a:rPr lang="ru-RU" dirty="0"/>
              <a:t>В гостиницу поступила заявка на размещение группы из 22 человек в период с 15.09 по 18.09 с просьбой организовать одноместное размещение в стандартных номерах. На эти даты стандартных номеров нет. Опишите Ваши действия:</a:t>
            </a:r>
          </a:p>
          <a:p>
            <a:pPr marL="0" indent="536575" algn="just">
              <a:buNone/>
            </a:pPr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0272B3D7-3EEE-4571-893B-F9B64E5612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840628"/>
              </p:ext>
            </p:extLst>
          </p:nvPr>
        </p:nvGraphicFramePr>
        <p:xfrm>
          <a:off x="1458268" y="3492599"/>
          <a:ext cx="7488832" cy="367240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680099">
                  <a:extLst>
                    <a:ext uri="{9D8B030D-6E8A-4147-A177-3AD203B41FA5}">
                      <a16:colId xmlns:a16="http://schemas.microsoft.com/office/drawing/2014/main" val="2915391173"/>
                    </a:ext>
                  </a:extLst>
                </a:gridCol>
                <a:gridCol w="3808733">
                  <a:extLst>
                    <a:ext uri="{9D8B030D-6E8A-4147-A177-3AD203B41FA5}">
                      <a16:colId xmlns:a16="http://schemas.microsoft.com/office/drawing/2014/main" val="3210687727"/>
                    </a:ext>
                  </a:extLst>
                </a:gridCol>
              </a:tblGrid>
              <a:tr h="2494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5632309"/>
                  </a:ext>
                </a:extLst>
              </a:tr>
              <a:tr h="187432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3755004"/>
                  </a:ext>
                </a:extLst>
              </a:tr>
              <a:tr h="774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00353489"/>
                  </a:ext>
                </a:extLst>
              </a:tr>
              <a:tr h="7743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8483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63557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</a:t>
            </a: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17" y="1908423"/>
            <a:ext cx="9824904" cy="3488816"/>
          </a:xfrm>
        </p:spPr>
        <p:txBody>
          <a:bodyPr/>
          <a:lstStyle/>
          <a:p>
            <a:pPr marL="0" indent="536575">
              <a:buNone/>
            </a:pPr>
            <a:r>
              <a:rPr lang="ru-RU" dirty="0"/>
              <a:t>Опишите Ваши действия, если гость, который планировал выехать в 10:00, сообщает Вам, что остается до 20.00 следующего </a:t>
            </a:r>
            <a:r>
              <a:rPr lang="ru-RU" dirty="0" smtClean="0"/>
              <a:t>дня: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1B2A82E2-73EF-4709-89E7-B37A2E212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909888"/>
              </p:ext>
            </p:extLst>
          </p:nvPr>
        </p:nvGraphicFramePr>
        <p:xfrm>
          <a:off x="1890316" y="2700511"/>
          <a:ext cx="7200800" cy="4392488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538556">
                  <a:extLst>
                    <a:ext uri="{9D8B030D-6E8A-4147-A177-3AD203B41FA5}">
                      <a16:colId xmlns:a16="http://schemas.microsoft.com/office/drawing/2014/main" val="617336102"/>
                    </a:ext>
                  </a:extLst>
                </a:gridCol>
                <a:gridCol w="3662244">
                  <a:extLst>
                    <a:ext uri="{9D8B030D-6E8A-4147-A177-3AD203B41FA5}">
                      <a16:colId xmlns:a16="http://schemas.microsoft.com/office/drawing/2014/main" val="26565409"/>
                    </a:ext>
                  </a:extLst>
                </a:gridCol>
              </a:tblGrid>
              <a:tr h="2983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9580972"/>
                  </a:ext>
                </a:extLst>
              </a:tr>
              <a:tr h="22418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11679634"/>
                  </a:ext>
                </a:extLst>
              </a:tr>
              <a:tr h="926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1072227"/>
                  </a:ext>
                </a:extLst>
              </a:tr>
              <a:tr h="9261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9114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6078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4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895" y="1980431"/>
            <a:ext cx="9660971" cy="1005404"/>
          </a:xfrm>
        </p:spPr>
        <p:txBody>
          <a:bodyPr>
            <a:normAutofit lnSpcReduction="10000"/>
          </a:bodyPr>
          <a:lstStyle/>
          <a:p>
            <a:pPr marL="0" indent="536575" algn="just">
              <a:buNone/>
            </a:pPr>
            <a:r>
              <a:rPr lang="ru-RU" dirty="0"/>
              <a:t>Гость по приезде в гостиницу обнаружил, что его бронирование аннулировано. Бронь была негарантированная. Опишите Ваши действия</a:t>
            </a:r>
            <a:r>
              <a:rPr lang="ru-RU" dirty="0" smtClean="0"/>
              <a:t>: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87A2AD05-0B5E-4746-87FA-677DF2411A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108630"/>
              </p:ext>
            </p:extLst>
          </p:nvPr>
        </p:nvGraphicFramePr>
        <p:xfrm>
          <a:off x="1674292" y="2985835"/>
          <a:ext cx="7344816" cy="4179172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609328">
                  <a:extLst>
                    <a:ext uri="{9D8B030D-6E8A-4147-A177-3AD203B41FA5}">
                      <a16:colId xmlns:a16="http://schemas.microsoft.com/office/drawing/2014/main" val="403746285"/>
                    </a:ext>
                  </a:extLst>
                </a:gridCol>
                <a:gridCol w="3735488">
                  <a:extLst>
                    <a:ext uri="{9D8B030D-6E8A-4147-A177-3AD203B41FA5}">
                      <a16:colId xmlns:a16="http://schemas.microsoft.com/office/drawing/2014/main" val="1623246444"/>
                    </a:ext>
                  </a:extLst>
                </a:gridCol>
              </a:tblGrid>
              <a:tr h="28387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57490063"/>
                  </a:ext>
                </a:extLst>
              </a:tr>
              <a:tr h="21329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532213"/>
                  </a:ext>
                </a:extLst>
              </a:tr>
              <a:tr h="881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3671877"/>
                  </a:ext>
                </a:extLst>
              </a:tr>
              <a:tr h="8811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46242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967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5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1" y="1908423"/>
            <a:ext cx="9920289" cy="1005404"/>
          </a:xfrm>
        </p:spPr>
        <p:txBody>
          <a:bodyPr>
            <a:normAutofit fontScale="92500" lnSpcReduction="10000"/>
          </a:bodyPr>
          <a:lstStyle/>
          <a:p>
            <a:pPr marL="0" indent="536575" algn="just">
              <a:buNone/>
            </a:pPr>
            <a:r>
              <a:rPr lang="ru-RU" dirty="0"/>
              <a:t>По телефону поступает заказ от гостя с просьбой забронировать номер, в котором он постоянно останавливается – 504 номер. Однако, на </a:t>
            </a:r>
            <a:r>
              <a:rPr lang="ru-RU" dirty="0" smtClean="0"/>
              <a:t>запрашиваемые </a:t>
            </a:r>
            <a:r>
              <a:rPr lang="ru-RU" dirty="0"/>
              <a:t>даты номер 504 уже забронирован. Опишите Ваши действия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AC7683D-4BD1-4545-BBF4-8FD1E121C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63443"/>
              </p:ext>
            </p:extLst>
          </p:nvPr>
        </p:nvGraphicFramePr>
        <p:xfrm>
          <a:off x="1746300" y="2913827"/>
          <a:ext cx="7272808" cy="425118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573942">
                  <a:extLst>
                    <a:ext uri="{9D8B030D-6E8A-4147-A177-3AD203B41FA5}">
                      <a16:colId xmlns:a16="http://schemas.microsoft.com/office/drawing/2014/main" val="4237798541"/>
                    </a:ext>
                  </a:extLst>
                </a:gridCol>
                <a:gridCol w="3698866">
                  <a:extLst>
                    <a:ext uri="{9D8B030D-6E8A-4147-A177-3AD203B41FA5}">
                      <a16:colId xmlns:a16="http://schemas.microsoft.com/office/drawing/2014/main" val="4252486532"/>
                    </a:ext>
                  </a:extLst>
                </a:gridCol>
              </a:tblGrid>
              <a:tr h="2887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5037868"/>
                  </a:ext>
                </a:extLst>
              </a:tr>
              <a:tr h="21697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8536417"/>
                  </a:ext>
                </a:extLst>
              </a:tr>
              <a:tr h="8963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824278"/>
                  </a:ext>
                </a:extLst>
              </a:tr>
              <a:tr h="8963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70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2553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</a:t>
            </a:r>
            <a:r>
              <a:rPr lang="ru-RU" dirty="0" smtClean="0"/>
              <a:t>6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1" y="1908423"/>
            <a:ext cx="9920289" cy="1005404"/>
          </a:xfrm>
        </p:spPr>
        <p:txBody>
          <a:bodyPr>
            <a:normAutofit lnSpcReduction="10000"/>
          </a:bodyPr>
          <a:lstStyle/>
          <a:p>
            <a:pPr marL="0" indent="536575" algn="just">
              <a:buNone/>
            </a:pPr>
            <a:r>
              <a:rPr lang="ru-RU" dirty="0"/>
              <a:t>Какое необходимое число администраторов необходимо для трехзвездочной гостиницы в 100 номеров. Поясните расчёты. Рассчитайте длину стойки приема и размещения для данной гостиницы.</a:t>
            </a:r>
          </a:p>
        </p:txBody>
      </p:sp>
    </p:spTree>
    <p:extLst>
      <p:ext uri="{BB962C8B-B14F-4D97-AF65-F5344CB8AC3E}">
        <p14:creationId xmlns:p14="http://schemas.microsoft.com/office/powerpoint/2010/main" val="27350904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</a:t>
            </a:r>
            <a:r>
              <a:rPr lang="ru-RU" dirty="0" smtClean="0"/>
              <a:t>7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1" y="1908423"/>
            <a:ext cx="9920289" cy="1005404"/>
          </a:xfrm>
        </p:spPr>
        <p:txBody>
          <a:bodyPr/>
          <a:lstStyle/>
          <a:p>
            <a:pPr marL="0" indent="536575" algn="just">
              <a:buNone/>
            </a:pPr>
            <a:r>
              <a:rPr lang="ru-RU" dirty="0"/>
              <a:t>Гость отказывается оплачивать счет за пользование мини-баром. Опишите Ваши действия, как администратора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AC7683D-4BD1-4545-BBF4-8FD1E121C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4077987"/>
              </p:ext>
            </p:extLst>
          </p:nvPr>
        </p:nvGraphicFramePr>
        <p:xfrm>
          <a:off x="1314252" y="2700511"/>
          <a:ext cx="7704856" cy="4464496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3786255">
                  <a:extLst>
                    <a:ext uri="{9D8B030D-6E8A-4147-A177-3AD203B41FA5}">
                      <a16:colId xmlns:a16="http://schemas.microsoft.com/office/drawing/2014/main" val="4237798541"/>
                    </a:ext>
                  </a:extLst>
                </a:gridCol>
                <a:gridCol w="3918601">
                  <a:extLst>
                    <a:ext uri="{9D8B030D-6E8A-4147-A177-3AD203B41FA5}">
                      <a16:colId xmlns:a16="http://schemas.microsoft.com/office/drawing/2014/main" val="4252486532"/>
                    </a:ext>
                  </a:extLst>
                </a:gridCol>
              </a:tblGrid>
              <a:tr h="303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5037868"/>
                  </a:ext>
                </a:extLst>
              </a:tr>
              <a:tr h="22785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8536417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824278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70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1476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</a:t>
            </a:r>
            <a:r>
              <a:rPr lang="ru-RU" dirty="0" smtClean="0"/>
              <a:t>8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1" y="1908423"/>
            <a:ext cx="9920289" cy="1005404"/>
          </a:xfrm>
        </p:spPr>
        <p:txBody>
          <a:bodyPr/>
          <a:lstStyle/>
          <a:p>
            <a:pPr marL="0" indent="536575" algn="just">
              <a:buNone/>
            </a:pPr>
            <a:r>
              <a:rPr lang="ru-RU" dirty="0"/>
              <a:t>Номер гостя не был убран. Гость с претензией обратился к администратору. Опишите Ваши действия, как администратора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AC7683D-4BD1-4545-BBF4-8FD1E121C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687065"/>
              </p:ext>
            </p:extLst>
          </p:nvPr>
        </p:nvGraphicFramePr>
        <p:xfrm>
          <a:off x="1314252" y="2700511"/>
          <a:ext cx="7704856" cy="4464496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3786255">
                  <a:extLst>
                    <a:ext uri="{9D8B030D-6E8A-4147-A177-3AD203B41FA5}">
                      <a16:colId xmlns:a16="http://schemas.microsoft.com/office/drawing/2014/main" val="4237798541"/>
                    </a:ext>
                  </a:extLst>
                </a:gridCol>
                <a:gridCol w="3918601">
                  <a:extLst>
                    <a:ext uri="{9D8B030D-6E8A-4147-A177-3AD203B41FA5}">
                      <a16:colId xmlns:a16="http://schemas.microsoft.com/office/drawing/2014/main" val="4252486532"/>
                    </a:ext>
                  </a:extLst>
                </a:gridCol>
              </a:tblGrid>
              <a:tr h="303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5037868"/>
                  </a:ext>
                </a:extLst>
              </a:tr>
              <a:tr h="22785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8536417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824278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70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2219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472FD-CAAA-4E5A-84DD-F47A06AD3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561291"/>
            <a:ext cx="9687193" cy="567848"/>
          </a:xfrm>
        </p:spPr>
        <p:txBody>
          <a:bodyPr/>
          <a:lstStyle/>
          <a:p>
            <a:r>
              <a:rPr lang="ru-RU" dirty="0"/>
              <a:t>Кейс-задача № </a:t>
            </a:r>
            <a:r>
              <a:rPr lang="ru-RU" dirty="0" smtClean="0"/>
              <a:t>9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448EDF-EDBC-4487-A4EA-31E1F10DA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1" y="1908423"/>
            <a:ext cx="9920289" cy="1005404"/>
          </a:xfrm>
        </p:spPr>
        <p:txBody>
          <a:bodyPr/>
          <a:lstStyle/>
          <a:p>
            <a:pPr marL="0" indent="536575" algn="just">
              <a:buNone/>
            </a:pPr>
            <a:r>
              <a:rPr lang="ru-RU" dirty="0"/>
              <a:t>Гость утверждает, что из его номера пропала ценная вещь. Опишите Ваши действия</a:t>
            </a:r>
            <a:r>
              <a:rPr lang="ru-RU" dirty="0" smtClean="0"/>
              <a:t>:</a:t>
            </a:r>
            <a:endParaRPr lang="ru-RU" dirty="0"/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AC7683D-4BD1-4545-BBF4-8FD1E121C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6398757"/>
              </p:ext>
            </p:extLst>
          </p:nvPr>
        </p:nvGraphicFramePr>
        <p:xfrm>
          <a:off x="1314252" y="2700511"/>
          <a:ext cx="7704856" cy="4464496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3786255">
                  <a:extLst>
                    <a:ext uri="{9D8B030D-6E8A-4147-A177-3AD203B41FA5}">
                      <a16:colId xmlns:a16="http://schemas.microsoft.com/office/drawing/2014/main" val="4237798541"/>
                    </a:ext>
                  </a:extLst>
                </a:gridCol>
                <a:gridCol w="3918601">
                  <a:extLst>
                    <a:ext uri="{9D8B030D-6E8A-4147-A177-3AD203B41FA5}">
                      <a16:colId xmlns:a16="http://schemas.microsoft.com/office/drawing/2014/main" val="4252486532"/>
                    </a:ext>
                  </a:extLst>
                </a:gridCol>
              </a:tblGrid>
              <a:tr h="303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Задание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Заданная проблема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5037868"/>
                  </a:ext>
                </a:extLst>
              </a:tr>
              <a:tr h="22785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Выполняемые действия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5. </a:t>
                      </a:r>
                    </a:p>
                    <a:p>
                      <a:pPr marL="215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и т.д.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8536417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Документы, которые необходимы при выполнении задания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9824278"/>
                  </a:ext>
                </a:extLst>
              </a:tr>
              <a:tr h="9413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Должности сотрудников, которые задействованы в решении ситуации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6970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11537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20" y="487688"/>
            <a:ext cx="9638563" cy="692497"/>
          </a:xfrm>
        </p:spPr>
        <p:txBody>
          <a:bodyPr/>
          <a:lstStyle/>
          <a:p>
            <a:r>
              <a:rPr lang="ru-RU" sz="2500" dirty="0"/>
              <a:t>Предложения по совершенствованию работы службы приема и размещения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311" y="1908423"/>
            <a:ext cx="9782579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Сформулировать предложения по совершенствованию работы службы приема и размещения в гостинице – базе практики, при этом сравниваются результаты полученных в процессе обучения теоретических знаний с личными наблюдениями и навыками, полученными в период прохождения практики. Предложения должны быть обоснованы экономически (затраты на внедрение будут возмещены в течение года повышением прибыли или экономией на других статьях расходов). Предложения разрабатываются полностью, от документальной основы и планов внедрения, до характеристики зоны ответственности администратора гостиницы </a:t>
            </a:r>
            <a:r>
              <a:rPr lang="ru-RU" dirty="0" smtClean="0"/>
              <a:t>и </a:t>
            </a:r>
            <a:r>
              <a:rPr lang="ru-RU" dirty="0"/>
              <a:t>запланированных экономических результатов. Предложений должно быть не менее 3 (например, установка дополнительного программного обеспечения, создание или изменение стандартов работы службы, разработка инструкций по работе с жалобами гостей, бланков передачи выручки по смене, методы мотивации сотрудников службы </a:t>
            </a:r>
            <a:r>
              <a:rPr lang="ru-RU" dirty="0" err="1"/>
              <a:t>СПиР</a:t>
            </a:r>
            <a:r>
              <a:rPr lang="ru-RU" dirty="0"/>
              <a:t> и т.д.) (</a:t>
            </a:r>
            <a:r>
              <a:rPr lang="ru-RU" b="1" dirty="0"/>
              <a:t>2-3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0439581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38" y="612279"/>
            <a:ext cx="9638563" cy="387798"/>
          </a:xfrm>
        </p:spPr>
        <p:txBody>
          <a:bodyPr/>
          <a:lstStyle/>
          <a:p>
            <a:r>
              <a:rPr lang="ru-RU" sz="2800" dirty="0"/>
              <a:t>Приложения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313" y="2052439"/>
            <a:ext cx="978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Разместить дополнительную информацию, позволяющую раскрыть особенности прохождения производственной </a:t>
            </a:r>
            <a:r>
              <a:rPr lang="ru-RU" dirty="0" smtClean="0"/>
              <a:t>практики. </a:t>
            </a:r>
            <a:endParaRPr lang="ru-RU" dirty="0"/>
          </a:p>
          <a:p>
            <a:pPr indent="536575" algn="just">
              <a:spcAft>
                <a:spcPts val="0"/>
              </a:spcAft>
            </a:pPr>
            <a:r>
              <a:rPr lang="ru-RU" dirty="0"/>
              <a:t>Например, дополнительные фото- материалы, документы, стандарты и т.д.                  (</a:t>
            </a:r>
            <a:r>
              <a:rPr lang="ru-RU" b="1" dirty="0"/>
              <a:t>не более 10 слайдов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47800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3187</TotalTime>
  <Words>1264</Words>
  <Application>Microsoft Office PowerPoint</Application>
  <PresentationFormat>Произвольный</PresentationFormat>
  <Paragraphs>176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Arial Black</vt:lpstr>
      <vt:lpstr>Calibri</vt:lpstr>
      <vt:lpstr>Calibri Light</vt:lpstr>
      <vt:lpstr>Times New Roman</vt:lpstr>
      <vt:lpstr>Тема Office</vt:lpstr>
      <vt:lpstr>ОТЧЕТ о прохождении производственной практики   по профессиональному модулю ПМ.01 Организация и контроль текущей деятельности сотрудников службы приема и размещения  в период с «___» _________ 20__ г. по «___» _________ 20__ г.   Специальность 43.02.14 Гостиничное дело </vt:lpstr>
      <vt:lpstr>Содержание (25-35 слайдов)</vt:lpstr>
      <vt:lpstr>Характеристика организационной структуры гостиницы «…»</vt:lpstr>
      <vt:lpstr>Организационная структура управления  в гостинице «…»</vt:lpstr>
      <vt:lpstr>Организационная структура службы приема и размещения в гостинице «…»</vt:lpstr>
      <vt:lpstr>Взаимодействие службы приема и размещения со смежными подразделениями в гостинице «…»</vt:lpstr>
      <vt:lpstr>Информирование потребителя о видах услуг и правилах безопасности во время проживания в гостинице гостиницы «…»</vt:lpstr>
      <vt:lpstr>Калькуляция стоимости услуг гостиничного предприятия для потребителей в гостинице «…»</vt:lpstr>
      <vt:lpstr>Заключение договоров  с контрагентами и потребителями в гостинице «…»</vt:lpstr>
      <vt:lpstr>Процесс расчета с гостями в отеле «…»</vt:lpstr>
      <vt:lpstr>Кейс-задача № 1</vt:lpstr>
      <vt:lpstr>Кейс-задача № 2</vt:lpstr>
      <vt:lpstr>Кейс-задача № 3</vt:lpstr>
      <vt:lpstr>Кейс-задача № 4</vt:lpstr>
      <vt:lpstr>Кейс-задача № 5</vt:lpstr>
      <vt:lpstr>Кейс-задача № 6</vt:lpstr>
      <vt:lpstr>Кейс-задача № 7</vt:lpstr>
      <vt:lpstr>Кейс-задача № 8</vt:lpstr>
      <vt:lpstr>Кейс-задача № 9</vt:lpstr>
      <vt:lpstr>Предложения по совершенствованию работы службы приема и размещения в гостинице «…»</vt:lpstr>
      <vt:lpstr>Приложения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321</cp:revision>
  <cp:lastPrinted>2021-01-11T11:19:56Z</cp:lastPrinted>
  <dcterms:created xsi:type="dcterms:W3CDTF">2020-03-27T22:15:06Z</dcterms:created>
  <dcterms:modified xsi:type="dcterms:W3CDTF">2025-03-27T14:44:24Z</dcterms:modified>
</cp:coreProperties>
</file>