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"/>
  </p:notesMasterIdLst>
  <p:sldIdLst>
    <p:sldId id="256" r:id="rId2"/>
    <p:sldId id="257" r:id="rId3"/>
    <p:sldId id="258" r:id="rId4"/>
    <p:sldId id="288" r:id="rId5"/>
    <p:sldId id="259" r:id="rId6"/>
    <p:sldId id="260" r:id="rId7"/>
    <p:sldId id="29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0" autoAdjust="0"/>
    <p:restoredTop sz="94660"/>
  </p:normalViewPr>
  <p:slideViewPr>
    <p:cSldViewPr snapToGrid="0">
      <p:cViewPr>
        <p:scale>
          <a:sx n="33" d="100"/>
          <a:sy n="33" d="100"/>
        </p:scale>
        <p:origin x="-3708" y="-20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383ACD-3535-476D-ACE5-6008F8F0FA48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F497C-2357-4AF3-AB88-C64F80408A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523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9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93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04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17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36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69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86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656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02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919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57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6870-8E51-4101-BE05-0C2D0B0A691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185CE-8E92-43DB-9B37-DF529B070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21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FFE9A0-1F2F-4B7C-B35D-4A48F78B7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459"/>
            <a:ext cx="9144000" cy="1970842"/>
          </a:xfrm>
        </p:spPr>
        <p:txBody>
          <a:bodyPr>
            <a:normAutofit/>
          </a:bodyPr>
          <a:lstStyle/>
          <a:p>
            <a:r>
              <a:rPr lang="ru-RU" sz="2400" b="1" dirty="0"/>
              <a:t>  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B4468B7-BA2D-49A0-883F-2AAB132C8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76167"/>
            <a:ext cx="9144000" cy="1413517"/>
          </a:xfrm>
        </p:spPr>
        <p:txBody>
          <a:bodyPr/>
          <a:lstStyle/>
          <a:p>
            <a:r>
              <a:rPr lang="ru-RU" b="1" dirty="0">
                <a:latin typeface="+mj-lt"/>
                <a:cs typeface="Times New Roman" panose="02020603050405020304" pitchFamily="18" charset="0"/>
              </a:rPr>
              <a:t>Практическое задание</a:t>
            </a:r>
            <a:r>
              <a:rPr lang="ru-RU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по дисциплине 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r>
              <a:rPr lang="ru-RU" b="1" dirty="0">
                <a:latin typeface="+mj-lt"/>
                <a:cs typeface="Times New Roman" panose="02020603050405020304" pitchFamily="18" charset="0"/>
              </a:rPr>
              <a:t>«Наименование дисциплины»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r>
              <a:rPr lang="ru-RU" dirty="0"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D5E9226-46D0-4D3D-99B9-7BCC0702BBC4}"/>
              </a:ext>
            </a:extLst>
          </p:cNvPr>
          <p:cNvSpPr txBox="1"/>
          <p:nvPr/>
        </p:nvSpPr>
        <p:spPr>
          <a:xfrm>
            <a:off x="5269587" y="6037205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Москва, 202_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B5097C9-7F8B-45D8-878D-0AAC16852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64" y="335643"/>
            <a:ext cx="4009072" cy="1295238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383B4377-31E9-4739-9961-9807151147B8}"/>
              </a:ext>
            </a:extLst>
          </p:cNvPr>
          <p:cNvCxnSpPr>
            <a:cxnSpLocks/>
          </p:cNvCxnSpPr>
          <p:nvPr/>
        </p:nvCxnSpPr>
        <p:spPr>
          <a:xfrm>
            <a:off x="4711700" y="487962"/>
            <a:ext cx="0" cy="99060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043C989-EE6B-4202-BC7D-9861C9EF0E63}"/>
              </a:ext>
            </a:extLst>
          </p:cNvPr>
          <p:cNvSpPr txBox="1"/>
          <p:nvPr/>
        </p:nvSpPr>
        <p:spPr>
          <a:xfrm>
            <a:off x="5039407" y="567851"/>
            <a:ext cx="5540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dirty="0">
                <a:latin typeface="Golos Text VF DemiBold" pitchFamily="2" charset="0"/>
                <a:ea typeface="Golos Text VF DemiBold" pitchFamily="2" charset="0"/>
              </a:rPr>
              <a:t>Московский институт технологий и управления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xmlns="" id="{68FCEB5D-44F0-4587-9656-B5EE1161F3E3}"/>
              </a:ext>
            </a:extLst>
          </p:cNvPr>
          <p:cNvSpPr txBox="1">
            <a:spLocks/>
          </p:cNvSpPr>
          <p:nvPr/>
        </p:nvSpPr>
        <p:spPr>
          <a:xfrm>
            <a:off x="289064" y="4893276"/>
            <a:ext cx="9144000" cy="1143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ru-RU" sz="1800" dirty="0">
                <a:solidFill>
                  <a:srgbClr val="00000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Выполнил студент:</a:t>
            </a:r>
            <a:br>
              <a:rPr lang="ru-RU" sz="1800" dirty="0">
                <a:solidFill>
                  <a:srgbClr val="00000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ru-RU" sz="1800" dirty="0">
                <a:solidFill>
                  <a:srgbClr val="00000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Направление: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276DCA7F-C84C-4272-BD1A-5B3C64B90D8E}"/>
              </a:ext>
            </a:extLst>
          </p:cNvPr>
          <p:cNvSpPr txBox="1">
            <a:spLocks/>
          </p:cNvSpPr>
          <p:nvPr/>
        </p:nvSpPr>
        <p:spPr>
          <a:xfrm>
            <a:off x="12192000" y="351460"/>
            <a:ext cx="3800475" cy="1047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Заголовки: </a:t>
            </a:r>
            <a:r>
              <a:rPr lang="en-US" sz="1900" dirty="0" err="1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Golos</a:t>
            </a:r>
            <a:r>
              <a:rPr lang="en-US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 Text VF </a:t>
            </a:r>
            <a:r>
              <a:rPr lang="en-US" sz="1900" dirty="0" err="1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DemiBold</a:t>
            </a:r>
            <a:endParaRPr lang="en-US" sz="1900" dirty="0">
              <a:solidFill>
                <a:srgbClr val="101820"/>
              </a:solidFill>
              <a:latin typeface="Inter Medium" panose="02000603000000020004" pitchFamily="2" charset="0"/>
              <a:ea typeface="Inter Medium" panose="02000603000000020004" pitchFamily="2" charset="0"/>
              <a:sym typeface="Cambria"/>
            </a:endParaRPr>
          </a:p>
          <a:p>
            <a:pPr algn="l"/>
            <a:r>
              <a:rPr lang="ru-RU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Текст: </a:t>
            </a:r>
            <a:r>
              <a:rPr lang="en-US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Roboto Bold</a:t>
            </a:r>
            <a:r>
              <a:rPr lang="ru-RU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, </a:t>
            </a:r>
            <a:r>
              <a:rPr lang="en-US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Roboto</a:t>
            </a:r>
          </a:p>
          <a:p>
            <a:pPr algn="l"/>
            <a:r>
              <a:rPr lang="ru-RU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Таблиц: </a:t>
            </a:r>
            <a:r>
              <a:rPr lang="en-US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Roboto</a:t>
            </a:r>
            <a:endParaRPr lang="ru-RU" sz="1900" dirty="0">
              <a:solidFill>
                <a:srgbClr val="101820"/>
              </a:solidFill>
              <a:latin typeface="Inter Medium" panose="02000603000000020004" pitchFamily="2" charset="0"/>
              <a:ea typeface="Inter Medium" panose="02000603000000020004" pitchFamily="2" charset="0"/>
              <a:sym typeface="Cambria"/>
            </a:endParaRP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xmlns="" id="{99F66AC7-F2E5-4CD5-AD9C-14DF7A13E07A}"/>
              </a:ext>
            </a:extLst>
          </p:cNvPr>
          <p:cNvSpPr txBox="1">
            <a:spLocks/>
          </p:cNvSpPr>
          <p:nvPr/>
        </p:nvSpPr>
        <p:spPr>
          <a:xfrm>
            <a:off x="12225337" y="1973426"/>
            <a:ext cx="3800475" cy="362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Основные цвета: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FC089AE7-510F-47A9-8783-F41158F6B663}"/>
              </a:ext>
            </a:extLst>
          </p:cNvPr>
          <p:cNvSpPr txBox="1">
            <a:spLocks/>
          </p:cNvSpPr>
          <p:nvPr/>
        </p:nvSpPr>
        <p:spPr>
          <a:xfrm>
            <a:off x="12225337" y="3078266"/>
            <a:ext cx="3176220" cy="6395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900" dirty="0">
                <a:solidFill>
                  <a:srgbClr val="101820"/>
                </a:solidFill>
                <a:latin typeface="Inter Medium" panose="02000603000000020004" pitchFamily="2" charset="0"/>
                <a:ea typeface="Inter Medium" panose="02000603000000020004" pitchFamily="2" charset="0"/>
                <a:sym typeface="Cambria"/>
              </a:rPr>
              <a:t>Дополнительные цвета (для мелких элементов):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B5912C5-CD6B-475B-92EF-9E36F2BDBB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" t="19918" r="6902" b="4411"/>
          <a:stretch/>
        </p:blipFill>
        <p:spPr>
          <a:xfrm rot="16200000">
            <a:off x="12351449" y="3626384"/>
            <a:ext cx="2406837" cy="27860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82572B8-3E8D-4F81-8EE2-263D5913FE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0" t="17604" r="38935" b="4159"/>
          <a:stretch/>
        </p:blipFill>
        <p:spPr>
          <a:xfrm rot="16200000">
            <a:off x="13443933" y="875922"/>
            <a:ext cx="818041" cy="338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20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FFE9A0-1F2F-4B7C-B35D-4A48F78B7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459"/>
            <a:ext cx="9144000" cy="1970842"/>
          </a:xfrm>
        </p:spPr>
        <p:txBody>
          <a:bodyPr>
            <a:normAutofit/>
          </a:bodyPr>
          <a:lstStyle/>
          <a:p>
            <a:r>
              <a:rPr lang="ru-RU" sz="2400" b="1" dirty="0"/>
              <a:t>  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B4468B7-BA2D-49A0-883F-2AAB132C8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76167"/>
            <a:ext cx="9144000" cy="1413517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Практическое задание</a:t>
            </a:r>
            <a:r>
              <a:rPr lang="ru-R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по дисциплине </a:t>
            </a:r>
            <a:endParaRPr lang="ru-RU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«Наименование дисциплины»</a:t>
            </a:r>
            <a:endParaRPr lang="ru-RU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D5E9226-46D0-4D3D-99B9-7BCC0702BBC4}"/>
              </a:ext>
            </a:extLst>
          </p:cNvPr>
          <p:cNvSpPr txBox="1"/>
          <p:nvPr/>
        </p:nvSpPr>
        <p:spPr>
          <a:xfrm>
            <a:off x="5269587" y="6037205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Times New Roman" panose="02020603050405020304" pitchFamily="18" charset="0"/>
              </a:rPr>
              <a:t>Москва, 202_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xmlns="" id="{68FCEB5D-44F0-4587-9656-B5EE1161F3E3}"/>
              </a:ext>
            </a:extLst>
          </p:cNvPr>
          <p:cNvSpPr txBox="1">
            <a:spLocks/>
          </p:cNvSpPr>
          <p:nvPr/>
        </p:nvSpPr>
        <p:spPr>
          <a:xfrm>
            <a:off x="289064" y="4893276"/>
            <a:ext cx="9144000" cy="1143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Выполнил студент:</a:t>
            </a:r>
            <a:br>
              <a:rPr lang="ru-RU" sz="18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Направление: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D6B66A6-F311-4935-B0BC-1F28EBDE27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33" y="549417"/>
            <a:ext cx="3975343" cy="898716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143A1D97-62FD-4062-BE24-7C0E52FE8F13}"/>
              </a:ext>
            </a:extLst>
          </p:cNvPr>
          <p:cNvCxnSpPr>
            <a:cxnSpLocks/>
          </p:cNvCxnSpPr>
          <p:nvPr/>
        </p:nvCxnSpPr>
        <p:spPr>
          <a:xfrm>
            <a:off x="4711700" y="487962"/>
            <a:ext cx="0" cy="990600"/>
          </a:xfrm>
          <a:prstGeom prst="line">
            <a:avLst/>
          </a:prstGeom>
          <a:ln w="571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E8E988D-0DDC-45D0-BE0B-DE15CFB2D53A}"/>
              </a:ext>
            </a:extLst>
          </p:cNvPr>
          <p:cNvSpPr txBox="1"/>
          <p:nvPr/>
        </p:nvSpPr>
        <p:spPr>
          <a:xfrm>
            <a:off x="5039407" y="567851"/>
            <a:ext cx="5540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dirty="0">
                <a:solidFill>
                  <a:srgbClr val="FFFFFF"/>
                </a:solidFill>
                <a:latin typeface="Golos Text VF DemiBold" pitchFamily="2" charset="0"/>
                <a:ea typeface="Golos Text VF DemiBold" pitchFamily="2" charset="0"/>
              </a:rPr>
              <a:t>Московский институт технологий и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85567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бъект 2">
            <a:extLst>
              <a:ext uri="{FF2B5EF4-FFF2-40B4-BE49-F238E27FC236}">
                <a16:creationId xmlns:a16="http://schemas.microsoft.com/office/drawing/2014/main" xmlns="" id="{5E867A11-E886-A333-7417-E62673AD3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571256"/>
            <a:ext cx="11306175" cy="4351338"/>
          </a:xfrm>
        </p:spPr>
        <p:txBody>
          <a:bodyPr>
            <a:normAutofit/>
          </a:bodyPr>
          <a:lstStyle/>
          <a:p>
            <a:pPr>
              <a:buClr>
                <a:srgbClr val="3A52EE"/>
              </a:buClr>
            </a:pPr>
            <a:r>
              <a:rPr lang="ru-RU" sz="1800" b="1" dirty="0">
                <a:solidFill>
                  <a:srgbClr val="FFFFFF"/>
                </a:solidFill>
                <a:highlight>
                  <a:srgbClr val="3A52EE"/>
                </a:highlight>
                <a:latin typeface="Roboto Medium" panose="02000000000000000000" pitchFamily="2" charset="0"/>
                <a:ea typeface="Roboto Medium" panose="02000000000000000000" pitchFamily="2" charset="0"/>
              </a:rPr>
              <a:t>Актуальность работы</a:t>
            </a:r>
            <a:r>
              <a:rPr lang="ru-RU" sz="1800" b="1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ru-RU" sz="1800" dirty="0">
                <a:latin typeface="Roboto Medium" panose="02000000000000000000" pitchFamily="2" charset="0"/>
                <a:ea typeface="Roboto Medium" panose="02000000000000000000" pitchFamily="2" charset="0"/>
              </a:rPr>
              <a:t>определяется</a:t>
            </a:r>
            <a:endParaRPr lang="en-US" sz="1800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>
              <a:buClr>
                <a:srgbClr val="3A52EE"/>
              </a:buClr>
            </a:pPr>
            <a:endParaRPr lang="ru-RU" sz="1800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>
              <a:buClr>
                <a:srgbClr val="3A52EE"/>
              </a:buClr>
            </a:pPr>
            <a:r>
              <a:rPr lang="ru-RU" sz="1800" b="1" dirty="0">
                <a:solidFill>
                  <a:srgbClr val="FFFFFF"/>
                </a:solidFill>
                <a:highlight>
                  <a:srgbClr val="3A52EE"/>
                </a:highlight>
                <a:latin typeface="Roboto Medium" panose="02000000000000000000" pitchFamily="2" charset="0"/>
                <a:ea typeface="Roboto Medium" panose="02000000000000000000" pitchFamily="2" charset="0"/>
              </a:rPr>
              <a:t>Цель работы</a:t>
            </a:r>
            <a:r>
              <a:rPr lang="ru-RU" sz="1800" b="1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ru-RU" sz="1800" dirty="0">
                <a:latin typeface="Roboto Medium" panose="02000000000000000000" pitchFamily="2" charset="0"/>
                <a:ea typeface="Roboto Medium" panose="02000000000000000000" pitchFamily="2" charset="0"/>
              </a:rPr>
              <a:t>– _____________.</a:t>
            </a:r>
          </a:p>
          <a:p>
            <a:pPr>
              <a:buClr>
                <a:srgbClr val="3A52EE"/>
              </a:buClr>
            </a:pPr>
            <a:endParaRPr lang="en-US" sz="1800" b="1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>
              <a:buClr>
                <a:srgbClr val="3A52EE"/>
              </a:buClr>
            </a:pPr>
            <a:r>
              <a:rPr lang="ru-RU" sz="1800" b="1" dirty="0">
                <a:solidFill>
                  <a:srgbClr val="FFFFFF"/>
                </a:solidFill>
                <a:highlight>
                  <a:srgbClr val="3A52EE"/>
                </a:highlight>
                <a:latin typeface="Roboto Medium" panose="02000000000000000000" pitchFamily="2" charset="0"/>
                <a:ea typeface="Roboto Medium" panose="02000000000000000000" pitchFamily="2" charset="0"/>
              </a:rPr>
              <a:t>Задачи:</a:t>
            </a:r>
            <a:r>
              <a:rPr lang="ru-RU" sz="1800" dirty="0">
                <a:latin typeface="Roboto Medium" panose="02000000000000000000" pitchFamily="2" charset="0"/>
                <a:ea typeface="Roboto Medium" panose="02000000000000000000" pitchFamily="2" charset="0"/>
              </a:rPr>
              <a:t> перечисляете</a:t>
            </a:r>
          </a:p>
          <a:p>
            <a:pPr marL="0" indent="0">
              <a:buClr>
                <a:srgbClr val="3A52EE"/>
              </a:buClr>
              <a:buNone/>
            </a:pPr>
            <a:endParaRPr lang="en-US" sz="1800" b="1" dirty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A4D53FE-9C83-42FF-8087-2C4CB9BA3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6286744"/>
            <a:ext cx="1111131" cy="36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01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5E4CA87-6140-FAB3-667A-40E6BF63C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ED66AF-506A-D253-6679-CFE2744A9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404813"/>
            <a:ext cx="11449050" cy="966787"/>
          </a:xfrm>
        </p:spPr>
        <p:txBody>
          <a:bodyPr>
            <a:normAutofit/>
          </a:bodyPr>
          <a:lstStyle/>
          <a:p>
            <a:r>
              <a:rPr lang="ru-RU" b="1" dirty="0">
                <a:latin typeface="Golos Text VF DemiBold" pitchFamily="2" charset="0"/>
                <a:ea typeface="Golos Text VF DemiBold" pitchFamily="2" charset="0"/>
              </a:rPr>
              <a:t>Тема исследования</a:t>
            </a:r>
            <a:r>
              <a:rPr lang="ru-RU" dirty="0">
                <a:latin typeface="Golos Text VF DemiBold" pitchFamily="2" charset="0"/>
                <a:ea typeface="Golos Text VF DemiBold" pitchFamily="2" charset="0"/>
              </a:rPr>
              <a:t> </a:t>
            </a:r>
            <a:endParaRPr lang="en-US" dirty="0">
              <a:latin typeface="Golos Text VF DemiBold" pitchFamily="2" charset="0"/>
              <a:ea typeface="Golos Text VF DemiBold" pitchFamily="2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F80B5CA6-774F-B936-8C18-E0CE6A216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1825625"/>
            <a:ext cx="11306175" cy="4351338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3A52EE"/>
              </a:buClr>
            </a:pPr>
            <a:r>
              <a:rPr lang="ru-RU" sz="1800" dirty="0">
                <a:latin typeface="Roboto Medium" panose="02000000000000000000" pitchFamily="2" charset="0"/>
                <a:ea typeface="Roboto Medium" panose="02000000000000000000" pitchFamily="2" charset="0"/>
              </a:rPr>
              <a:t>Краткая характеристика </a:t>
            </a:r>
            <a:endParaRPr lang="en-US" sz="1800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 marL="285750" indent="-285750">
              <a:buClr>
                <a:srgbClr val="3A52EE"/>
              </a:buClr>
            </a:pPr>
            <a:r>
              <a:rPr lang="ru-RU" sz="1800" dirty="0">
                <a:latin typeface="Roboto Medium" panose="02000000000000000000" pitchFamily="2" charset="0"/>
                <a:ea typeface="Roboto Medium" panose="02000000000000000000" pitchFamily="2" charset="0"/>
              </a:rPr>
              <a:t>На 1-2 слайда </a:t>
            </a:r>
            <a:endParaRPr lang="en-US" sz="1800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pPr marL="285750" indent="-285750">
              <a:buClr>
                <a:srgbClr val="3A52EE"/>
              </a:buClr>
            </a:pPr>
            <a:r>
              <a:rPr lang="ru-RU" sz="1800" dirty="0">
                <a:latin typeface="Roboto Medium" panose="02000000000000000000" pitchFamily="2" charset="0"/>
                <a:ea typeface="Roboto Medium" panose="02000000000000000000" pitchFamily="2" charset="0"/>
              </a:rPr>
              <a:t>Основные понятия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B5F770-A5C7-465B-B08D-49BD46D7A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6286744"/>
            <a:ext cx="1111131" cy="36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32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B4B8DC8-0B3A-4121-BE99-D19F12741D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9" y="6346252"/>
            <a:ext cx="1111132" cy="251196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038" y="2717292"/>
            <a:ext cx="11449050" cy="966787"/>
          </a:xfrm>
          <a:noFill/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FFFFFF"/>
                </a:solidFill>
                <a:latin typeface="Golos Text VF DemiBold" pitchFamily="2" charset="0"/>
                <a:ea typeface="Golos Text VF DemiBold" pitchFamily="2" charset="0"/>
              </a:rPr>
              <a:t>ВЫВОДЫ ПО РАБОТЕ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E369D70D-21AC-4AB9-9E1E-DAF2B9755C98}"/>
              </a:ext>
            </a:extLst>
          </p:cNvPr>
          <p:cNvSpPr/>
          <p:nvPr/>
        </p:nvSpPr>
        <p:spPr>
          <a:xfrm>
            <a:off x="9337431" y="554384"/>
            <a:ext cx="2162908" cy="216290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1CE0BDBE-809D-446C-8061-B7FC1F45BA9B}"/>
              </a:ext>
            </a:extLst>
          </p:cNvPr>
          <p:cNvSpPr/>
          <p:nvPr/>
        </p:nvSpPr>
        <p:spPr>
          <a:xfrm>
            <a:off x="9337431" y="2966924"/>
            <a:ext cx="2162908" cy="216290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822EA792-28B8-49EF-ADB3-C5E4BF16AFDB}"/>
              </a:ext>
            </a:extLst>
          </p:cNvPr>
          <p:cNvSpPr/>
          <p:nvPr/>
        </p:nvSpPr>
        <p:spPr>
          <a:xfrm>
            <a:off x="9337431" y="5379464"/>
            <a:ext cx="2162908" cy="216290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22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8" y="404813"/>
            <a:ext cx="11449050" cy="966787"/>
          </a:xfrm>
        </p:spPr>
        <p:txBody>
          <a:bodyPr>
            <a:normAutofit/>
          </a:bodyPr>
          <a:lstStyle/>
          <a:p>
            <a:r>
              <a:rPr lang="ru-RU" dirty="0">
                <a:latin typeface="Golos Text VF DemiBold" pitchFamily="2" charset="0"/>
                <a:ea typeface="Golos Text VF DemiBold" pitchFamily="2" charset="0"/>
              </a:rPr>
              <a:t>Выводы по работе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42914" y="1579110"/>
          <a:ext cx="11152801" cy="2744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871">
                  <a:extLst>
                    <a:ext uri="{9D8B030D-6E8A-4147-A177-3AD203B41FA5}">
                      <a16:colId xmlns:a16="http://schemas.microsoft.com/office/drawing/2014/main" xmlns="" val="2125056316"/>
                    </a:ext>
                  </a:extLst>
                </a:gridCol>
                <a:gridCol w="1887415">
                  <a:extLst>
                    <a:ext uri="{9D8B030D-6E8A-4147-A177-3AD203B41FA5}">
                      <a16:colId xmlns:a16="http://schemas.microsoft.com/office/drawing/2014/main" xmlns="" val="3853779934"/>
                    </a:ext>
                  </a:extLst>
                </a:gridCol>
                <a:gridCol w="1994344">
                  <a:extLst>
                    <a:ext uri="{9D8B030D-6E8A-4147-A177-3AD203B41FA5}">
                      <a16:colId xmlns:a16="http://schemas.microsoft.com/office/drawing/2014/main" xmlns="" val="1474840425"/>
                    </a:ext>
                  </a:extLst>
                </a:gridCol>
                <a:gridCol w="2086297">
                  <a:extLst>
                    <a:ext uri="{9D8B030D-6E8A-4147-A177-3AD203B41FA5}">
                      <a16:colId xmlns:a16="http://schemas.microsoft.com/office/drawing/2014/main" xmlns="" val="2325488785"/>
                    </a:ext>
                  </a:extLst>
                </a:gridCol>
                <a:gridCol w="1700207">
                  <a:extLst>
                    <a:ext uri="{9D8B030D-6E8A-4147-A177-3AD203B41FA5}">
                      <a16:colId xmlns:a16="http://schemas.microsoft.com/office/drawing/2014/main" xmlns="" val="855355467"/>
                    </a:ext>
                  </a:extLst>
                </a:gridCol>
                <a:gridCol w="1547667">
                  <a:extLst>
                    <a:ext uri="{9D8B030D-6E8A-4147-A177-3AD203B41FA5}">
                      <a16:colId xmlns:a16="http://schemas.microsoft.com/office/drawing/2014/main" xmlns="" val="1559355575"/>
                    </a:ext>
                  </a:extLst>
                </a:gridCol>
              </a:tblGrid>
              <a:tr h="85550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Inter" panose="02000503000000020004" pitchFamily="50" charset="0"/>
                        </a:rPr>
                        <a:t>Заголовок столбца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52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Inter" panose="02000503000000020004" pitchFamily="50" charset="0"/>
                        </a:rPr>
                        <a:t>Заголовок столбца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52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Inter" panose="02000503000000020004" pitchFamily="50" charset="0"/>
                        </a:rPr>
                        <a:t>Заголовок столбца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52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Inter" panose="02000503000000020004" pitchFamily="50" charset="0"/>
                        </a:rPr>
                        <a:t>Заголовок столбца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52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Inter" panose="02000503000000020004" pitchFamily="50" charset="0"/>
                        </a:rPr>
                        <a:t>Заголовок столбца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52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Inter" panose="02000503000000020004" pitchFamily="50" charset="0"/>
                        </a:rPr>
                        <a:t>Заголовок столбца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52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4312148"/>
                  </a:ext>
                </a:extLst>
              </a:tr>
              <a:tr h="47216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9567868"/>
                  </a:ext>
                </a:extLst>
              </a:tr>
              <a:tr h="47216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721079"/>
                  </a:ext>
                </a:extLst>
              </a:tr>
              <a:tr h="47216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3487143"/>
                  </a:ext>
                </a:extLst>
              </a:tr>
              <a:tr h="47216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Inter" panose="02000503000000020004" pitchFamily="50" charset="0"/>
                        </a:rPr>
                        <a:t>Текст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8628307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CD56FD-58AF-4D27-B771-5D72861C4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6286744"/>
            <a:ext cx="1111131" cy="36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52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53E4895-0A13-9A54-1DFA-DF65A62F1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DD70B54-A176-5077-8806-9EA21A06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2458241"/>
            <a:ext cx="11449050" cy="966787"/>
          </a:xfrm>
          <a:noFill/>
        </p:spPr>
        <p:txBody>
          <a:bodyPr>
            <a:noAutofit/>
          </a:bodyPr>
          <a:lstStyle/>
          <a:p>
            <a:r>
              <a:rPr lang="ru-RU" sz="6000" dirty="0">
                <a:solidFill>
                  <a:srgbClr val="FFFFFF"/>
                </a:solidFill>
                <a:latin typeface="Golos Text VF DemiBold" pitchFamily="2" charset="0"/>
                <a:ea typeface="Golos Text VF DemiBold" pitchFamily="2" charset="0"/>
              </a:rPr>
              <a:t>СПАСИБО</a:t>
            </a:r>
            <a:br>
              <a:rPr lang="ru-RU" sz="6000" dirty="0">
                <a:solidFill>
                  <a:srgbClr val="FFFFFF"/>
                </a:solidFill>
                <a:latin typeface="Golos Text VF DemiBold" pitchFamily="2" charset="0"/>
                <a:ea typeface="Golos Text VF DemiBold" pitchFamily="2" charset="0"/>
              </a:rPr>
            </a:br>
            <a:r>
              <a:rPr lang="ru-RU" sz="6000" dirty="0">
                <a:solidFill>
                  <a:srgbClr val="FFFFFF"/>
                </a:solidFill>
                <a:latin typeface="Golos Text VF DemiBold" pitchFamily="2" charset="0"/>
                <a:ea typeface="Golos Text VF DemiBold" pitchFamily="2" charset="0"/>
              </a:rPr>
              <a:t>ЗА ВНИМАНИЕ!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A8F6556-51B1-4575-B3B9-2F512B55C4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9" y="6346252"/>
            <a:ext cx="1111132" cy="251196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DAB3F764-9AF2-485F-B687-03B11D89E7C7}"/>
              </a:ext>
            </a:extLst>
          </p:cNvPr>
          <p:cNvGrpSpPr/>
          <p:nvPr/>
        </p:nvGrpSpPr>
        <p:grpSpPr>
          <a:xfrm>
            <a:off x="8858822" y="1086392"/>
            <a:ext cx="3230100" cy="4228586"/>
            <a:chOff x="8782622" y="1210623"/>
            <a:chExt cx="3230100" cy="4228586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91AF3EC3-5A72-46D2-827A-5D60F7B68E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68" t="21121" r="27489" b="24397"/>
            <a:stretch/>
          </p:blipFill>
          <p:spPr>
            <a:xfrm rot="2712428">
              <a:off x="8997800" y="3888880"/>
              <a:ext cx="1403297" cy="1697362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367F56B5-5622-432B-B034-0C05163B83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23" t="24133" r="24704" b="24733"/>
            <a:stretch/>
          </p:blipFill>
          <p:spPr>
            <a:xfrm rot="4943435">
              <a:off x="8950600" y="2544217"/>
              <a:ext cx="1497695" cy="1593067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A376AB54-1B71-449A-BBB3-240BE67B4C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01" t="21980" r="26756" b="20067"/>
            <a:stretch/>
          </p:blipFill>
          <p:spPr>
            <a:xfrm rot="5400000">
              <a:off x="8983726" y="1009519"/>
              <a:ext cx="1403297" cy="1805505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082840F6-E4CE-4880-8573-B574AE0A11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80" t="28519" r="27277" b="27619"/>
            <a:stretch/>
          </p:blipFill>
          <p:spPr>
            <a:xfrm rot="6092506">
              <a:off x="10380493" y="1243724"/>
              <a:ext cx="1403297" cy="1366498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3D137B2F-35F3-49BD-B867-6B26D470E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45" t="23268" r="26812" b="23443"/>
            <a:stretch/>
          </p:blipFill>
          <p:spPr>
            <a:xfrm rot="5002732">
              <a:off x="10380492" y="2518583"/>
              <a:ext cx="1403297" cy="166018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8D64B9B4-832A-4562-ADD4-DF1498C2B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20" t="22834" r="27337" b="21548"/>
            <a:stretch/>
          </p:blipFill>
          <p:spPr>
            <a:xfrm rot="5206974">
              <a:off x="10444678" y="3871165"/>
              <a:ext cx="1403297" cy="1732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4890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МИТУ">
      <a:dk1>
        <a:sysClr val="windowText" lastClr="000000"/>
      </a:dk1>
      <a:lt1>
        <a:sysClr val="window" lastClr="FFFFFF"/>
      </a:lt1>
      <a:dk2>
        <a:srgbClr val="3A52EE"/>
      </a:dk2>
      <a:lt2>
        <a:srgbClr val="FFFFFF"/>
      </a:lt2>
      <a:accent1>
        <a:srgbClr val="4BAC89"/>
      </a:accent1>
      <a:accent2>
        <a:srgbClr val="DF6945"/>
      </a:accent2>
      <a:accent3>
        <a:srgbClr val="FB5449"/>
      </a:accent3>
      <a:accent4>
        <a:srgbClr val="7D5EE4"/>
      </a:accent4>
      <a:accent5>
        <a:srgbClr val="F1AE2B"/>
      </a:accent5>
      <a:accent6>
        <a:srgbClr val="ACBF2F"/>
      </a:accent6>
      <a:hlink>
        <a:srgbClr val="B0B9F8"/>
      </a:hlink>
      <a:folHlink>
        <a:srgbClr val="954F72"/>
      </a:folHlink>
    </a:clrScheme>
    <a:fontScheme name="МИТУ">
      <a:majorFont>
        <a:latin typeface="Golos Text VF DemiBold"/>
        <a:ea typeface=""/>
        <a:cs typeface=""/>
      </a:majorFont>
      <a:minorFont>
        <a:latin typeface="Roboto Medium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131</Words>
  <Application>Microsoft Office PowerPoint</Application>
  <PresentationFormat>Произвольный</PresentationFormat>
  <Paragraphs>61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   </vt:lpstr>
      <vt:lpstr>   </vt:lpstr>
      <vt:lpstr>Презентация PowerPoint</vt:lpstr>
      <vt:lpstr>Тема исследования </vt:lpstr>
      <vt:lpstr>ВЫВОДЫ ПО РАБОТЕ</vt:lpstr>
      <vt:lpstr>Выводы по работе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User</dc:creator>
  <cp:lastModifiedBy>Пользователь Windows</cp:lastModifiedBy>
  <cp:revision>20</cp:revision>
  <dcterms:created xsi:type="dcterms:W3CDTF">2023-11-06T04:02:42Z</dcterms:created>
  <dcterms:modified xsi:type="dcterms:W3CDTF">2026-05-05T04:32:53Z</dcterms:modified>
</cp:coreProperties>
</file>