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7"/>
  </p:notesMasterIdLst>
  <p:handoutMasterIdLst>
    <p:handoutMasterId r:id="rId18"/>
  </p:handoutMasterIdLst>
  <p:sldIdLst>
    <p:sldId id="405" r:id="rId2"/>
    <p:sldId id="647" r:id="rId3"/>
    <p:sldId id="648" r:id="rId4"/>
    <p:sldId id="669" r:id="rId5"/>
    <p:sldId id="670" r:id="rId6"/>
    <p:sldId id="675" r:id="rId7"/>
    <p:sldId id="678" r:id="rId8"/>
    <p:sldId id="671" r:id="rId9"/>
    <p:sldId id="676" r:id="rId10"/>
    <p:sldId id="673" r:id="rId11"/>
    <p:sldId id="674" r:id="rId12"/>
    <p:sldId id="679" r:id="rId13"/>
    <p:sldId id="680" r:id="rId14"/>
    <p:sldId id="681" r:id="rId15"/>
    <p:sldId id="661" r:id="rId16"/>
  </p:sldIdLst>
  <p:sldSz cx="10693400" cy="7561263"/>
  <p:notesSz cx="6669088" cy="9928225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531">
          <p15:clr>
            <a:srgbClr val="A4A3A4"/>
          </p15:clr>
        </p15:guide>
        <p15:guide id="4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тя" initials="К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1E28"/>
    <a:srgbClr val="E60000"/>
    <a:srgbClr val="EB0000"/>
    <a:srgbClr val="EB1E00"/>
    <a:srgbClr val="E51F26"/>
    <a:srgbClr val="C81F3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752" autoAdjust="0"/>
    <p:restoredTop sz="96408" autoAdjust="0"/>
  </p:normalViewPr>
  <p:slideViewPr>
    <p:cSldViewPr showGuides="1">
      <p:cViewPr varScale="1">
        <p:scale>
          <a:sx n="105" d="100"/>
          <a:sy n="105" d="100"/>
        </p:scale>
        <p:origin x="726" y="108"/>
      </p:cViewPr>
      <p:guideLst>
        <p:guide orient="horz" pos="2296"/>
        <p:guide pos="2880"/>
        <p:guide orient="horz" pos="2531"/>
        <p:guide pos="3368"/>
      </p:guideLst>
    </p:cSldViewPr>
  </p:slideViewPr>
  <p:outlineViewPr>
    <p:cViewPr>
      <p:scale>
        <a:sx n="33" d="100"/>
        <a:sy n="33" d="100"/>
      </p:scale>
      <p:origin x="0" y="1147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2784" y="48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commentAuthors" Target="commentAuthors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71583C3-CA27-4496-BECA-C771D03A36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987283-449F-49A3-9FA6-20B92A61CE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3481F-6E72-4171-A9C8-98D56C39F96E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B2E802-5847-4DA6-BAD8-A92EA4C57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830C92-6658-426B-8F97-72EB78E0A8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C4CA1-B95C-48CD-AB14-2CAA4305D9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338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E9510-8D81-4F7D-A3DD-ECD88FF9FF52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A9037-5C04-413C-AFF2-1B3777C3E5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29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2F706F-AFAA-4FA6-90FD-A6042EEAC4E3}"/>
              </a:ext>
            </a:extLst>
          </p:cNvPr>
          <p:cNvSpPr/>
          <p:nvPr userDrawn="1"/>
        </p:nvSpPr>
        <p:spPr>
          <a:xfrm>
            <a:off x="0" y="1954612"/>
            <a:ext cx="10693400" cy="4058267"/>
          </a:xfrm>
          <a:prstGeom prst="rect">
            <a:avLst/>
          </a:prstGeom>
          <a:solidFill>
            <a:srgbClr val="2B314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58D1E9-CE0B-40E2-B7B4-0FA4354CB526}"/>
              </a:ext>
            </a:extLst>
          </p:cNvPr>
          <p:cNvSpPr/>
          <p:nvPr userDrawn="1"/>
        </p:nvSpPr>
        <p:spPr>
          <a:xfrm>
            <a:off x="0" y="3755251"/>
            <a:ext cx="151490" cy="1332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49F62CD-3B5C-4018-AC46-2285EBFB89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67" y="679218"/>
            <a:ext cx="31273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512A90-7C52-4CB6-A385-FCF56ED6BF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11B1396-9D3B-4AEC-A3F5-32D25265EA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1784" y="3348583"/>
            <a:ext cx="9679452" cy="1915285"/>
          </a:xfrm>
        </p:spPr>
        <p:txBody>
          <a:bodyPr anchor="b">
            <a:normAutofit/>
          </a:bodyPr>
          <a:lstStyle>
            <a:lvl1pPr algn="ctr">
              <a:defRPr lang="ru-RU" sz="55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 defTabSz="1043056" rtl="0" eaLnBrk="1" latinLnBrk="0" hangingPunct="1"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EDFA97E-57D3-4908-B503-1A4CD5FEDBA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4666" y="5386216"/>
            <a:ext cx="9768578" cy="453716"/>
          </a:xfrm>
        </p:spPr>
        <p:txBody>
          <a:bodyPr anchor="b">
            <a:normAutofit/>
          </a:bodyPr>
          <a:lstStyle>
            <a:lvl1pPr marL="87313" indent="0">
              <a:buNone/>
              <a:defRPr sz="2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052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_DEN\_ПРОЕКТЫ\_МФПА\Университет СИНЕРГИЯ\презентации\Рисунок1.jpg">
            <a:extLst>
              <a:ext uri="{FF2B5EF4-FFF2-40B4-BE49-F238E27FC236}">
                <a16:creationId xmlns:a16="http://schemas.microsoft.com/office/drawing/2014/main" id="{04EA8244-8613-47EF-ADFF-CECBFAAFD3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25898" cy="756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D85A3D9-8E6C-42BC-A646-80F2D6AECC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7" y="1001906"/>
            <a:ext cx="2610490" cy="46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2507453-DF3E-4843-9C37-520D26E5A1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6766" y="2196455"/>
            <a:ext cx="9599868" cy="3807156"/>
          </a:xfrm>
        </p:spPr>
        <p:txBody>
          <a:bodyPr anchor="ctr">
            <a:normAutofit/>
          </a:bodyPr>
          <a:lstStyle>
            <a:lvl1pPr marL="0" algn="l" defTabSz="10430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50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4180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C1DD5A-7DBA-4220-B8D8-20048D0ABCE3}"/>
              </a:ext>
            </a:extLst>
          </p:cNvPr>
          <p:cNvSpPr/>
          <p:nvPr userDrawn="1"/>
        </p:nvSpPr>
        <p:spPr>
          <a:xfrm>
            <a:off x="0" y="1795828"/>
            <a:ext cx="10693400" cy="4793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919243"/>
            <a:ext cx="9824904" cy="3488816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632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700511"/>
            <a:ext cx="9824904" cy="3707548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0111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5C6B6E1A-7427-4160-A1D6-036AF3FE4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2" y="2141571"/>
            <a:ext cx="9824905" cy="442469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28352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12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4212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A4523AE8-D259-411C-A6A2-3CD2D16943E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741209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2C6B67E9-E51A-4189-9E6F-B8FBB553E1F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741209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D9E4D091-F7FD-4BCB-B863-BE189268567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158207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27AE658B-019B-4257-BC1E-5402C16CD9C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158207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4" y="561291"/>
            <a:ext cx="9779870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525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B9B11F2-6547-4B66-9341-F3EB5FC81BDB}"/>
              </a:ext>
            </a:extLst>
          </p:cNvPr>
          <p:cNvSpPr/>
          <p:nvPr userDrawn="1"/>
        </p:nvSpPr>
        <p:spPr>
          <a:xfrm>
            <a:off x="7759261" y="2470407"/>
            <a:ext cx="2359400" cy="40903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8" name="object 3">
            <a:extLst>
              <a:ext uri="{FF2B5EF4-FFF2-40B4-BE49-F238E27FC236}">
                <a16:creationId xmlns:a16="http://schemas.microsoft.com/office/drawing/2014/main" id="{4C967A7A-8161-4185-84CA-97E80FC9B322}"/>
              </a:ext>
            </a:extLst>
          </p:cNvPr>
          <p:cNvSpPr/>
          <p:nvPr userDrawn="1"/>
        </p:nvSpPr>
        <p:spPr>
          <a:xfrm>
            <a:off x="7222" y="252239"/>
            <a:ext cx="125720" cy="1815708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BDCE2DE8-E62B-4A34-8FC0-6B605B6B6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355" y="1133896"/>
            <a:ext cx="9499375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2B0BFA9E-BDB0-415B-8B27-5B6AB1518D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62355" y="489910"/>
            <a:ext cx="9499375" cy="276999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ru-RU" sz="2000" b="1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lvl="0" defTabSz="914400">
              <a:spcBef>
                <a:spcPct val="0"/>
              </a:spcBef>
              <a:buNone/>
            </a:pPr>
            <a:r>
              <a:rPr lang="ru-RU" dirty="0"/>
              <a:t>ОБРАЗЕЦ ТЕКСТА</a:t>
            </a:r>
          </a:p>
        </p:txBody>
      </p:sp>
      <p:sp>
        <p:nvSpPr>
          <p:cNvPr id="42" name="Объект 2">
            <a:extLst>
              <a:ext uri="{FF2B5EF4-FFF2-40B4-BE49-F238E27FC236}">
                <a16:creationId xmlns:a16="http://schemas.microsoft.com/office/drawing/2014/main" id="{DDA1D208-AC82-41CD-AC19-AA520B2C2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91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2CB3BD24-831A-4664-875C-E9C7FB7F8C36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017334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4" name="Объект 2">
            <a:extLst>
              <a:ext uri="{FF2B5EF4-FFF2-40B4-BE49-F238E27FC236}">
                <a16:creationId xmlns:a16="http://schemas.microsoft.com/office/drawing/2014/main" id="{F8D3A8DA-DE38-47DD-9DD4-6DEB7240F645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388977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E8C385B-C208-4106-8613-8BC5223A3F5C}"/>
              </a:ext>
            </a:extLst>
          </p:cNvPr>
          <p:cNvSpPr/>
          <p:nvPr userDrawn="1"/>
        </p:nvSpPr>
        <p:spPr>
          <a:xfrm>
            <a:off x="648087" y="4846672"/>
            <a:ext cx="7043531" cy="516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52" name="Текст 2">
            <a:extLst>
              <a:ext uri="{FF2B5EF4-FFF2-40B4-BE49-F238E27FC236}">
                <a16:creationId xmlns:a16="http://schemas.microsoft.com/office/drawing/2014/main" id="{7CEAFFC1-C332-47C7-9CFE-8FE0B3FD0457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757731" y="2484487"/>
            <a:ext cx="2304000" cy="292598"/>
          </a:xfrm>
        </p:spPr>
        <p:txBody>
          <a:bodyPr anchor="b">
            <a:normAutofit/>
          </a:bodyPr>
          <a:lstStyle>
            <a:lvl1pPr marL="0" indent="0" algn="l">
              <a:buNone/>
              <a:defRPr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Объект 2">
            <a:extLst>
              <a:ext uri="{FF2B5EF4-FFF2-40B4-BE49-F238E27FC236}">
                <a16:creationId xmlns:a16="http://schemas.microsoft.com/office/drawing/2014/main" id="{BDB58731-0025-45AA-B7E6-AE93EE2F276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7759260" y="2945191"/>
            <a:ext cx="2311011" cy="346286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Объект 2">
            <a:extLst>
              <a:ext uri="{FF2B5EF4-FFF2-40B4-BE49-F238E27FC236}">
                <a16:creationId xmlns:a16="http://schemas.microsoft.com/office/drawing/2014/main" id="{E9331FB5-268A-4AC3-A50C-029CFF37D9C2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65571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9" name="Объект 2">
            <a:extLst>
              <a:ext uri="{FF2B5EF4-FFF2-40B4-BE49-F238E27FC236}">
                <a16:creationId xmlns:a16="http://schemas.microsoft.com/office/drawing/2014/main" id="{073B8669-4C3C-4E00-85DA-6D255EE3B472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3037214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Объект 2">
            <a:extLst>
              <a:ext uri="{FF2B5EF4-FFF2-40B4-BE49-F238E27FC236}">
                <a16:creationId xmlns:a16="http://schemas.microsoft.com/office/drawing/2014/main" id="{6D28D3A1-3506-42DA-8E0C-5D900B154BF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08857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143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6675" y="1237457"/>
            <a:ext cx="8020050" cy="263244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</p:spPr>
        <p:txBody>
          <a:bodyPr/>
          <a:lstStyle>
            <a:lvl1pPr marL="0" indent="0" algn="ctr">
              <a:buNone/>
              <a:defRPr sz="2100"/>
            </a:lvl1pPr>
            <a:lvl2pPr marL="391146" indent="0" algn="ctr">
              <a:buNone/>
              <a:defRPr sz="1700"/>
            </a:lvl2pPr>
            <a:lvl3pPr marL="782292" indent="0" algn="ctr">
              <a:buNone/>
              <a:defRPr sz="1500"/>
            </a:lvl3pPr>
            <a:lvl4pPr marL="1173438" indent="0" algn="ctr">
              <a:buNone/>
              <a:defRPr sz="1400"/>
            </a:lvl4pPr>
            <a:lvl5pPr marL="1564584" indent="0" algn="ctr">
              <a:buNone/>
              <a:defRPr sz="1400"/>
            </a:lvl5pPr>
            <a:lvl6pPr marL="1955730" indent="0" algn="ctr">
              <a:buNone/>
              <a:defRPr sz="1400"/>
            </a:lvl6pPr>
            <a:lvl7pPr marL="2346876" indent="0" algn="ctr">
              <a:buNone/>
              <a:defRPr sz="1400"/>
            </a:lvl7pPr>
            <a:lvl8pPr marL="2738022" indent="0" algn="ctr">
              <a:buNone/>
              <a:defRPr sz="1400"/>
            </a:lvl8pPr>
            <a:lvl9pPr marL="3129168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81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265" y="280935"/>
            <a:ext cx="1512396" cy="27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45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602" y="1885067"/>
            <a:ext cx="9223058" cy="3145275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9602" y="5060097"/>
            <a:ext cx="9223058" cy="1654026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911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82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73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64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557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468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380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29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06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5171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3534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850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402569"/>
            <a:ext cx="9223058" cy="146149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6565" y="2761961"/>
            <a:ext cx="4523809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13534" y="1853560"/>
            <a:ext cx="4546088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13534" y="2761961"/>
            <a:ext cx="4546088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364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204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410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 marL="0" indent="0">
              <a:buNone/>
              <a:defRPr sz="2700"/>
            </a:lvl1pPr>
            <a:lvl2pPr marL="391146" indent="0">
              <a:buNone/>
              <a:defRPr sz="2400"/>
            </a:lvl2pPr>
            <a:lvl3pPr marL="782292" indent="0">
              <a:buNone/>
              <a:defRPr sz="2100"/>
            </a:lvl3pPr>
            <a:lvl4pPr marL="1173438" indent="0">
              <a:buNone/>
              <a:defRPr sz="1700"/>
            </a:lvl4pPr>
            <a:lvl5pPr marL="1564584" indent="0">
              <a:buNone/>
              <a:defRPr sz="1700"/>
            </a:lvl5pPr>
            <a:lvl6pPr marL="1955730" indent="0">
              <a:buNone/>
              <a:defRPr sz="1700"/>
            </a:lvl6pPr>
            <a:lvl7pPr marL="2346876" indent="0">
              <a:buNone/>
              <a:defRPr sz="1700"/>
            </a:lvl7pPr>
            <a:lvl8pPr marL="2738022" indent="0">
              <a:buNone/>
              <a:defRPr sz="1700"/>
            </a:lvl8pPr>
            <a:lvl9pPr marL="3129168" indent="0">
              <a:buNone/>
              <a:defRPr sz="17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176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50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2465" y="402567"/>
            <a:ext cx="2305764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5172" y="402567"/>
            <a:ext cx="6783626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31265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93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5" r:id="rId2"/>
    <p:sldLayoutId id="2147483719" r:id="rId3"/>
    <p:sldLayoutId id="2147483739" r:id="rId4"/>
    <p:sldLayoutId id="2147483736" r:id="rId5"/>
    <p:sldLayoutId id="2147483738" r:id="rId6"/>
    <p:sldLayoutId id="2147483737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20" r:id="rId14"/>
    <p:sldLayoutId id="2147483721" r:id="rId15"/>
    <p:sldLayoutId id="2147483722" r:id="rId16"/>
    <p:sldLayoutId id="2147483723" r:id="rId17"/>
  </p:sldLayoutIdLst>
  <p:txStyles>
    <p:titleStyle>
      <a:lvl1pPr algn="l" defTabSz="782292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573" indent="-195573" algn="l" defTabSz="782292" rtl="0" eaLnBrk="1" latinLnBrk="0" hangingPunct="1">
        <a:lnSpc>
          <a:spcPct val="90000"/>
        </a:lnSpc>
        <a:spcBef>
          <a:spcPts val="85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671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7786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1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60157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51303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4244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3359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2474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114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229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343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584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73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4687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3802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2916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EBF47-2662-48D1-B238-FBEE452D2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967" y="3077033"/>
            <a:ext cx="9679452" cy="2761378"/>
          </a:xfrm>
        </p:spPr>
        <p:txBody>
          <a:bodyPr>
            <a:normAutofit fontScale="90000"/>
          </a:bodyPr>
          <a:lstStyle/>
          <a:p>
            <a:r>
              <a:rPr lang="ru-RU" sz="2100" dirty="0"/>
              <a:t>ОТЧЕТ </a:t>
            </a:r>
            <a:br>
              <a:rPr lang="ru-RU" sz="2100" dirty="0"/>
            </a:br>
            <a:r>
              <a:rPr lang="ru-RU" sz="2100" dirty="0"/>
              <a:t>о прохождении производственной практики </a:t>
            </a:r>
            <a:br>
              <a:rPr lang="ru-RU" sz="2100" dirty="0"/>
            </a:br>
            <a:r>
              <a:rPr lang="ru-RU" sz="2100" dirty="0"/>
              <a:t>(по профилю специальности)</a:t>
            </a:r>
            <a:br>
              <a:rPr lang="ru-RU" sz="2100" dirty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000" dirty="0"/>
              <a:t>по профессиональному модулю ПМ.02 Техническое исполнение анимационных проектов</a:t>
            </a:r>
            <a:br>
              <a:rPr lang="ru-RU" sz="20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2400" dirty="0"/>
              <a:t>в период с «___» ___________ 20__ г. по «___» ___________ 20__ г.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100" dirty="0"/>
              <a:t>Специальность 55.02.02 Анимация (по видам)</a:t>
            </a:r>
            <a:endParaRPr lang="ru-RU" sz="27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EC7E33D-1387-4B56-A695-F4C72A50F4EE}"/>
              </a:ext>
            </a:extLst>
          </p:cNvPr>
          <p:cNvSpPr txBox="1">
            <a:spLocks/>
          </p:cNvSpPr>
          <p:nvPr/>
        </p:nvSpPr>
        <p:spPr bwMode="auto">
          <a:xfrm>
            <a:off x="426967" y="5980906"/>
            <a:ext cx="871296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ФИО обучающегося</a:t>
            </a:r>
            <a:r>
              <a:rPr kumimoji="0" lang="ru-RU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____________________________________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Группа: _______________________________________________</a:t>
            </a:r>
          </a:p>
          <a:p>
            <a:pPr lvl="0" algn="l" defTabSz="9144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kumimoji="0" lang="ru-RU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ФИО Руководителя:____________________________________</a:t>
            </a:r>
            <a:endParaRPr lang="ru-RU" altLang="ru-RU" sz="2200" u="sng" dirty="0">
              <a:solidFill>
                <a:srgbClr val="FF0000"/>
              </a:solidFill>
              <a:latin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22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02C01-F3A7-4DE2-9DF2-AD08FA482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16" y="1980431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АВТОНОМНАЯ НЕКОММЕРЧЕСКАЯ ОРГАНИЗАЦИЯ ВЫСШЕГО ОБРАЗОВАНИЯ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</a:t>
            </a:r>
            <a:r>
              <a:rPr lang="ru-RU" altLang="ru-RU" sz="1400" b="1">
                <a:solidFill>
                  <a:prstClr val="white"/>
                </a:solidFill>
                <a:latin typeface="Arial" charset="0"/>
              </a:rPr>
              <a:t>МОСКОВСКИЙ </a:t>
            </a:r>
            <a:r>
              <a:rPr lang="ru-RU" altLang="ru-RU" sz="1400" b="1" smtClean="0">
                <a:solidFill>
                  <a:prstClr val="white"/>
                </a:solidFill>
                <a:latin typeface="Arial" charset="0"/>
              </a:rPr>
              <a:t>УНИВЕРСИТЕТ </a:t>
            </a: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«СИНЕРГИЯ»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Факультет Анимации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Кафедра Анимации</a:t>
            </a:r>
          </a:p>
        </p:txBody>
      </p:sp>
    </p:spTree>
    <p:extLst>
      <p:ext uri="{BB962C8B-B14F-4D97-AF65-F5344CB8AC3E}">
        <p14:creationId xmlns:p14="http://schemas.microsoft.com/office/powerpoint/2010/main" val="1357806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66" y="384094"/>
            <a:ext cx="9687193" cy="567848"/>
          </a:xfrm>
        </p:spPr>
        <p:txBody>
          <a:bodyPr/>
          <a:lstStyle/>
          <a:p>
            <a:r>
              <a:rPr lang="ru-RU" dirty="0"/>
              <a:t>Содержание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962" y="1476375"/>
            <a:ext cx="10693400" cy="48474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indent="447675" algn="just"/>
            <a:r>
              <a:rPr lang="ru-RU" sz="2400" b="1" dirty="0">
                <a:latin typeface="Arial" pitchFamily="34" charset="0"/>
                <a:cs typeface="Arial" pitchFamily="34" charset="0"/>
              </a:rPr>
              <a:t>1. Теоретическая часть</a:t>
            </a:r>
          </a:p>
          <a:p>
            <a:pPr indent="447675" algn="just"/>
            <a:r>
              <a:rPr lang="ru-RU" sz="2400" dirty="0">
                <a:latin typeface="Arial" pitchFamily="34" charset="0"/>
                <a:cs typeface="Arial" pitchFamily="34" charset="0"/>
              </a:rPr>
              <a:t>1.1. Информация о студии</a:t>
            </a:r>
          </a:p>
          <a:p>
            <a:pPr indent="447675" algn="just"/>
            <a:r>
              <a:rPr lang="ru-RU" sz="2400" dirty="0">
                <a:latin typeface="Arial" pitchFamily="34" charset="0"/>
                <a:cs typeface="Arial" pitchFamily="34" charset="0"/>
              </a:rPr>
              <a:t>1.2. Информация о проекте</a:t>
            </a:r>
          </a:p>
          <a:p>
            <a:pPr indent="447675" algn="just"/>
            <a:r>
              <a:rPr lang="ru-RU" sz="2400" dirty="0">
                <a:latin typeface="Arial" pitchFamily="34" charset="0"/>
                <a:cs typeface="Arial" pitchFamily="34" charset="0"/>
              </a:rPr>
              <a:t>1.3. Техническое задание</a:t>
            </a:r>
          </a:p>
          <a:p>
            <a:pPr indent="447675" algn="just"/>
            <a:r>
              <a:rPr lang="ru-RU" sz="2400" b="1" dirty="0">
                <a:latin typeface="Arial" pitchFamily="34" charset="0"/>
                <a:cs typeface="Arial" pitchFamily="34" charset="0"/>
              </a:rPr>
              <a:t>2. Художественно-аналитическая часть</a:t>
            </a:r>
          </a:p>
          <a:p>
            <a:pPr indent="447675" algn="just"/>
            <a:r>
              <a:rPr lang="ru-RU" sz="2400" dirty="0">
                <a:latin typeface="Arial" pitchFamily="34" charset="0"/>
                <a:cs typeface="Arial" pitchFamily="34" charset="0"/>
              </a:rPr>
              <a:t>2.1. Знакомство с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ригом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персонажей</a:t>
            </a:r>
          </a:p>
          <a:p>
            <a:pPr indent="447675" algn="just"/>
            <a:r>
              <a:rPr lang="ru-RU" sz="2400" dirty="0">
                <a:latin typeface="Arial" pitchFamily="34" charset="0"/>
                <a:cs typeface="Arial" pitchFamily="34" charset="0"/>
              </a:rPr>
              <a:t>2.2. Анализ композиции в сцене</a:t>
            </a:r>
          </a:p>
          <a:p>
            <a:pPr indent="447675" algn="just"/>
            <a:r>
              <a:rPr lang="ru-RU" sz="2400" dirty="0">
                <a:latin typeface="Arial" pitchFamily="34" charset="0"/>
                <a:cs typeface="Arial" pitchFamily="34" charset="0"/>
              </a:rPr>
              <a:t>2.3. Работа с камерой</a:t>
            </a:r>
          </a:p>
          <a:p>
            <a:pPr indent="447675" algn="just"/>
            <a:r>
              <a:rPr lang="ru-RU" sz="2400" b="1" dirty="0">
                <a:latin typeface="Arial" pitchFamily="34" charset="0"/>
                <a:cs typeface="Arial" pitchFamily="34" charset="0"/>
              </a:rPr>
              <a:t>3. Практическая часть</a:t>
            </a:r>
          </a:p>
          <a:p>
            <a:pPr indent="447675" algn="just"/>
            <a:r>
              <a:rPr lang="ru-RU" sz="2400" dirty="0">
                <a:latin typeface="Arial" pitchFamily="34" charset="0"/>
                <a:cs typeface="Arial" pitchFamily="34" charset="0"/>
              </a:rPr>
              <a:t>3.1. Сбор проекта по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аниматику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indent="447675" algn="just"/>
            <a:r>
              <a:rPr lang="ru-RU" sz="2400" dirty="0">
                <a:latin typeface="Arial" pitchFamily="34" charset="0"/>
                <a:cs typeface="Arial" pitchFamily="34" charset="0"/>
              </a:rPr>
              <a:t>3.2. Выставление ключевых поз</a:t>
            </a:r>
          </a:p>
          <a:p>
            <a:pPr indent="447675" algn="just"/>
            <a:r>
              <a:rPr lang="ru-RU" sz="2400" dirty="0">
                <a:latin typeface="Arial" pitchFamily="34" charset="0"/>
                <a:cs typeface="Arial" pitchFamily="34" charset="0"/>
              </a:rPr>
              <a:t>3.3. Чек-лист проверки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лейаута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564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180417"/>
            <a:ext cx="9687193" cy="1329595"/>
          </a:xfrm>
        </p:spPr>
        <p:txBody>
          <a:bodyPr/>
          <a:lstStyle/>
          <a:p>
            <a:r>
              <a:rPr lang="ru-RU" sz="3600" dirty="0"/>
              <a:t>Информация о Профильной организации – объекте практики</a:t>
            </a:r>
            <a:br>
              <a:rPr lang="ru-RU" sz="3600" dirty="0"/>
            </a:br>
            <a:r>
              <a:rPr lang="ru-RU" sz="2400" i="1" dirty="0"/>
              <a:t>(*например, об АО «Киностудия «Союзмультфильм»)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0156" y="1971714"/>
            <a:ext cx="985458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Изучить организационную структуру АО «Киностудия «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Союзмультфильм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Собрать общую информацию о базе прохождения практики. </a:t>
            </a:r>
          </a:p>
          <a:p>
            <a:pPr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Ознакомиться с типовыми должностными обязанностями художника-мультипликатора (на месте практики обучающегося), сформировать перечень профессиональных компетенций, которыми он должен обладать.</a:t>
            </a: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084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95916"/>
            <a:ext cx="9687193" cy="498598"/>
          </a:xfrm>
        </p:spPr>
        <p:txBody>
          <a:bodyPr/>
          <a:lstStyle/>
          <a:p>
            <a:r>
              <a:rPr lang="ru-RU" sz="3600" dirty="0"/>
              <a:t>Информация о проекте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C00F88-A54E-5D9C-C1DC-215ECA8A1E5E}"/>
              </a:ext>
            </a:extLst>
          </p:cNvPr>
          <p:cNvSpPr txBox="1"/>
          <p:nvPr/>
        </p:nvSpPr>
        <p:spPr>
          <a:xfrm>
            <a:off x="335709" y="1980431"/>
            <a:ext cx="1008112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Описать анимационный проект: для какой возрастной категории рассчитан, формат (сериал, короткометражный фильм, полнометражный проект); </a:t>
            </a:r>
          </a:p>
          <a:p>
            <a:pPr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Изучить синопсис проекта. Выделить главных героев, дать описание их характерам;</a:t>
            </a:r>
          </a:p>
          <a:p>
            <a:pPr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Изучить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пайплайн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(этапы производства) проекта;</a:t>
            </a:r>
          </a:p>
          <a:p>
            <a:pPr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Ознакомиться с технологией производства проекта;</a:t>
            </a:r>
          </a:p>
          <a:p>
            <a:pPr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Перечислить факторы выбора технологии производства данного проекта;</a:t>
            </a:r>
          </a:p>
          <a:p>
            <a:pPr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Ознакомиться и проанализировать набор приёмов и методов, при помощи которых осуществляется анимация на проекте.</a:t>
            </a:r>
          </a:p>
        </p:txBody>
      </p:sp>
    </p:spTree>
    <p:extLst>
      <p:ext uri="{BB962C8B-B14F-4D97-AF65-F5344CB8AC3E}">
        <p14:creationId xmlns:p14="http://schemas.microsoft.com/office/powerpoint/2010/main" val="932867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95916"/>
            <a:ext cx="9687193" cy="498598"/>
          </a:xfrm>
        </p:spPr>
        <p:txBody>
          <a:bodyPr/>
          <a:lstStyle/>
          <a:p>
            <a:r>
              <a:rPr lang="ru-RU" sz="3600" dirty="0"/>
              <a:t>Техническое задание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995851-FAB5-57C6-EA27-7F65BEDE5D25}"/>
              </a:ext>
            </a:extLst>
          </p:cNvPr>
          <p:cNvSpPr txBox="1"/>
          <p:nvPr/>
        </p:nvSpPr>
        <p:spPr>
          <a:xfrm>
            <a:off x="532672" y="1908423"/>
            <a:ext cx="992659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Создать на базе имеющегося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аниматика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готовый технический файл 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лейаут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), который будет полностью готов к анимации.</a:t>
            </a:r>
          </a:p>
          <a:p>
            <a:pPr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состав файлов должны входить:</a:t>
            </a:r>
          </a:p>
          <a:p>
            <a:pPr marL="1081088" indent="-366713" algn="just">
              <a:buFont typeface="Arial" panose="020B0604020202020204" pitchFamily="34" charset="0"/>
              <a:buChar char="•"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Аниматик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081088" indent="-366713" algn="just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Локации;</a:t>
            </a:r>
          </a:p>
          <a:p>
            <a:pPr marL="1081088" indent="-366713" algn="just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Персонажи в ключевых позах и пропсы;</a:t>
            </a:r>
          </a:p>
          <a:p>
            <a:pPr marL="1081088" indent="-366713" algn="just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Подгруженные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ассеты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081088" indent="-366713" algn="just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Грамотно выставленная камера.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280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95915"/>
            <a:ext cx="9687193" cy="498598"/>
          </a:xfrm>
        </p:spPr>
        <p:txBody>
          <a:bodyPr/>
          <a:lstStyle/>
          <a:p>
            <a:pPr lvl="0"/>
            <a:r>
              <a:rPr lang="ru-RU" sz="3600" dirty="0"/>
              <a:t>Знакомство с </a:t>
            </a:r>
            <a:r>
              <a:rPr lang="ru-RU" sz="3600" dirty="0" err="1"/>
              <a:t>ригом</a:t>
            </a:r>
            <a:r>
              <a:rPr lang="ru-RU" sz="3600" dirty="0"/>
              <a:t> персонажей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8975" y="1908423"/>
            <a:ext cx="9854588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631825" algn="just"/>
            <a:r>
              <a:rPr lang="ru-RU" dirty="0">
                <a:latin typeface="Arial" pitchFamily="34" charset="0"/>
                <a:cs typeface="Arial" pitchFamily="34" charset="0"/>
              </a:rPr>
              <a:t>1. Изучить основные возможности рига персонажа;</a:t>
            </a:r>
          </a:p>
          <a:p>
            <a:pPr indent="631825" algn="just"/>
            <a:r>
              <a:rPr lang="ru-RU" dirty="0">
                <a:latin typeface="Arial" pitchFamily="34" charset="0"/>
                <a:cs typeface="Arial" pitchFamily="34" charset="0"/>
              </a:rPr>
              <a:t>2. Изучить основные возможности рига пропс-объектов; </a:t>
            </a:r>
          </a:p>
          <a:p>
            <a:pPr indent="631825" algn="just"/>
            <a:r>
              <a:rPr lang="ru-RU" dirty="0">
                <a:latin typeface="Arial" pitchFamily="34" charset="0"/>
                <a:cs typeface="Arial" pitchFamily="34" charset="0"/>
              </a:rPr>
              <a:t>3. Изучить анимационную библиотеку с характерными движениями и позами персонажа;</a:t>
            </a:r>
          </a:p>
          <a:p>
            <a:pPr indent="631825" algn="just"/>
            <a:r>
              <a:rPr lang="ru-RU" dirty="0">
                <a:latin typeface="Arial" pitchFamily="34" charset="0"/>
                <a:cs typeface="Arial" pitchFamily="34" charset="0"/>
              </a:rPr>
              <a:t>4. Изучить возможности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пикера</a:t>
            </a:r>
            <a:r>
              <a:rPr lang="ru-RU" dirty="0">
                <a:latin typeface="Arial" pitchFamily="34" charset="0"/>
                <a:cs typeface="Arial" pitchFamily="34" charset="0"/>
              </a:rPr>
              <a:t> (визуальные инструменты управления анимацией) персонажа.</a:t>
            </a:r>
          </a:p>
          <a:p>
            <a:pPr lvl="0"/>
            <a:endParaRPr lang="ru-RU" dirty="0">
              <a:latin typeface="Arial" pitchFamily="34" charset="0"/>
              <a:cs typeface="Arial" pitchFamily="34" charset="0"/>
            </a:endParaRPr>
          </a:p>
          <a:p>
            <a:pPr lvl="0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28340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595916"/>
            <a:ext cx="9687193" cy="498598"/>
          </a:xfrm>
        </p:spPr>
        <p:txBody>
          <a:bodyPr/>
          <a:lstStyle/>
          <a:p>
            <a:r>
              <a:rPr lang="ru-RU" sz="3600" dirty="0"/>
              <a:t>Пример анализа конструкции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290916" y="1972689"/>
            <a:ext cx="3240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268" y="1968436"/>
            <a:ext cx="2704504" cy="4379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56905" y="2203521"/>
            <a:ext cx="4668022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Персонаж состоит из довольно простых форм, что упрощает процесс анимации.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Так как персонаж является героем проекта, ориентированного на детей, то и анатомия приближена больше к детской – много округлых элементов, крупная голова.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 каждый элемент есть своя собственная настроенная косточка, делающая персонажа подвижным.</a:t>
            </a:r>
          </a:p>
        </p:txBody>
      </p:sp>
    </p:spTree>
    <p:extLst>
      <p:ext uri="{BB962C8B-B14F-4D97-AF65-F5344CB8AC3E}">
        <p14:creationId xmlns:p14="http://schemas.microsoft.com/office/powerpoint/2010/main" val="2932700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95916"/>
            <a:ext cx="9687193" cy="498598"/>
          </a:xfrm>
        </p:spPr>
        <p:txBody>
          <a:bodyPr/>
          <a:lstStyle/>
          <a:p>
            <a:r>
              <a:rPr lang="ru-RU" sz="3600" dirty="0"/>
              <a:t>Работа с камерой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8975" y="1980431"/>
            <a:ext cx="985458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Ознакомление с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аниматиком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сцены и дополнительными комментариями режиссёра об отыгрыше персонажей в данном фрагменте.</a:t>
            </a:r>
          </a:p>
          <a:p>
            <a:pPr lvl="0"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Добавление локации в проект. Определение точек розыгрыша персонажей и пропсов, расстановка их по местам, ориентируясь на композицию из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аниматика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элементы ранее подгруженного фона.</a:t>
            </a:r>
          </a:p>
          <a:p>
            <a:pPr lvl="0"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Работа с виртуальной камерой. Добавление в сцену виртуальной камеры и ее выставление в соответствии с крупностью, заданной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аниматике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Соблюдение </a:t>
            </a:r>
            <a:r>
              <a:rPr lang="x-none" dirty="0">
                <a:latin typeface="Arial" panose="020B0604020202020204" pitchFamily="34" charset="0"/>
                <a:cs typeface="Arial" panose="020B0604020202020204" pitchFamily="34" charset="0"/>
              </a:rPr>
              <a:t>композици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x-none" dirty="0">
                <a:latin typeface="Arial" panose="020B0604020202020204" pitchFamily="34" charset="0"/>
                <a:cs typeface="Arial" panose="020B0604020202020204" pitchFamily="34" charset="0"/>
              </a:rPr>
              <a:t>, заложен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ной</a:t>
            </a:r>
            <a:r>
              <a:rPr lang="x-none" dirty="0">
                <a:latin typeface="Arial" panose="020B0604020202020204" pitchFamily="34" charset="0"/>
                <a:cs typeface="Arial" panose="020B0604020202020204" pitchFamily="34" charset="0"/>
              </a:rPr>
              <a:t> в аниматике, плановости кадра и перспектив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ы</a:t>
            </a:r>
            <a:r>
              <a:rPr lang="x-none" dirty="0">
                <a:latin typeface="Arial" panose="020B0604020202020204" pitchFamily="34" charset="0"/>
                <a:cs typeface="Arial" panose="020B0604020202020204" pitchFamily="34" charset="0"/>
              </a:rPr>
              <a:t>. Выбор подходящей линзы для правильной крупности и ракурса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Создание ключей, которые гармонично передают основные движения, взаимодействия с другими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ассетами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динамику в кадре.</a:t>
            </a:r>
          </a:p>
          <a:p>
            <a:pPr lvl="0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332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346617"/>
            <a:ext cx="9687193" cy="997196"/>
          </a:xfrm>
        </p:spPr>
        <p:txBody>
          <a:bodyPr/>
          <a:lstStyle/>
          <a:p>
            <a:r>
              <a:rPr lang="ru-RU" sz="3600" dirty="0"/>
              <a:t>Пример художественно-графического оформления кадра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204" y="2052439"/>
            <a:ext cx="398145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524" y="3156367"/>
            <a:ext cx="5467350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7650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403" y="393497"/>
            <a:ext cx="9687193" cy="997196"/>
          </a:xfrm>
        </p:spPr>
        <p:txBody>
          <a:bodyPr/>
          <a:lstStyle/>
          <a:p>
            <a:r>
              <a:rPr lang="ru-RU" sz="3600" dirty="0"/>
              <a:t>Сбор проекта по выданному </a:t>
            </a:r>
            <a:r>
              <a:rPr lang="ru-RU" sz="3600" dirty="0" err="1"/>
              <a:t>аниматику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0156" y="1908423"/>
            <a:ext cx="9687193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4375" algn="just"/>
            <a:r>
              <a:rPr lang="ru-RU" dirty="0">
                <a:latin typeface="Arial" pitchFamily="34" charset="0"/>
                <a:cs typeface="Arial" pitchFamily="34" charset="0"/>
              </a:rPr>
              <a:t>Ознакомление с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аниматиком</a:t>
            </a:r>
            <a:r>
              <a:rPr lang="ru-RU" dirty="0">
                <a:latin typeface="Arial" pitchFamily="34" charset="0"/>
                <a:cs typeface="Arial" pitchFamily="34" charset="0"/>
              </a:rPr>
              <a:t> серии и конкретного шота, взятого в работу. Внимательное изучение режиссерской экспликации (описание действий, происходящих в сцене), а также составных элементов, из которых будет собираться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лейаут</a:t>
            </a:r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</a:p>
          <a:p>
            <a:pPr lvl="0" indent="714375" algn="just"/>
            <a:r>
              <a:rPr lang="ru-RU" dirty="0">
                <a:latin typeface="Arial" pitchFamily="34" charset="0"/>
                <a:cs typeface="Arial" pitchFamily="34" charset="0"/>
              </a:rPr>
              <a:t>Расстановка персонажей в пространстве внутри сцены в соответствии с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аниматиком</a:t>
            </a:r>
            <a:r>
              <a:rPr lang="ru-RU" dirty="0">
                <a:latin typeface="Arial" pitchFamily="34" charset="0"/>
                <a:cs typeface="Arial" pitchFamily="34" charset="0"/>
              </a:rPr>
              <a:t>, а также относительно локации и других персонажей. </a:t>
            </a:r>
          </a:p>
          <a:p>
            <a:pPr lvl="0" indent="714375" algn="just"/>
            <a:r>
              <a:rPr lang="ru-RU" i="1" dirty="0">
                <a:latin typeface="Arial" pitchFamily="34" charset="0"/>
                <a:cs typeface="Arial" pitchFamily="34" charset="0"/>
              </a:rPr>
              <a:t>ВАЖНО: расставлять персонажей в пространстве сцены необходимо не только ориентируясь на </a:t>
            </a:r>
            <a:r>
              <a:rPr lang="ru-RU" i="1" dirty="0" err="1">
                <a:latin typeface="Arial" pitchFamily="34" charset="0"/>
                <a:cs typeface="Arial" pitchFamily="34" charset="0"/>
              </a:rPr>
              <a:t>аниматик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, но также обязательно учитывая </a:t>
            </a:r>
            <a:r>
              <a:rPr lang="ru-RU" i="1" dirty="0" err="1">
                <a:latin typeface="Arial" pitchFamily="34" charset="0"/>
                <a:cs typeface="Arial" pitchFamily="34" charset="0"/>
              </a:rPr>
              <a:t>ростовку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, анатомию, перспективу, особенности фона, законы композиции. </a:t>
            </a:r>
          </a:p>
          <a:p>
            <a:pPr indent="714375" algn="just"/>
            <a:r>
              <a:rPr lang="ru-RU" dirty="0">
                <a:latin typeface="Arial" pitchFamily="34" charset="0"/>
                <a:cs typeface="Arial" pitchFamily="34" charset="0"/>
              </a:rPr>
              <a:t>Гармоничное использование пропсов, технически грамотное их взаимодействие с персонажами.</a:t>
            </a:r>
          </a:p>
          <a:p>
            <a:pPr indent="714375" algn="just"/>
            <a:r>
              <a:rPr lang="ru-RU" dirty="0">
                <a:latin typeface="Arial" pitchFamily="34" charset="0"/>
                <a:cs typeface="Arial" pitchFamily="34" charset="0"/>
              </a:rPr>
              <a:t>Грамотное выставление камеры в соответствии с крупностью плана.</a:t>
            </a:r>
          </a:p>
        </p:txBody>
      </p:sp>
    </p:spTree>
    <p:extLst>
      <p:ext uri="{BB962C8B-B14F-4D97-AF65-F5344CB8AC3E}">
        <p14:creationId xmlns:p14="http://schemas.microsoft.com/office/powerpoint/2010/main" val="794713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051" y="393497"/>
            <a:ext cx="9687193" cy="997196"/>
          </a:xfrm>
        </p:spPr>
        <p:txBody>
          <a:bodyPr/>
          <a:lstStyle/>
          <a:p>
            <a:r>
              <a:rPr lang="ru-RU" sz="3600" dirty="0"/>
              <a:t>Работа с ключевыми позами персонажа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0156" y="2052439"/>
            <a:ext cx="97930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14375" algn="just"/>
            <a:r>
              <a:rPr lang="ru-RU" b="0" i="0" dirty="0">
                <a:effectLst/>
                <a:latin typeface="gg sans"/>
              </a:rPr>
              <a:t>Ключевая поза должна передавать:</a:t>
            </a:r>
          </a:p>
          <a:p>
            <a:pPr marL="714375" lvl="0" indent="449263" algn="just">
              <a:buFont typeface="Arial" panose="020B0604020202020204" pitchFamily="34" charset="0"/>
              <a:buChar char="•"/>
            </a:pPr>
            <a:r>
              <a:rPr lang="ru-RU" b="0" i="1" dirty="0">
                <a:effectLst/>
                <a:latin typeface="gg sans"/>
              </a:rPr>
              <a:t>Действие</a:t>
            </a:r>
            <a:r>
              <a:rPr lang="ru-RU" b="0" i="0" dirty="0">
                <a:effectLst/>
                <a:latin typeface="gg sans"/>
              </a:rPr>
              <a:t>, которое персонаж делает (или уже сделал);</a:t>
            </a:r>
          </a:p>
          <a:p>
            <a:pPr marL="714375" lvl="0" indent="449263" algn="just">
              <a:buFont typeface="Arial" panose="020B0604020202020204" pitchFamily="34" charset="0"/>
              <a:buChar char="•"/>
            </a:pPr>
            <a:r>
              <a:rPr lang="ru-RU" i="1" dirty="0">
                <a:latin typeface="gg sans"/>
              </a:rPr>
              <a:t>Э</a:t>
            </a:r>
            <a:r>
              <a:rPr lang="ru-RU" b="0" i="1" dirty="0">
                <a:effectLst/>
                <a:latin typeface="gg sans"/>
              </a:rPr>
              <a:t>моции и чувства </a:t>
            </a:r>
            <a:r>
              <a:rPr lang="ru-RU" b="0" i="0" dirty="0">
                <a:effectLst/>
                <a:latin typeface="gg sans"/>
              </a:rPr>
              <a:t>(с которыми это действие было произведено - радость, грусть, уверенность и т.д.);</a:t>
            </a:r>
          </a:p>
          <a:p>
            <a:pPr marL="714375" lvl="0" indent="449263" algn="just">
              <a:buFont typeface="Arial" panose="020B0604020202020204" pitchFamily="34" charset="0"/>
              <a:buChar char="•"/>
            </a:pPr>
            <a:r>
              <a:rPr lang="ru-RU" i="1" dirty="0">
                <a:latin typeface="gg sans"/>
              </a:rPr>
              <a:t>М</a:t>
            </a:r>
            <a:r>
              <a:rPr lang="ru-RU" b="0" i="1" dirty="0">
                <a:effectLst/>
                <a:latin typeface="gg sans"/>
              </a:rPr>
              <a:t>отивацию персонажа </a:t>
            </a:r>
            <a:r>
              <a:rPr lang="ru-RU" b="0" i="0" dirty="0">
                <a:effectLst/>
                <a:latin typeface="gg sans"/>
              </a:rPr>
              <a:t>(зачем это делается). </a:t>
            </a:r>
          </a:p>
          <a:p>
            <a:pPr lvl="0" indent="714375" algn="just"/>
            <a:r>
              <a:rPr lang="ru-RU" b="0" i="0" dirty="0">
                <a:effectLst/>
                <a:latin typeface="gg sans"/>
              </a:rPr>
              <a:t>Учитывается телосложение персонажа (худой, толстый). Логичный переход от одной позы в другую, рассказывая историю без каких-либо промежуточных кадров и пояснений.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237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595916"/>
            <a:ext cx="9687193" cy="498598"/>
          </a:xfrm>
        </p:spPr>
        <p:txBody>
          <a:bodyPr/>
          <a:lstStyle/>
          <a:p>
            <a:r>
              <a:rPr lang="ru-RU" sz="3600" dirty="0"/>
              <a:t>Пример ключевых поз</a:t>
            </a:r>
          </a:p>
        </p:txBody>
      </p:sp>
      <p:pic>
        <p:nvPicPr>
          <p:cNvPr id="3074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2196525"/>
            <a:ext cx="5185534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832" y="3564607"/>
            <a:ext cx="4909764" cy="277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001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595916"/>
            <a:ext cx="9687193" cy="498598"/>
          </a:xfrm>
        </p:spPr>
        <p:txBody>
          <a:bodyPr/>
          <a:lstStyle/>
          <a:p>
            <a:r>
              <a:rPr lang="ru-RU" sz="3600" dirty="0"/>
              <a:t>Пример ключевых поз</a:t>
            </a:r>
          </a:p>
        </p:txBody>
      </p:sp>
      <p:pic>
        <p:nvPicPr>
          <p:cNvPr id="4098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80" y="2204767"/>
            <a:ext cx="4896544" cy="2713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Рисунок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660" y="3544252"/>
            <a:ext cx="4883982" cy="274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4238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051" y="642796"/>
            <a:ext cx="9687193" cy="498598"/>
          </a:xfrm>
        </p:spPr>
        <p:txBody>
          <a:bodyPr/>
          <a:lstStyle/>
          <a:p>
            <a:r>
              <a:rPr lang="ru-RU" sz="3600" dirty="0"/>
              <a:t>Чек-лист проверки </a:t>
            </a:r>
            <a:r>
              <a:rPr lang="ru-RU" sz="3600" dirty="0" err="1"/>
              <a:t>лейаута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84042" y="2052439"/>
            <a:ext cx="9831209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После утверждения режиссером готового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лейаута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шот проходит проверку на техническую чистоту:</a:t>
            </a:r>
          </a:p>
          <a:p>
            <a:pPr lvl="0"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1) Название и номер сцены;</a:t>
            </a:r>
          </a:p>
          <a:p>
            <a:pPr lvl="0"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2) Название и номер камеры 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лочим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обязательно!!!);</a:t>
            </a:r>
          </a:p>
          <a:p>
            <a:pPr lvl="0"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3) Хронометраж сцены (уточняем с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аниматиком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lvl="0"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4) Звуковая дорожка (лишние удаляем);</a:t>
            </a:r>
          </a:p>
          <a:p>
            <a:pPr lvl="0"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5) Проверяем актуальность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ассетов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0"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6) Удаляем из сцены лишние элементы 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моушен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трейлы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ассеты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камеры, звуковые дорожки и т.д.).</a:t>
            </a:r>
          </a:p>
        </p:txBody>
      </p:sp>
    </p:spTree>
    <p:extLst>
      <p:ext uri="{BB962C8B-B14F-4D97-AF65-F5344CB8AC3E}">
        <p14:creationId xmlns:p14="http://schemas.microsoft.com/office/powerpoint/2010/main" val="2608626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95916"/>
            <a:ext cx="9687193" cy="498598"/>
          </a:xfrm>
        </p:spPr>
        <p:txBody>
          <a:bodyPr/>
          <a:lstStyle/>
          <a:p>
            <a:r>
              <a:rPr lang="ru-RU" sz="3600" dirty="0"/>
              <a:t>Выводы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156" y="2124447"/>
            <a:ext cx="100091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Проанализировать полученный опыт и написать все положительные и отрицательные стороны данной техники.</a:t>
            </a:r>
          </a:p>
          <a:p>
            <a:pPr indent="714375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Описать трудности, с которыми столкнулись в период практической подготовки.</a:t>
            </a:r>
          </a:p>
        </p:txBody>
      </p:sp>
    </p:spTree>
    <p:extLst>
      <p:ext uri="{BB962C8B-B14F-4D97-AF65-F5344CB8AC3E}">
        <p14:creationId xmlns:p14="http://schemas.microsoft.com/office/powerpoint/2010/main" val="32716421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_шаблончик A4 (1)" id="{CECEB147-F7F0-4995-89D0-2FD57D90FCEB}" vid="{306AE4ED-CFFA-434E-A652-8353525159A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презентация_шаблончик A4 (1)</Template>
  <TotalTime>2601</TotalTime>
  <Words>752</Words>
  <Application>Microsoft Office PowerPoint</Application>
  <PresentationFormat>Произвольный</PresentationFormat>
  <Paragraphs>84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gg sans</vt:lpstr>
      <vt:lpstr>Тема Office</vt:lpstr>
      <vt:lpstr>ОТЧЕТ  о прохождении производственной практики  (по профилю специальности)  по профессиональному модулю ПМ.02 Техническое исполнение анимационных проектов  в период с «___» ___________ 20__ г. по «___» ___________ 20__ г.  Специальность 55.02.02 Анимация (по видам)</vt:lpstr>
      <vt:lpstr>Содержание</vt:lpstr>
      <vt:lpstr>Информация о Профильной организации – объекте практики (*например, об АО «Киностудия «Союзмультфильм»)</vt:lpstr>
      <vt:lpstr>Информация о проекте</vt:lpstr>
      <vt:lpstr>Техническое задание</vt:lpstr>
      <vt:lpstr>Знакомство с ригом персонажей</vt:lpstr>
      <vt:lpstr>Пример анализа конструкции</vt:lpstr>
      <vt:lpstr>Работа с камерой</vt:lpstr>
      <vt:lpstr>Пример художественно-графического оформления кадра</vt:lpstr>
      <vt:lpstr>Сбор проекта по выданному аниматику</vt:lpstr>
      <vt:lpstr>Работа с ключевыми позами персонажа</vt:lpstr>
      <vt:lpstr>Пример ключевых поз</vt:lpstr>
      <vt:lpstr>Пример ключевых поз</vt:lpstr>
      <vt:lpstr>Чек-лист проверки лейаута</vt:lpstr>
      <vt:lpstr>Выводы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Перепечина Мария Викторовна</cp:lastModifiedBy>
  <cp:revision>176</cp:revision>
  <cp:lastPrinted>2019-08-06T13:15:09Z</cp:lastPrinted>
  <dcterms:created xsi:type="dcterms:W3CDTF">2020-03-27T22:15:06Z</dcterms:created>
  <dcterms:modified xsi:type="dcterms:W3CDTF">2025-03-27T14:50:01Z</dcterms:modified>
</cp:coreProperties>
</file>