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33"/>
  </p:notesMasterIdLst>
  <p:handoutMasterIdLst>
    <p:handoutMasterId r:id="rId34"/>
  </p:handoutMasterIdLst>
  <p:sldIdLst>
    <p:sldId id="692" r:id="rId2"/>
    <p:sldId id="704" r:id="rId3"/>
    <p:sldId id="705" r:id="rId4"/>
    <p:sldId id="695" r:id="rId5"/>
    <p:sldId id="696" r:id="rId6"/>
    <p:sldId id="651" r:id="rId7"/>
    <p:sldId id="697" r:id="rId8"/>
    <p:sldId id="698" r:id="rId9"/>
    <p:sldId id="700" r:id="rId10"/>
    <p:sldId id="699" r:id="rId11"/>
    <p:sldId id="683" r:id="rId12"/>
    <p:sldId id="663" r:id="rId13"/>
    <p:sldId id="664" r:id="rId14"/>
    <p:sldId id="656" r:id="rId15"/>
    <p:sldId id="661" r:id="rId16"/>
    <p:sldId id="657" r:id="rId17"/>
    <p:sldId id="658" r:id="rId18"/>
    <p:sldId id="659" r:id="rId19"/>
    <p:sldId id="666" r:id="rId20"/>
    <p:sldId id="676" r:id="rId21"/>
    <p:sldId id="677" r:id="rId22"/>
    <p:sldId id="678" r:id="rId23"/>
    <p:sldId id="701" r:id="rId24"/>
    <p:sldId id="702" r:id="rId25"/>
    <p:sldId id="703" r:id="rId26"/>
    <p:sldId id="687" r:id="rId27"/>
    <p:sldId id="686" r:id="rId28"/>
    <p:sldId id="689" r:id="rId29"/>
    <p:sldId id="668" r:id="rId30"/>
    <p:sldId id="690" r:id="rId31"/>
    <p:sldId id="691" r:id="rId32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handoutMaster" Target="handoutMasters/handoutMaster1.xml"/><Relationship Id="rId35" Type="http://schemas.openxmlformats.org/officeDocument/2006/relationships/commentAuthors" Target="commentAuthors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biblioclub.ru/" TargetMode="Externa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g"/><Relationship Id="rId3" Type="http://schemas.openxmlformats.org/officeDocument/2006/relationships/image" Target="../media/image13.jpe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4285" y="4356695"/>
            <a:ext cx="9679452" cy="1915285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>ОТЧЕТ </a:t>
            </a:r>
            <a:br>
              <a:rPr lang="ru-RU" sz="2100" dirty="0" smtClean="0"/>
            </a:br>
            <a:r>
              <a:rPr lang="ru-RU" sz="2100" dirty="0" smtClean="0"/>
              <a:t>о прохождении учебной практики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br>
              <a:rPr lang="ru-RU" sz="2100" dirty="0" smtClean="0"/>
            </a:br>
            <a:r>
              <a:rPr lang="ru-RU" sz="2100" dirty="0" smtClean="0"/>
              <a:t>по </a:t>
            </a:r>
            <a:r>
              <a:rPr lang="ru-RU" sz="2100" dirty="0"/>
              <a:t>профессиональному модулю </a:t>
            </a:r>
            <a:r>
              <a:rPr lang="ru-RU" sz="2100" dirty="0" smtClean="0"/>
              <a:t>ПМ.03 Проектирование и разработка информационных систем</a:t>
            </a: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ru-RU" sz="2100" dirty="0" smtClean="0"/>
              <a:t>в </a:t>
            </a:r>
            <a:r>
              <a:rPr lang="ru-RU" sz="2100" dirty="0"/>
              <a:t>период с </a:t>
            </a:r>
            <a:r>
              <a:rPr lang="ru-RU" sz="2100" dirty="0" smtClean="0"/>
              <a:t>«___» _______ 20__ </a:t>
            </a:r>
            <a:r>
              <a:rPr lang="ru-RU" sz="2100" dirty="0"/>
              <a:t>г. по «___» _______ 20__ г.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100" dirty="0" smtClean="0"/>
              <a:t>Специальность 09.02.07 Информационные системы и программирование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 </a:t>
            </a:r>
            <a:r>
              <a:rPr lang="ru-RU" altLang="ru-RU" sz="2000" dirty="0" smtClean="0">
                <a:solidFill>
                  <a:srgbClr val="FF0000"/>
                </a:solidFill>
              </a:rPr>
              <a:t>___________________________________________</a:t>
            </a:r>
            <a:endParaRPr lang="ru-RU" altLang="ru-RU" sz="2000" dirty="0">
              <a:solidFill>
                <a:srgbClr val="FF0000"/>
              </a:solidFill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000" u="sng" dirty="0">
              <a:solidFill>
                <a:srgbClr val="FF0000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lvl="0" algn="ctr">
              <a:buClr>
                <a:srgbClr val="000000"/>
              </a:buClr>
              <a:buSzPts val="1400"/>
            </a:pPr>
            <a:r>
              <a:rPr lang="ru-RU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Факультет Информационных технологий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Цифровой экономики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2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56" y="520905"/>
            <a:ext cx="9975068" cy="637097"/>
          </a:xfrm>
        </p:spPr>
        <p:txBody>
          <a:bodyPr/>
          <a:lstStyle/>
          <a:p>
            <a:r>
              <a:rPr lang="ru-RU" sz="2800" dirty="0" smtClean="0"/>
              <a:t>Функции </a:t>
            </a:r>
            <a:r>
              <a:rPr lang="ru-RU" sz="2800" dirty="0"/>
              <a:t>подразделений </a:t>
            </a:r>
            <a:r>
              <a:rPr lang="ru-RU" sz="2800" dirty="0" smtClean="0"/>
              <a:t>компании</a:t>
            </a:r>
            <a:br>
              <a:rPr lang="ru-RU" sz="2800" dirty="0" smtClean="0"/>
            </a:br>
            <a:endParaRPr lang="ru-RU" sz="1800" b="0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1161" y="2124447"/>
            <a:ext cx="935837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3538" indent="-36353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Название подразделения</a:t>
            </a:r>
          </a:p>
          <a:p>
            <a:pPr marL="885066" lvl="1" indent="-363538">
              <a:spcAft>
                <a:spcPts val="1200"/>
              </a:spcAft>
              <a:buFont typeface="Courier New" pitchFamily="49" charset="0"/>
              <a:buChar char="o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 функций подразделения</a:t>
            </a:r>
          </a:p>
          <a:p>
            <a:pPr marL="363538" lvl="1" indent="-36353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Название подразделения</a:t>
            </a:r>
          </a:p>
          <a:p>
            <a:pPr marL="885066" lvl="1" indent="-363538">
              <a:spcAft>
                <a:spcPts val="1200"/>
              </a:spcAft>
              <a:buFont typeface="Courier New" pitchFamily="49" charset="0"/>
              <a:buChar char="o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Описание функций подразделения</a:t>
            </a:r>
          </a:p>
          <a:p>
            <a:pPr marL="363538" lvl="1" indent="-363538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т.д.</a:t>
            </a:r>
          </a:p>
          <a:p>
            <a:pPr marL="885066" lvl="1" indent="-363538">
              <a:spcAft>
                <a:spcPts val="1200"/>
              </a:spcAft>
              <a:buFont typeface="Courier New" pitchFamily="49" charset="0"/>
              <a:buChar char="o"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32768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 smtClean="0"/>
              <a:t>Сбор </a:t>
            </a:r>
            <a:r>
              <a:rPr lang="ru-RU" sz="2800" dirty="0"/>
              <a:t>информации об объекте практики и анализ </a:t>
            </a:r>
            <a:r>
              <a:rPr lang="ru-RU" sz="2800" dirty="0" smtClean="0"/>
              <a:t>содержания источников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2672" y="2124447"/>
            <a:ext cx="96871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Ознакомиться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 уровнями технического оснащения рабочих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мест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Составить список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исходной литературы, 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числе, используя ЭБС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«ЮРАЙТ»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Университетскую библиотеку ОНЛАЙН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ru-RU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://biblioclub.ru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5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Сбор информации об объекте практики и анализ содержания </a:t>
            </a:r>
            <a:r>
              <a:rPr lang="ru-RU" sz="2800" dirty="0" smtClean="0"/>
              <a:t>источников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32673" y="2124447"/>
            <a:ext cx="935837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с технической составляющей компании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(на месте прохождения практики/ или по исходным материалам выбранного кейса-задачи).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Изучить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уровни технического оснащения мест сотрудников различных отделов. Ознакомиться с сетью организации.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итогам составить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таблицу технического оснащения рабочих станций и серверов компании, а также составить схему технической архитектуры (схема составляется с использованием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Microsoft Visio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7341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Сбор информации об объекте практики и анализ содержания источников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2673" y="2124447"/>
            <a:ext cx="935837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с программным составляющим компании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(на месте прохождения практики/ или по исходным материалам выбранного кейса-задачи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Ознакомиться и описать ПО, которое используется у специалистов компании (в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в зависимости от 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выполняемых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функций). Составить схему программной архитектуры компании (схема составляется с использованием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Microsoft Visio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14032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Сбор информации об объекте практики и анализ содержания источников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04" y="2037685"/>
            <a:ext cx="4968552" cy="39508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58268" y="5989662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400" b="1" dirty="0"/>
              <a:t>Рисунок 6. Пример технической архитектуры</a:t>
            </a:r>
          </a:p>
        </p:txBody>
      </p:sp>
    </p:spTree>
    <p:extLst>
      <p:ext uri="{BB962C8B-B14F-4D97-AF65-F5344CB8AC3E}">
        <p14:creationId xmlns:p14="http://schemas.microsoft.com/office/powerpoint/2010/main" val="25873500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Сбор информации об объекте практики и анализ содержания источников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58268" y="5989662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400" b="1" dirty="0"/>
              <a:t>Рисунок 7. Пример программной архитектуры</a:t>
            </a: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348" y="1925374"/>
            <a:ext cx="5923508" cy="406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03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Сбор информации об объекте практики и анализ содержания источников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695873"/>
              </p:ext>
            </p:extLst>
          </p:nvPr>
        </p:nvGraphicFramePr>
        <p:xfrm>
          <a:off x="2466380" y="1836415"/>
          <a:ext cx="6048672" cy="4176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2106">
                  <a:extLst>
                    <a:ext uri="{9D8B030D-6E8A-4147-A177-3AD203B41FA5}">
                      <a16:colId xmlns:a16="http://schemas.microsoft.com/office/drawing/2014/main" val="2807150684"/>
                    </a:ext>
                  </a:extLst>
                </a:gridCol>
                <a:gridCol w="2896566">
                  <a:extLst>
                    <a:ext uri="{9D8B030D-6E8A-4147-A177-3AD203B41FA5}">
                      <a16:colId xmlns:a16="http://schemas.microsoft.com/office/drawing/2014/main" val="2530061810"/>
                    </a:ext>
                  </a:extLst>
                </a:gridCol>
              </a:tblGrid>
              <a:tr h="2646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Технические характеристики серверов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729824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Количество процессоров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31535646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Процессор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Intel Xeon X3430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1990362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ядер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25209322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Частота процессора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2,40 GHz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49715309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Оперативная память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16 Gb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37973314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Слоты для памяти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 слотов DIMM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36982193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Память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DDR3 </a:t>
                      </a:r>
                      <a:r>
                        <a:rPr lang="en-US" sz="1100">
                          <a:effectLst/>
                        </a:rPr>
                        <a:t>UDIMM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35077862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Гнёзда расширения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до 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63847991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Сетевой контроллер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(1) 1 порт 1GbE NC107i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73729276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Тип блока питания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Без горячей замены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1493523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Контроллер хранилища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Контроллер </a:t>
                      </a:r>
                      <a:r>
                        <a:rPr lang="en-US" sz="1100">
                          <a:effectLst/>
                        </a:rPr>
                        <a:t>Smart Array B110i SATA RAID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68854169"/>
                  </a:ext>
                </a:extLst>
              </a:tr>
              <a:tr h="264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Форм-фактор в полной конфигурации)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4U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02081407"/>
                  </a:ext>
                </a:extLst>
              </a:tr>
              <a:tr h="736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 удаленного управления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Решение</a:t>
                      </a:r>
                      <a:r>
                        <a:rPr lang="en-US" sz="1100" dirty="0">
                          <a:effectLst/>
                        </a:rPr>
                        <a:t> Onboard Administrator, </a:t>
                      </a:r>
                      <a:r>
                        <a:rPr lang="ru-RU" sz="1100" dirty="0">
                          <a:effectLst/>
                        </a:rPr>
                        <a:t>поддерживаемое</a:t>
                      </a:r>
                      <a:r>
                        <a:rPr lang="en-US" sz="1100" dirty="0">
                          <a:effectLst/>
                        </a:rPr>
                        <a:t> Lights Out 100, </a:t>
                      </a:r>
                      <a:r>
                        <a:rPr lang="ru-RU" sz="1100" dirty="0">
                          <a:effectLst/>
                        </a:rPr>
                        <a:t>и компакт</a:t>
                      </a:r>
                      <a:r>
                        <a:rPr lang="en-US" sz="1100" dirty="0">
                          <a:effectLst/>
                        </a:rPr>
                        <a:t>-</a:t>
                      </a:r>
                      <a:r>
                        <a:rPr lang="ru-RU" sz="1100" dirty="0">
                          <a:effectLst/>
                        </a:rPr>
                        <a:t>диск</a:t>
                      </a:r>
                      <a:r>
                        <a:rPr lang="en-US" sz="1100" dirty="0">
                          <a:effectLst/>
                        </a:rPr>
                        <a:t> Easy Set-up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5513697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50356" y="6037547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400" b="1" dirty="0"/>
              <a:t>Таблица 1. Характеристика серверов</a:t>
            </a:r>
          </a:p>
        </p:txBody>
      </p:sp>
    </p:spTree>
    <p:extLst>
      <p:ext uri="{BB962C8B-B14F-4D97-AF65-F5344CB8AC3E}">
        <p14:creationId xmlns:p14="http://schemas.microsoft.com/office/powerpoint/2010/main" val="1737893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Сбор информации об объекте практики и анализ содержания источников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592391"/>
              </p:ext>
            </p:extLst>
          </p:nvPr>
        </p:nvGraphicFramePr>
        <p:xfrm>
          <a:off x="1818308" y="2122635"/>
          <a:ext cx="7848872" cy="3888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50547">
                  <a:extLst>
                    <a:ext uri="{9D8B030D-6E8A-4147-A177-3AD203B41FA5}">
                      <a16:colId xmlns:a16="http://schemas.microsoft.com/office/drawing/2014/main" val="1539374336"/>
                    </a:ext>
                  </a:extLst>
                </a:gridCol>
                <a:gridCol w="3798325">
                  <a:extLst>
                    <a:ext uri="{9D8B030D-6E8A-4147-A177-3AD203B41FA5}">
                      <a16:colId xmlns:a16="http://schemas.microsoft.com/office/drawing/2014/main" val="2722596685"/>
                    </a:ext>
                  </a:extLst>
                </a:gridCol>
              </a:tblGrid>
              <a:tr h="24302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Технические характеристики рабочих станций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81730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процессоров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34472015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Процессор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Intel Core i5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92119856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Количество ядер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90300589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Серия процессора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6500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6377521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Частота процессора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3200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21590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Видеокарта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Intel HD Graphics 530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90457917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Кэш-память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13251890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Чипсет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Intel PCH C226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68064830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Тип видеокарта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Встроенная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5947258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Оперативная память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 Gb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24676382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Тип оперативной памяти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DDR4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81988987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Частота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2133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18472522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Жесткий диск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Seagate Barracuda 5900.12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11983096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Емкость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1000 Gb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8236564"/>
                  </a:ext>
                </a:extLst>
              </a:tr>
              <a:tr h="2430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Скорость вращения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7200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74896431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034332" y="6012879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400" b="1" dirty="0"/>
              <a:t>Таблица 2. Характеристика рабочих станций</a:t>
            </a:r>
          </a:p>
        </p:txBody>
      </p:sp>
    </p:spTree>
    <p:extLst>
      <p:ext uri="{BB962C8B-B14F-4D97-AF65-F5344CB8AC3E}">
        <p14:creationId xmlns:p14="http://schemas.microsoft.com/office/powerpoint/2010/main" val="18716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8975" y="1764407"/>
            <a:ext cx="9854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542925"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Приобрести профессиональные умения в проектировании и разработке информационных систем и отразить в отчетной презентации результаты работы по итогам: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постановки задач по обработке информации;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проведения анализа предметной области;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осуществления выбора модели и средств построения информационной системы и программных средств;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использования алгоритмов обработки информации для различных приложений;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решения прикладных вопросов программирования и языка сценариев для создания программ;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разработки графического интерфейса приложения;</a:t>
            </a:r>
          </a:p>
          <a:p>
            <a:pPr lvl="0"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создания и управления проектом по разработке приложения;</a:t>
            </a:r>
          </a:p>
          <a:p>
            <a:pPr indent="542925" algn="just"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проектирования и разработки системы по заданным требованиям и спецификациям.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работа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09919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работа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0498" y="2124447"/>
            <a:ext cx="956873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Провести анализ предметной области и подготовить тезисы для разработки и оформления технического задания;</a:t>
            </a:r>
          </a:p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предметную область, в рамках которой создается информационная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система; </a:t>
            </a:r>
          </a:p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Построить архитектуру программного средства;</a:t>
            </a:r>
          </a:p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Сформулировать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программному обеспечению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системы;</a:t>
            </a:r>
          </a:p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Описать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к пользовательскому интерфейсу.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Сформулировать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технические требования к реализации и режимам работы информационной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системы.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3538" indent="-363538" algn="just">
              <a:spcAft>
                <a:spcPts val="1200"/>
              </a:spcAft>
              <a:buFont typeface="Arial" pitchFamily="34" charset="0"/>
              <a:buChar char="•"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222375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Содержание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32673" y="1908423"/>
            <a:ext cx="9358378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Инструктаж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соблюдению правил противопожарной безопасности, правил охраны труда, техники безопасности, санитарно-эпидемиологических правил и гигиенических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нормативов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Изучение организационной структуры и технического оснащения предприятия – объекта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практики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Сбор информации об объекте практики и анализ содержания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источников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Экспериментально-практическая работа. Приобретение необходимых знаний, умений 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первоначального опыта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практической работы по специальности в рамках освоения вида деятельности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ВД 5.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Проектирование и разработка информационных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Обработка и систематизация полученного фактического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4084783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02919" y="5940871"/>
            <a:ext cx="53467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000" b="1" dirty="0"/>
              <a:t>Рисунок 8. </a:t>
            </a:r>
            <a:r>
              <a:rPr lang="ru-RU" sz="2000" b="1" dirty="0" smtClean="0"/>
              <a:t>Анализ предметной области</a:t>
            </a:r>
          </a:p>
          <a:p>
            <a:pPr indent="538163">
              <a:spcAft>
                <a:spcPts val="1200"/>
              </a:spcAft>
            </a:pPr>
            <a:endParaRPr lang="ru-RU" sz="2000" b="1" dirty="0"/>
          </a:p>
        </p:txBody>
      </p:sp>
      <p:pic>
        <p:nvPicPr>
          <p:cNvPr id="1028" name="Picture 4" descr="https://cf.ppt-online.org/files/slide/d/dFB3yQtb9runzk486KV2HZiGmLaAYDeMlCxEWP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2"/>
          <a:stretch/>
        </p:blipFill>
        <p:spPr bwMode="auto">
          <a:xfrm>
            <a:off x="2178348" y="2196455"/>
            <a:ext cx="626942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68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2444" y="6153331"/>
            <a:ext cx="42484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000" b="1" dirty="0" smtClean="0"/>
              <a:t>Рисунок 9. Тезисы для ТЗ</a:t>
            </a:r>
          </a:p>
          <a:p>
            <a:pPr indent="538163">
              <a:spcAft>
                <a:spcPts val="1200"/>
              </a:spcAft>
            </a:pPr>
            <a:endParaRPr lang="ru-RU" sz="2000" b="1" dirty="0"/>
          </a:p>
        </p:txBody>
      </p:sp>
      <p:pic>
        <p:nvPicPr>
          <p:cNvPr id="3074" name="Picture 2" descr="https://cf.ppt-online.org/files1/slide/t/Tx4MFfbWP1XUHpzEJ3nh0ticVvaDBRw85ogkleGj7/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76" y="1836414"/>
            <a:ext cx="6696744" cy="425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076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34332" y="6091618"/>
            <a:ext cx="6971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000" b="1" dirty="0"/>
              <a:t>Рисунок 10. </a:t>
            </a:r>
            <a:r>
              <a:rPr lang="ru-RU" sz="2000" b="1" dirty="0" smtClean="0"/>
              <a:t>Архитектура программного продукта</a:t>
            </a:r>
            <a:endParaRPr lang="ru-RU" sz="2000" b="1" dirty="0"/>
          </a:p>
        </p:txBody>
      </p:sp>
      <p:pic>
        <p:nvPicPr>
          <p:cNvPr id="4098" name="Picture 2" descr="https://thepresentation.ru/img/thumbs/c2d45bfa3286be60fe054a61e070c8e0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0" y="1764407"/>
            <a:ext cx="7620000" cy="4327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790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59348" y="6113482"/>
            <a:ext cx="6971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000" b="1" dirty="0"/>
              <a:t>Рисунок 10. </a:t>
            </a:r>
            <a:r>
              <a:rPr lang="ru-RU" sz="2000" b="1" dirty="0" smtClean="0"/>
              <a:t>Диаграммы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t="6768" r="7810" b="5235"/>
          <a:stretch/>
        </p:blipFill>
        <p:spPr>
          <a:xfrm>
            <a:off x="306140" y="2001465"/>
            <a:ext cx="4832946" cy="41120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https://cf.ppt-online.org/files/slide/d/d6GoTaf0UCrD9KJx3iP1k4MwRSAZqYjzWvlEy2/slide-4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t="7063" r="9334" b="5235"/>
          <a:stretch/>
        </p:blipFill>
        <p:spPr bwMode="auto">
          <a:xfrm>
            <a:off x="5276231" y="2009026"/>
            <a:ext cx="5117899" cy="4104456"/>
          </a:xfrm>
          <a:prstGeom prst="rect">
            <a:avLst/>
          </a:prstGeom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854691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98428" y="6619489"/>
            <a:ext cx="6971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000" b="1" dirty="0"/>
              <a:t>Рисунок </a:t>
            </a:r>
            <a:r>
              <a:rPr lang="ru-RU" sz="2000" b="1" dirty="0" smtClean="0"/>
              <a:t>10. Диаграммы</a:t>
            </a:r>
            <a:endParaRPr lang="ru-RU" sz="2000" b="1" dirty="0"/>
          </a:p>
        </p:txBody>
      </p:sp>
      <p:pic>
        <p:nvPicPr>
          <p:cNvPr id="6146" name="Picture 2" descr="https://cf2.ppt-online.org/files2/slide/v/VlI5b0fskhUYd36TwP7z2euScymCELx98aqKtX/slide-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38"/>
          <a:stretch/>
        </p:blipFill>
        <p:spPr bwMode="auto">
          <a:xfrm>
            <a:off x="162124" y="2340471"/>
            <a:ext cx="4478071" cy="3600400"/>
          </a:xfrm>
          <a:prstGeom prst="rect">
            <a:avLst/>
          </a:prstGeom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148" name="Picture 4" descr="https://cf.ppt-online.org/files/slide/0/0hxqnwgl7QypF1AW2ZMVTiOHuLDvkjdPCKBXRJ/slide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644" y="1795380"/>
            <a:ext cx="5688632" cy="4690582"/>
          </a:xfrm>
          <a:prstGeom prst="rect">
            <a:avLst/>
          </a:prstGeom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02473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32739" y="6681435"/>
            <a:ext cx="96362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000" b="1" dirty="0"/>
              <a:t>Рисунок 10. </a:t>
            </a:r>
            <a:r>
              <a:rPr lang="ru-RU" sz="2000" b="1" dirty="0" smtClean="0"/>
              <a:t>Диаграмма потоков данных разрабатываемой ИС</a:t>
            </a:r>
            <a:endParaRPr lang="ru-RU" sz="2000" b="1" dirty="0"/>
          </a:p>
        </p:txBody>
      </p:sp>
      <p:pic>
        <p:nvPicPr>
          <p:cNvPr id="7170" name="Picture 2" descr="https://cf.ppt-online.org/files/slide/y/YGu0pCMn845VRwrAjokxL2QPHNZDaUBTvIEzO1/slide-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7" t="24192" r="4984" b="12904"/>
          <a:stretch/>
        </p:blipFill>
        <p:spPr bwMode="auto">
          <a:xfrm>
            <a:off x="564157" y="2124447"/>
            <a:ext cx="953090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745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9B396E4-0206-47DF-8BD4-46D91790AA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84029"/>
              </p:ext>
            </p:extLst>
          </p:nvPr>
        </p:nvGraphicFramePr>
        <p:xfrm>
          <a:off x="713987" y="2124447"/>
          <a:ext cx="9361040" cy="3729925"/>
        </p:xfrm>
        <a:graphic>
          <a:graphicData uri="http://schemas.openxmlformats.org/drawingml/2006/table">
            <a:tbl>
              <a:tblPr firstRow="1" firstCol="1" bandRow="1"/>
              <a:tblGrid>
                <a:gridCol w="1008112">
                  <a:extLst>
                    <a:ext uri="{9D8B030D-6E8A-4147-A177-3AD203B41FA5}">
                      <a16:colId xmlns:a16="http://schemas.microsoft.com/office/drawing/2014/main" val="3408292508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4143845065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106372154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7359864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920348813"/>
                    </a:ext>
                  </a:extLst>
                </a:gridCol>
              </a:tblGrid>
              <a:tr h="5449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№ проверки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Вид проверки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dirty="0" err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Критериальный</a:t>
                      </a: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 параметр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Допустимые значения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Результат проверки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0964009"/>
                  </a:ext>
                </a:extLst>
              </a:tr>
              <a:tr h="656382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Ввод данных в экранную форму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Максимальная длина строки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не менее 70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80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227945"/>
                  </a:ext>
                </a:extLst>
              </a:tr>
              <a:tr h="540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Допустимый диапазон дат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01.01.1900-31.12.2100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соответствует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0593422"/>
                  </a:ext>
                </a:extLst>
              </a:tr>
              <a:tr h="622602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Загрузка данных из файла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Время загрузки 1000 записей в БД не менее 100 000 записей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&lt;</a:t>
                      </a: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1,4 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1,1 с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35484"/>
                  </a:ext>
                </a:extLst>
              </a:tr>
              <a:tr h="11250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Реакция на ошибку структуры файла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Сообщение об ошибке в отдельном окне.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Прекращение обработки файла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соответствует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499552"/>
                  </a:ext>
                </a:extLst>
              </a:tr>
              <a:tr h="1931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0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…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0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56959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74AB137-74CD-4C60-BB60-C17FCC65FD8A}"/>
              </a:ext>
            </a:extLst>
          </p:cNvPr>
          <p:cNvSpPr txBox="1"/>
          <p:nvPr/>
        </p:nvSpPr>
        <p:spPr>
          <a:xfrm>
            <a:off x="713987" y="5896342"/>
            <a:ext cx="100091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Таблица 4. Экспериментальное тестирование выбранного</a:t>
            </a:r>
            <a:r>
              <a:rPr lang="ru-RU" b="1" dirty="0" smtClean="0"/>
              <a:t>/ </a:t>
            </a:r>
          </a:p>
          <a:p>
            <a:pPr algn="ctr"/>
            <a:r>
              <a:rPr lang="ru-RU" b="1" dirty="0" smtClean="0"/>
              <a:t>разработанного </a:t>
            </a:r>
            <a:r>
              <a:rPr lang="ru-RU" b="1" dirty="0"/>
              <a:t>решения</a:t>
            </a:r>
          </a:p>
        </p:txBody>
      </p:sp>
    </p:spTree>
    <p:extLst>
      <p:ext uri="{BB962C8B-B14F-4D97-AF65-F5344CB8AC3E}">
        <p14:creationId xmlns:p14="http://schemas.microsoft.com/office/powerpoint/2010/main" val="820530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020" y="512982"/>
            <a:ext cx="9687193" cy="387798"/>
          </a:xfrm>
        </p:spPr>
        <p:txBody>
          <a:bodyPr/>
          <a:lstStyle/>
          <a:p>
            <a:r>
              <a:rPr lang="ru-RU" sz="2800" dirty="0" smtClean="0"/>
              <a:t>Экспериментально-практическая </a:t>
            </a:r>
            <a:r>
              <a:rPr lang="ru-RU" sz="2800" dirty="0"/>
              <a:t>работа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832608F-9A2E-4758-8639-627807361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280960"/>
              </p:ext>
            </p:extLst>
          </p:nvPr>
        </p:nvGraphicFramePr>
        <p:xfrm>
          <a:off x="534339" y="1908423"/>
          <a:ext cx="9848152" cy="4449480"/>
        </p:xfrm>
        <a:graphic>
          <a:graphicData uri="http://schemas.openxmlformats.org/drawingml/2006/table">
            <a:tbl>
              <a:tblPr firstRow="1" firstCol="1" bandRow="1"/>
              <a:tblGrid>
                <a:gridCol w="2248312">
                  <a:extLst>
                    <a:ext uri="{9D8B030D-6E8A-4147-A177-3AD203B41FA5}">
                      <a16:colId xmlns:a16="http://schemas.microsoft.com/office/drawing/2014/main" val="2107215683"/>
                    </a:ext>
                  </a:extLst>
                </a:gridCol>
                <a:gridCol w="7599840">
                  <a:extLst>
                    <a:ext uri="{9D8B030D-6E8A-4147-A177-3AD203B41FA5}">
                      <a16:colId xmlns:a16="http://schemas.microsoft.com/office/drawing/2014/main" val="2620710091"/>
                    </a:ext>
                  </a:extLst>
                </a:gridCol>
              </a:tblGrid>
              <a:tr h="201103">
                <a:tc>
                  <a:txBody>
                    <a:bodyPr/>
                    <a:lstStyle/>
                    <a:p>
                      <a:pPr indent="215900" algn="ctr">
                        <a:lnSpc>
                          <a:spcPct val="150000"/>
                        </a:lnSpc>
                      </a:pPr>
                      <a:r>
                        <a:rPr lang="ru-RU" sz="105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Параметр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ctr">
                        <a:lnSpc>
                          <a:spcPct val="150000"/>
                        </a:lnSpc>
                      </a:pPr>
                      <a:r>
                        <a:rPr lang="ru-RU" sz="105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Значение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412"/>
                  </a:ext>
                </a:extLst>
              </a:tr>
              <a:tr h="20110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Функция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 Печать документа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829454"/>
                  </a:ext>
                </a:extLst>
              </a:tr>
              <a:tr h="6595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Предмет проверки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1.1. Время печати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1.2. Соответствие формы образцу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1.3. Правильность вывода полей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1455846"/>
                  </a:ext>
                </a:extLst>
              </a:tr>
              <a:tr h="4303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Используемые средства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1.1. Секундомер, драйвер печати в </a:t>
                      </a:r>
                      <a:r>
                        <a:rPr lang="en-US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PDF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1.2. Шаблон документа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7800363"/>
                  </a:ext>
                </a:extLst>
              </a:tr>
              <a:tr h="52587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Исходные данные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База данных программы, содержащая 50 записей в основной таблице, наполненных случайными значениями до максимально допустимой длины полей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068374"/>
                  </a:ext>
                </a:extLst>
              </a:tr>
              <a:tr h="7499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Искажения тестовой информации для имитации нештатных ситуаций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А) в записи 48 все поля имеют нулевую длину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Б) в записи 49 все поля имеют размер более максимально допустимого по заданию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465451"/>
                  </a:ext>
                </a:extLst>
              </a:tr>
              <a:tr h="101334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Ожидаемая реакция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1.1. Время печати не более 10 секунд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1.2. Напечатанная форма на просвет соответствует шаблону для всех записей, наложения полей на надписи шаблона отсутствуют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1.3. Поля 1,2,3 и 4 соответствуют полям 2,3,4 и 8 основной таблицы базы данных по каждой записи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774758"/>
                  </a:ext>
                </a:extLst>
              </a:tr>
              <a:tr h="43032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ru-RU" sz="105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Способ определения результатов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</a:pPr>
                      <a:r>
                        <a:rPr lang="ru-RU" sz="105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</a:rPr>
                        <a:t>Параметры, определяемые требованиями заказчика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35471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E069842-5E4E-403A-B9F1-A24A72251340}"/>
              </a:ext>
            </a:extLst>
          </p:cNvPr>
          <p:cNvSpPr txBox="1"/>
          <p:nvPr/>
        </p:nvSpPr>
        <p:spPr>
          <a:xfrm>
            <a:off x="374289" y="6588943"/>
            <a:ext cx="100091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Таблица 5. Экспериментальное тестирование выбранного</a:t>
            </a:r>
            <a:r>
              <a:rPr lang="ru-RU" b="1" dirty="0" smtClean="0"/>
              <a:t>/ </a:t>
            </a:r>
          </a:p>
          <a:p>
            <a:pPr algn="ctr"/>
            <a:r>
              <a:rPr lang="ru-RU" b="1" dirty="0" smtClean="0"/>
              <a:t>разработанного </a:t>
            </a:r>
            <a:r>
              <a:rPr lang="ru-RU" b="1" dirty="0"/>
              <a:t>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241572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 smtClean="0"/>
              <a:t>Обработка </a:t>
            </a:r>
            <a:r>
              <a:rPr lang="ru-RU" sz="2800" dirty="0"/>
              <a:t>и анализ полученной </a:t>
            </a:r>
            <a:r>
              <a:rPr lang="ru-RU" sz="2800" dirty="0" smtClean="0"/>
              <a:t>информации </a:t>
            </a:r>
            <a:r>
              <a:rPr lang="ru-RU" sz="2800" dirty="0"/>
              <a:t>об объекте практики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672" y="1908423"/>
            <a:ext cx="956655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Проанализировать аппаратную и программную составляющую отдела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лаборатории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привести характеристики рабочих станций отдела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лаборатории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виде таблиц;</a:t>
            </a:r>
          </a:p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Проанализировать, соответствует ли аппаратное и программное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оснащение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стандартам для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 (привести примеры ГОСТ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стандартизирующие разработку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 на месте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прохождения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практики/ или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исходным материалам выбранного кейса-задачи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Проанализировать и описать деятельность лаборатории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подразделения на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месте прохождения практики/ или по исходным материалам выбранного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кейса-задачи;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Провести модернизацию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актуализацию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технической архитектуры отдела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лаборатории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решаемыми задачами. Приложить схему актуализированной технической архитектуры отдела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лаборатории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7132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 smtClean="0"/>
              <a:t>Обработка </a:t>
            </a:r>
            <a:r>
              <a:rPr lang="ru-RU" sz="2800" dirty="0"/>
              <a:t>и анализ полученной информации об объекте практики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672" y="1908423"/>
            <a:ext cx="94945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Составить пользовательскую документацию по разрабатываемой ИС. Техническую документацию рекомендуется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оформить в качестве приложения к отчету о прохождении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практики.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составить таблицы: рисков и возможных дефектов программных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средств.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 algn="just">
              <a:spcAft>
                <a:spcPts val="12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обосновать экономическую эффективность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предлагаемой к внедрению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ИС (подготовить расчеты по затратам на ИС и внедрению, указать срок окупаемости).</a:t>
            </a:r>
          </a:p>
        </p:txBody>
      </p:sp>
    </p:spTree>
    <p:extLst>
      <p:ext uri="{BB962C8B-B14F-4D97-AF65-F5344CB8AC3E}">
        <p14:creationId xmlns:p14="http://schemas.microsoft.com/office/powerpoint/2010/main" val="157729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37599-D6D8-4F6D-8299-897E879A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24" y="313689"/>
            <a:ext cx="9687193" cy="498598"/>
          </a:xfrm>
        </p:spPr>
        <p:txBody>
          <a:bodyPr/>
          <a:lstStyle/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72EAB-AC9B-4564-B5A2-652358624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24" y="1908423"/>
            <a:ext cx="9824904" cy="4392488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700" dirty="0" smtClean="0"/>
              <a:t>Я, Ф.И.О., проходил(а) учебную практику </a:t>
            </a:r>
            <a:r>
              <a:rPr lang="ru-RU" sz="1700" dirty="0"/>
              <a:t>в лабораторных условиях на базе Университета «Синергия».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700" dirty="0"/>
              <a:t>При выполнении индивидуального задания по практике решал(а) кейсы №№ … по разработке и проектированию ИС для </a:t>
            </a:r>
            <a:r>
              <a:rPr lang="ru-RU" sz="1700" dirty="0" smtClean="0"/>
              <a:t>компании «…», </a:t>
            </a:r>
            <a:r>
              <a:rPr lang="ru-RU" sz="1700" dirty="0"/>
              <a:t>которая занимается разработкой программных продуктов.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700" dirty="0" smtClean="0"/>
              <a:t>Перед началом практики:</a:t>
            </a:r>
          </a:p>
          <a:p>
            <a:pPr marL="0" indent="0">
              <a:lnSpc>
                <a:spcPct val="100000"/>
              </a:lnSpc>
              <a:buNone/>
              <a:tabLst>
                <a:tab pos="271463" algn="l"/>
              </a:tabLst>
            </a:pPr>
            <a:r>
              <a:rPr lang="ru-RU" sz="1700" dirty="0" smtClean="0"/>
              <a:t>•	Принял(а) участие в организационном собрании по практике.</a:t>
            </a:r>
          </a:p>
          <a:p>
            <a:pPr marL="0" indent="0">
              <a:lnSpc>
                <a:spcPct val="100000"/>
              </a:lnSpc>
              <a:buNone/>
              <a:tabLst>
                <a:tab pos="271463" algn="l"/>
              </a:tabLst>
            </a:pPr>
            <a:r>
              <a:rPr lang="ru-RU" sz="1700" dirty="0" smtClean="0"/>
              <a:t>•	Ознакомил(а)</a:t>
            </a:r>
            <a:r>
              <a:rPr lang="ru-RU" sz="1700" dirty="0" err="1" smtClean="0"/>
              <a:t>сь</a:t>
            </a:r>
            <a:r>
              <a:rPr lang="ru-RU" sz="1700" dirty="0" smtClean="0"/>
              <a:t> с комплектом шаблонов отчетной документации по практике.</a:t>
            </a:r>
          </a:p>
          <a:p>
            <a:pPr marL="0" indent="0" algn="just">
              <a:lnSpc>
                <a:spcPct val="100000"/>
              </a:lnSpc>
              <a:buNone/>
              <a:tabLst>
                <a:tab pos="271463" algn="l"/>
              </a:tabLst>
            </a:pPr>
            <a:r>
              <a:rPr lang="ru-RU" sz="1700" dirty="0" smtClean="0"/>
              <a:t>•	Уточнил(а) контакты руководителя практики от Образовательной организации, а также правила в отношении субординации, внешнего вида, графика работы, техники безопасности: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Требования к внешнему виду: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График работы: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Круг обязанностей: 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700" dirty="0" smtClean="0"/>
              <a:t>Доступ к данным: …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86313" y="779740"/>
            <a:ext cx="9824904" cy="709522"/>
          </a:xfrm>
        </p:spPr>
        <p:txBody>
          <a:bodyPr>
            <a:normAutofit lnSpcReduction="10000"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Правила внутреннего распорядка, правила и нормы охраны труда, </a:t>
            </a:r>
            <a:endParaRPr lang="ru-RU" b="0" dirty="0" smtClean="0">
              <a:solidFill>
                <a:srgbClr val="E60000"/>
              </a:solidFill>
            </a:endParaRPr>
          </a:p>
          <a:p>
            <a:r>
              <a:rPr lang="ru-RU" b="0" dirty="0" smtClean="0">
                <a:solidFill>
                  <a:srgbClr val="E60000"/>
                </a:solidFill>
              </a:rPr>
              <a:t>техники </a:t>
            </a:r>
            <a:r>
              <a:rPr lang="ru-RU" b="0" dirty="0">
                <a:solidFill>
                  <a:srgbClr val="E60000"/>
                </a:solidFill>
              </a:rPr>
              <a:t>безопасности при работе с вычислительной техникой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en-US" sz="25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*если база прохождения практики – Университет «Синергия»</a:t>
            </a:r>
            <a:endParaRPr lang="ru-RU" sz="1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6590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80" y="612279"/>
            <a:ext cx="9687193" cy="387798"/>
          </a:xfrm>
        </p:spPr>
        <p:txBody>
          <a:bodyPr/>
          <a:lstStyle/>
          <a:p>
            <a:r>
              <a:rPr lang="ru-RU" sz="2800" dirty="0" smtClean="0"/>
              <a:t>Выводы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08A2AF-8712-4604-BBB2-15714040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40" y="1980431"/>
            <a:ext cx="9824904" cy="4448648"/>
          </a:xfrm>
        </p:spPr>
        <p:txBody>
          <a:bodyPr>
            <a:normAutofit fontScale="92500" lnSpcReduction="10000"/>
          </a:bodyPr>
          <a:lstStyle/>
          <a:p>
            <a:pPr indent="622300" algn="just">
              <a:buNone/>
            </a:pP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Обобщить полученную информацию, сформулировать закрепленные и приобретенные знания, навыки и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умения. Выявить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и описать свои слабые и сильные стороны с профессиональной и личностной точек зрения. Исходя из этого, описать задачи профессионального и личностного развития на ближайшую перспективу. </a:t>
            </a:r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2300" algn="just">
              <a:buNone/>
            </a:pP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Сформулировать выводы по результатам работы: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622300" algn="just"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 разработке моделей информационной системы были ли использованы языки структурного, объектно-ориентированного программирования и языка сценариев? </a:t>
            </a:r>
          </a:p>
          <a:p>
            <a:pPr lvl="0" indent="622300" algn="just"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Каким образом в период прохождения практики вами были выбраны и обоснованы методики тестирования информационной системы?</a:t>
            </a:r>
          </a:p>
          <a:p>
            <a:pPr lvl="0" indent="622300" algn="just" fontAlgn="base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Каким образом в период прохождения практики вами была протестирована информационная система?</a:t>
            </a:r>
          </a:p>
          <a:p>
            <a:pPr indent="622300"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Чем Вы можете подтвердить, что разработанные документы по содержанию и оформлению полностью соответствуют стандартам?</a:t>
            </a:r>
          </a:p>
          <a:p>
            <a:endParaRPr lang="ru-RU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740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Список используемой литературы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08A2AF-8712-4604-BBB2-15714040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24" y="1908423"/>
            <a:ext cx="9824904" cy="4448648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Перечислить источники используемой </a:t>
            </a:r>
            <a:r>
              <a:rPr lang="ru-RU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литературы</a:t>
            </a:r>
            <a:endParaRPr lang="ru-RU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36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Организационный этап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1836415"/>
            <a:ext cx="9358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Изучены инструкции по технике безопасности и охране труда, инструкции о мерах пожарной безопасности, схемы аварийных проходов и выходов.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2673" y="2852078"/>
            <a:ext cx="9358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>
              <a:spcAft>
                <a:spcPts val="1200"/>
              </a:spcAft>
            </a:pP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Вставить схему аварийных проходов и выходов (схему эвакуации).</a:t>
            </a:r>
          </a:p>
        </p:txBody>
      </p:sp>
    </p:spTree>
    <p:extLst>
      <p:ext uri="{BB962C8B-B14F-4D97-AF65-F5344CB8AC3E}">
        <p14:creationId xmlns:p14="http://schemas.microsoft.com/office/powerpoint/2010/main" val="411725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Организационный этап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192" y="2007652"/>
            <a:ext cx="5321016" cy="35459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78348" y="5724847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400" b="1" dirty="0" smtClean="0"/>
              <a:t>Рисунок 1. Пример плана эвакуации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4002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5"/>
            <a:ext cx="9687193" cy="387798"/>
          </a:xfrm>
        </p:spPr>
        <p:txBody>
          <a:bodyPr/>
          <a:lstStyle/>
          <a:p>
            <a:r>
              <a:rPr lang="ru-RU" sz="2800" dirty="0"/>
              <a:t>Описание компании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2" y="1908423"/>
            <a:ext cx="968719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Название компании,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специализирующейся на разработке программных продуктов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месте прохождения практики/ или по исходным материалам выбранного кейса-задачи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2925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Сфера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деятельности компании</a:t>
            </a:r>
          </a:p>
          <a:p>
            <a:pPr indent="542925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Масштаб компании (численность персонала)</a:t>
            </a:r>
          </a:p>
          <a:p>
            <a:pPr indent="542925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Клиенты компании</a:t>
            </a:r>
          </a:p>
          <a:p>
            <a:pPr indent="542925">
              <a:spcAft>
                <a:spcPts val="1200"/>
              </a:spcAft>
              <a:buFont typeface="Arial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Технико-экономические показатели</a:t>
            </a:r>
          </a:p>
        </p:txBody>
      </p:sp>
    </p:spTree>
    <p:extLst>
      <p:ext uri="{BB962C8B-B14F-4D97-AF65-F5344CB8AC3E}">
        <p14:creationId xmlns:p14="http://schemas.microsoft.com/office/powerpoint/2010/main" val="428459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Описание </a:t>
            </a:r>
            <a:r>
              <a:rPr lang="ru-RU" sz="2800" dirty="0"/>
              <a:t>компании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1908423"/>
            <a:ext cx="93583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>
              <a:spcAft>
                <a:spcPts val="1200"/>
              </a:spcAft>
            </a:pP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Вставить схему организационной структуры компании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(на месте прохождения практики/ или по исходным материалам выбранного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кейса-задачи)</a:t>
            </a: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выполненную в </a:t>
            </a: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</a:t>
            </a:r>
            <a:r>
              <a:rPr lang="ru-RU" sz="2000" b="1" i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49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Описание </a:t>
            </a:r>
            <a:r>
              <a:rPr lang="ru-RU" sz="2800" dirty="0"/>
              <a:t>компании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644" y="1908423"/>
            <a:ext cx="8651250" cy="40658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58268" y="5989662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8163">
              <a:spcAft>
                <a:spcPts val="1200"/>
              </a:spcAft>
            </a:pPr>
            <a:r>
              <a:rPr lang="ru-RU" sz="2400" b="1" dirty="0" smtClean="0"/>
              <a:t>Рисунок 2. Пример организационной структуры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8596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 smtClean="0"/>
              <a:t>Описание компании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523788" y="1908423"/>
            <a:ext cx="93583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42925" algn="just">
              <a:spcAft>
                <a:spcPts val="1200"/>
              </a:spcAft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Изучить нормативную документацию организации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(на месте прохождения практики/ или по исходным материалам выбранного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кейса-задачи)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кратко описать (привести перечень нормативных документов компании, с которыми вы ознакомились).</a:t>
            </a:r>
          </a:p>
        </p:txBody>
      </p:sp>
    </p:spTree>
    <p:extLst>
      <p:ext uri="{BB962C8B-B14F-4D97-AF65-F5344CB8AC3E}">
        <p14:creationId xmlns:p14="http://schemas.microsoft.com/office/powerpoint/2010/main" val="247887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2190</TotalTime>
  <Words>1414</Words>
  <Application>Microsoft Office PowerPoint</Application>
  <PresentationFormat>Произвольный</PresentationFormat>
  <Paragraphs>230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Courier New</vt:lpstr>
      <vt:lpstr>Times New Roman</vt:lpstr>
      <vt:lpstr>Verdana</vt:lpstr>
      <vt:lpstr>Тема Office</vt:lpstr>
      <vt:lpstr>ОТЧЕТ  о прохождении учебной практики   по профессиональному модулю ПМ.03 Проектирование и разработка информационных систем  в период с «___» _______ 20__ г. по «___» _______ 20__ г.  Специальность 09.02.07 Информационные системы и программирование  </vt:lpstr>
      <vt:lpstr>Содержание</vt:lpstr>
      <vt:lpstr>Организационный этап</vt:lpstr>
      <vt:lpstr>Организационный этап</vt:lpstr>
      <vt:lpstr>Организационный этап</vt:lpstr>
      <vt:lpstr>Описание компании</vt:lpstr>
      <vt:lpstr>Описание компании</vt:lpstr>
      <vt:lpstr>Описание компании</vt:lpstr>
      <vt:lpstr>Описание компании</vt:lpstr>
      <vt:lpstr>Функции подразделений компании 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Сбор информации об объекте практики и анализ содержания источников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Обработка и анализ полученной информации об объекте практики</vt:lpstr>
      <vt:lpstr>Обработка и анализ полученной информации об объекте практики</vt:lpstr>
      <vt:lpstr>Выводы</vt:lpstr>
      <vt:lpstr>Список используемой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218</cp:revision>
  <cp:lastPrinted>2019-08-06T13:15:09Z</cp:lastPrinted>
  <dcterms:created xsi:type="dcterms:W3CDTF">2020-03-27T22:15:06Z</dcterms:created>
  <dcterms:modified xsi:type="dcterms:W3CDTF">2025-03-27T09:53:18Z</dcterms:modified>
</cp:coreProperties>
</file>