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7"/>
  </p:notesMasterIdLst>
  <p:handoutMasterIdLst>
    <p:handoutMasterId r:id="rId28"/>
  </p:handoutMasterIdLst>
  <p:sldIdLst>
    <p:sldId id="692" r:id="rId2"/>
    <p:sldId id="693" r:id="rId3"/>
    <p:sldId id="694" r:id="rId4"/>
    <p:sldId id="695" r:id="rId5"/>
    <p:sldId id="652" r:id="rId6"/>
    <p:sldId id="697" r:id="rId7"/>
    <p:sldId id="651" r:id="rId8"/>
    <p:sldId id="723" r:id="rId9"/>
    <p:sldId id="724" r:id="rId10"/>
    <p:sldId id="699" r:id="rId11"/>
    <p:sldId id="700" r:id="rId12"/>
    <p:sldId id="725" r:id="rId13"/>
    <p:sldId id="704" r:id="rId14"/>
    <p:sldId id="713" r:id="rId15"/>
    <p:sldId id="714" r:id="rId16"/>
    <p:sldId id="715" r:id="rId17"/>
    <p:sldId id="716" r:id="rId18"/>
    <p:sldId id="717" r:id="rId19"/>
    <p:sldId id="718" r:id="rId20"/>
    <p:sldId id="719" r:id="rId21"/>
    <p:sldId id="720" r:id="rId22"/>
    <p:sldId id="721" r:id="rId23"/>
    <p:sldId id="722" r:id="rId24"/>
    <p:sldId id="690" r:id="rId25"/>
    <p:sldId id="691" r:id="rId26"/>
  </p:sldIdLst>
  <p:sldSz cx="10693400" cy="7561263"/>
  <p:notesSz cx="6669088" cy="99282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>
    <p:extLst>
      <p:ext uri="{19B8F6BF-5375-455C-9EA6-DF929625EA0E}">
        <p15:presenceInfo xmlns:p15="http://schemas.microsoft.com/office/powerpoint/2012/main" userId="Кат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00"/>
    <a:srgbClr val="EB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408" autoAdjust="0"/>
  </p:normalViewPr>
  <p:slideViewPr>
    <p:cSldViewPr showGuides="1">
      <p:cViewPr varScale="1">
        <p:scale>
          <a:sx n="105" d="100"/>
          <a:sy n="105" d="100"/>
        </p:scale>
        <p:origin x="1326" y="108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commentAuthors" Target="commentAuthors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emf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533" y="4572719"/>
            <a:ext cx="9679452" cy="1915285"/>
          </a:xfrm>
        </p:spPr>
        <p:txBody>
          <a:bodyPr>
            <a:normAutofit fontScale="90000"/>
          </a:bodyPr>
          <a:lstStyle/>
          <a:p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ОТЧЕТ </a:t>
            </a:r>
            <a:br>
              <a:rPr lang="ru-RU" sz="2100" dirty="0" smtClean="0"/>
            </a:br>
            <a:r>
              <a:rPr lang="ru-RU" sz="2100" dirty="0" smtClean="0"/>
              <a:t>о прохождении учебной практики</a:t>
            </a:r>
            <a:br>
              <a:rPr lang="ru-RU" sz="2100" dirty="0" smtClean="0"/>
            </a:br>
            <a:r>
              <a:rPr lang="ru-RU" sz="2100" dirty="0" smtClean="0"/>
              <a:t> </a:t>
            </a:r>
            <a:br>
              <a:rPr lang="ru-RU" sz="2100" dirty="0" smtClean="0"/>
            </a:br>
            <a:r>
              <a:rPr lang="ru-RU" sz="2100" dirty="0" smtClean="0"/>
              <a:t>по </a:t>
            </a:r>
            <a:r>
              <a:rPr lang="ru-RU" sz="2100" dirty="0"/>
              <a:t>профессиональному модулю </a:t>
            </a:r>
            <a:r>
              <a:rPr lang="ru-RU" sz="2100" dirty="0" smtClean="0"/>
              <a:t>ПМ.02 </a:t>
            </a:r>
            <a:r>
              <a:rPr lang="ru-RU" sz="2400" dirty="0" err="1"/>
              <a:t>Ревьюирование</a:t>
            </a:r>
            <a:r>
              <a:rPr lang="ru-RU" sz="2400" dirty="0"/>
              <a:t> программных </a:t>
            </a:r>
            <a:r>
              <a:rPr lang="ru-RU" sz="2400" dirty="0" smtClean="0"/>
              <a:t>модулей</a:t>
            </a:r>
            <a:br>
              <a:rPr lang="ru-RU" sz="2400" dirty="0" smtClean="0"/>
            </a:br>
            <a:r>
              <a:rPr lang="en-US" sz="2100" dirty="0" smtClean="0"/>
              <a:t/>
            </a:r>
            <a:br>
              <a:rPr lang="en-US" sz="2100" dirty="0" smtClean="0"/>
            </a:br>
            <a:r>
              <a:rPr lang="ru-RU" sz="2100" dirty="0" smtClean="0"/>
              <a:t>в </a:t>
            </a:r>
            <a:r>
              <a:rPr lang="ru-RU" sz="2100" dirty="0"/>
              <a:t>период с </a:t>
            </a:r>
            <a:r>
              <a:rPr lang="ru-RU" sz="2100" dirty="0" smtClean="0"/>
              <a:t>«__» __________ 20__ </a:t>
            </a:r>
            <a:r>
              <a:rPr lang="ru-RU" sz="2100" dirty="0"/>
              <a:t>г. по «__» __________ 20__ г.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100" dirty="0" smtClean="0"/>
              <a:t>Специальность 09.02.07 Информационные системы и программирование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100" dirty="0"/>
              <a:t/>
            </a:r>
            <a:br>
              <a:rPr lang="ru-RU" sz="2100" dirty="0"/>
            </a:br>
            <a:endParaRPr lang="ru-RU" sz="2700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EC7E33D-1387-4B56-A695-F4C72A50F4EE}"/>
              </a:ext>
            </a:extLst>
          </p:cNvPr>
          <p:cNvSpPr txBox="1">
            <a:spLocks/>
          </p:cNvSpPr>
          <p:nvPr/>
        </p:nvSpPr>
        <p:spPr bwMode="auto">
          <a:xfrm>
            <a:off x="426967" y="5980906"/>
            <a:ext cx="871296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____________________________________</a:t>
            </a: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</a:t>
            </a:r>
            <a:r>
              <a:rPr lang="ru-RU" altLang="ru-RU" sz="2400" dirty="0" smtClean="0">
                <a:solidFill>
                  <a:srgbClr val="FF0000"/>
                </a:solidFill>
                <a:latin typeface="Calibri"/>
              </a:rPr>
              <a:t>_______________________________________________</a:t>
            </a: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ru-RU" alt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ФИО Руководителя:  </a:t>
            </a:r>
            <a:r>
              <a:rPr lang="ru-RU" altLang="ru-RU" sz="2000" dirty="0" smtClean="0">
                <a:solidFill>
                  <a:srgbClr val="FF0000"/>
                </a:solidFill>
              </a:rPr>
              <a:t>___________________________________________</a:t>
            </a:r>
            <a:endParaRPr lang="ru-RU" altLang="ru-RU" sz="2000" dirty="0">
              <a:solidFill>
                <a:srgbClr val="FF0000"/>
              </a:solidFill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2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16" y="198043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</a:t>
            </a:r>
            <a:r>
              <a:rPr lang="ru-RU" altLang="ru-RU" sz="1400" b="1">
                <a:solidFill>
                  <a:prstClr val="white"/>
                </a:solidFill>
                <a:latin typeface="Arial" charset="0"/>
              </a:rPr>
              <a:t>МОСКОВСКИЙ </a:t>
            </a:r>
            <a:r>
              <a:rPr lang="ru-RU" altLang="ru-RU" sz="1400" b="1" smtClean="0">
                <a:solidFill>
                  <a:prstClr val="white"/>
                </a:solidFill>
                <a:latin typeface="Arial" charset="0"/>
              </a:rPr>
              <a:t>УНИВЕРСИТЕТ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«СИНЕРГИЯ» </a:t>
            </a:r>
          </a:p>
          <a:p>
            <a:pPr lvl="0" algn="ctr">
              <a:buClr>
                <a:srgbClr val="000000"/>
              </a:buClr>
              <a:buSzPts val="1400"/>
            </a:pPr>
            <a:r>
              <a:rPr lang="ru-RU" sz="14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Факультет Информационных технологий</a:t>
            </a:r>
            <a:endParaRPr lang="ru-RU"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Кафедра Цифровой экономики</a:t>
            </a:r>
            <a:endParaRPr lang="ru-RU" altLang="ru-RU" sz="1400" b="1" dirty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25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402" y="22417"/>
            <a:ext cx="10017332" cy="997196"/>
          </a:xfrm>
        </p:spPr>
        <p:txBody>
          <a:bodyPr/>
          <a:lstStyle/>
          <a:p>
            <a:r>
              <a:rPr lang="ru-RU" sz="3600" dirty="0" smtClean="0"/>
              <a:t>Функции </a:t>
            </a:r>
            <a:r>
              <a:rPr lang="ru-RU" sz="3600" dirty="0"/>
              <a:t>подразделений </a:t>
            </a:r>
            <a:r>
              <a:rPr lang="ru-RU" sz="3600" dirty="0" smtClean="0"/>
              <a:t>организации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556208" y="2124447"/>
            <a:ext cx="9358378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dirty="0" smtClean="0"/>
              <a:t>Название подразделения:</a:t>
            </a:r>
            <a:endParaRPr lang="en-US" dirty="0" smtClean="0"/>
          </a:p>
          <a:p>
            <a:pPr>
              <a:spcAft>
                <a:spcPts val="1200"/>
              </a:spcAft>
            </a:pPr>
            <a:r>
              <a:rPr lang="ru-RU" dirty="0" smtClean="0"/>
              <a:t>…</a:t>
            </a:r>
            <a:endParaRPr lang="en-US" dirty="0"/>
          </a:p>
          <a:p>
            <a:pPr>
              <a:spcAft>
                <a:spcPts val="1200"/>
              </a:spcAft>
            </a:pPr>
            <a:endParaRPr lang="en-US" dirty="0" smtClean="0"/>
          </a:p>
          <a:p>
            <a:pPr>
              <a:spcAft>
                <a:spcPts val="1200"/>
              </a:spcAft>
            </a:pPr>
            <a:r>
              <a:rPr lang="ru-RU" dirty="0" smtClean="0"/>
              <a:t>Описание функций подразделения:</a:t>
            </a:r>
          </a:p>
          <a:p>
            <a:pPr>
              <a:spcAft>
                <a:spcPts val="1200"/>
              </a:spcAft>
            </a:pPr>
            <a:r>
              <a:rPr lang="ru-RU" dirty="0" smtClean="0"/>
              <a:t>…</a:t>
            </a:r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id="{F747E617-D31D-4D36-9676-5263B1B6231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34132" y="1044327"/>
            <a:ext cx="10315873" cy="42149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ru-RU" b="0" dirty="0">
                <a:solidFill>
                  <a:srgbClr val="E60000"/>
                </a:solidFill>
              </a:rPr>
              <a:t>Производственная структура и организационная схема управления 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ru-RU" b="0" dirty="0">
                <a:solidFill>
                  <a:srgbClr val="E60000"/>
                </a:solidFill>
              </a:rPr>
              <a:t>предприятием и его подразделениями </a:t>
            </a:r>
          </a:p>
        </p:txBody>
      </p:sp>
    </p:spTree>
    <p:extLst>
      <p:ext uri="{BB962C8B-B14F-4D97-AF65-F5344CB8AC3E}">
        <p14:creationId xmlns:p14="http://schemas.microsoft.com/office/powerpoint/2010/main" val="2327685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27" y="167430"/>
            <a:ext cx="10098640" cy="997196"/>
          </a:xfrm>
        </p:spPr>
        <p:txBody>
          <a:bodyPr/>
          <a:lstStyle/>
          <a:p>
            <a:r>
              <a:rPr lang="ru-RU" sz="3600" dirty="0" smtClean="0"/>
              <a:t>Экспериментально-практическая </a:t>
            </a:r>
            <a:r>
              <a:rPr lang="ru-RU" sz="3600" dirty="0"/>
              <a:t>работа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4644" y="1836415"/>
            <a:ext cx="9001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 smtClean="0"/>
              <a:t>Предметная область, согласно выбранному кейсу:</a:t>
            </a:r>
          </a:p>
          <a:p>
            <a:pPr algn="just">
              <a:spcAft>
                <a:spcPts val="1200"/>
              </a:spcAft>
            </a:pPr>
            <a:r>
              <a:rPr lang="ru-RU" dirty="0" smtClean="0"/>
              <a:t>…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4524" y="2916535"/>
            <a:ext cx="9001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 smtClean="0"/>
              <a:t>Сущности и атрибуты предметной области:</a:t>
            </a:r>
          </a:p>
          <a:p>
            <a:pPr algn="just">
              <a:spcAft>
                <a:spcPts val="1200"/>
              </a:spcAft>
            </a:pPr>
            <a:r>
              <a:rPr lang="ru-RU" dirty="0" smtClean="0"/>
              <a:t>...</a:t>
            </a:r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id="{F747E617-D31D-4D36-9676-5263B1B6231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40957" y="1093920"/>
            <a:ext cx="10315873" cy="42149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ru-RU" b="0" dirty="0" smtClean="0">
                <a:solidFill>
                  <a:srgbClr val="E60000"/>
                </a:solidFill>
              </a:rPr>
              <a:t>Предметная область</a:t>
            </a:r>
            <a:endParaRPr lang="ru-RU" b="0" dirty="0">
              <a:solidFill>
                <a:srgbClr val="E6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485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27" y="167430"/>
            <a:ext cx="10098640" cy="997196"/>
          </a:xfrm>
        </p:spPr>
        <p:txBody>
          <a:bodyPr/>
          <a:lstStyle/>
          <a:p>
            <a:r>
              <a:rPr lang="ru-RU" sz="3600" dirty="0" smtClean="0"/>
              <a:t>Экспериментально-практическая </a:t>
            </a:r>
            <a:r>
              <a:rPr lang="ru-RU" sz="3600" dirty="0"/>
              <a:t>работа</a:t>
            </a:r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id="{F747E617-D31D-4D36-9676-5263B1B6231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40957" y="1093920"/>
            <a:ext cx="10315873" cy="42149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ru-RU" b="0" dirty="0" smtClean="0">
                <a:solidFill>
                  <a:srgbClr val="E60000"/>
                </a:solidFill>
              </a:rPr>
              <a:t>Программный код</a:t>
            </a:r>
            <a:endParaRPr lang="ru-RU" b="0" i="1" dirty="0">
              <a:solidFill>
                <a:srgbClr val="E6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1027" t="3330" b="17517"/>
          <a:stretch/>
        </p:blipFill>
        <p:spPr>
          <a:xfrm>
            <a:off x="414027" y="1878243"/>
            <a:ext cx="8496944" cy="4291648"/>
          </a:xfrm>
          <a:prstGeom prst="rect">
            <a:avLst/>
          </a:prstGeom>
        </p:spPr>
      </p:pic>
      <p:sp>
        <p:nvSpPr>
          <p:cNvPr id="7" name="Стрелка влево 6"/>
          <p:cNvSpPr/>
          <p:nvPr/>
        </p:nvSpPr>
        <p:spPr>
          <a:xfrm>
            <a:off x="9019107" y="3132559"/>
            <a:ext cx="1537723" cy="2232248"/>
          </a:xfrm>
          <a:prstGeom prst="lef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Дополнительные инструменты/ Инструменты разработчика/</a:t>
            </a:r>
            <a:endParaRPr lang="en-US" sz="1000" dirty="0" smtClean="0"/>
          </a:p>
          <a:p>
            <a:pPr algn="ctr"/>
            <a:r>
              <a:rPr lang="en-US" sz="1000" dirty="0" smtClean="0"/>
              <a:t>Elements</a:t>
            </a:r>
            <a:endParaRPr lang="ru-RU" sz="1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582841-5FE4-40C9-8D37-A6B293ECFF28}"/>
              </a:ext>
            </a:extLst>
          </p:cNvPr>
          <p:cNvSpPr txBox="1"/>
          <p:nvPr/>
        </p:nvSpPr>
        <p:spPr>
          <a:xfrm>
            <a:off x="-125908" y="6151796"/>
            <a:ext cx="10225136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538163" algn="ct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ru-RU" i="1" dirty="0"/>
              <a:t>Рисунок </a:t>
            </a:r>
            <a:r>
              <a:rPr lang="ru-RU" i="1" dirty="0" smtClean="0"/>
              <a:t>5. Пример анализируемого программного кода</a:t>
            </a:r>
            <a:endParaRPr lang="ru-RU" i="1" dirty="0"/>
          </a:p>
          <a:p>
            <a:pPr marL="0" marR="0" lvl="0" indent="538163" algn="ct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5517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0280" y="1836415"/>
            <a:ext cx="951693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 smtClean="0"/>
              <a:t>Для измерения характеристик программного продукта составим таблицу с критериями оценивания: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11811"/>
              </p:ext>
            </p:extLst>
          </p:nvPr>
        </p:nvGraphicFramePr>
        <p:xfrm>
          <a:off x="1386260" y="2772519"/>
          <a:ext cx="8076722" cy="302433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038361">
                  <a:extLst>
                    <a:ext uri="{9D8B030D-6E8A-4147-A177-3AD203B41FA5}">
                      <a16:colId xmlns:a16="http://schemas.microsoft.com/office/drawing/2014/main" val="853296062"/>
                    </a:ext>
                  </a:extLst>
                </a:gridCol>
                <a:gridCol w="4038361">
                  <a:extLst>
                    <a:ext uri="{9D8B030D-6E8A-4147-A177-3AD203B41FA5}">
                      <a16:colId xmlns:a16="http://schemas.microsoft.com/office/drawing/2014/main" val="1419545958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/>
                        <a:t>Критерии оценивания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/>
                        <a:t>Оценка</a:t>
                      </a:r>
                      <a:endParaRPr lang="ru-RU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486899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Отлично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967999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Хорошо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67574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Удовлетворительно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78800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Неудовлетворительно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22568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Ужасно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217205"/>
                  </a:ext>
                </a:extLst>
              </a:tr>
            </a:tbl>
          </a:graphicData>
        </a:graphic>
      </p:graphicFrame>
      <p:sp>
        <p:nvSpPr>
          <p:cNvPr id="7" name="Текст 3">
            <a:extLst>
              <a:ext uri="{FF2B5EF4-FFF2-40B4-BE49-F238E27FC236}">
                <a16:creationId xmlns:a16="http://schemas.microsoft.com/office/drawing/2014/main" id="{A9319FAD-9C52-40D6-8EEA-0A80857906F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06140" y="699457"/>
            <a:ext cx="6768752" cy="709522"/>
          </a:xfrm>
        </p:spPr>
        <p:txBody>
          <a:bodyPr>
            <a:noAutofit/>
          </a:bodyPr>
          <a:lstStyle/>
          <a:p>
            <a:r>
              <a:rPr lang="ru-RU" sz="1700" b="0" dirty="0">
                <a:solidFill>
                  <a:srgbClr val="E60000"/>
                </a:solidFill>
              </a:rPr>
              <a:t>Измерение характеристик компонентов программного продукта для определения соответствия заданным </a:t>
            </a:r>
            <a:r>
              <a:rPr lang="ru-RU" sz="1700" b="0" dirty="0" smtClean="0">
                <a:solidFill>
                  <a:srgbClr val="E60000"/>
                </a:solidFill>
              </a:rPr>
              <a:t>критериям</a:t>
            </a:r>
            <a:endParaRPr lang="ru-RU" sz="1700" b="0" dirty="0">
              <a:solidFill>
                <a:srgbClr val="E60000"/>
              </a:solidFill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329" y="371589"/>
            <a:ext cx="9687193" cy="443198"/>
          </a:xfrm>
        </p:spPr>
        <p:txBody>
          <a:bodyPr/>
          <a:lstStyle/>
          <a:p>
            <a:r>
              <a:rPr lang="ru-RU" sz="3200" dirty="0" smtClean="0"/>
              <a:t>Экспериментально-практическая </a:t>
            </a:r>
            <a:r>
              <a:rPr lang="ru-RU" sz="3200" dirty="0"/>
              <a:t>работа</a:t>
            </a:r>
          </a:p>
        </p:txBody>
      </p:sp>
    </p:spTree>
    <p:extLst>
      <p:ext uri="{BB962C8B-B14F-4D97-AF65-F5344CB8AC3E}">
        <p14:creationId xmlns:p14="http://schemas.microsoft.com/office/powerpoint/2010/main" val="3883750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329" y="371589"/>
            <a:ext cx="9687193" cy="443198"/>
          </a:xfrm>
        </p:spPr>
        <p:txBody>
          <a:bodyPr/>
          <a:lstStyle/>
          <a:p>
            <a:r>
              <a:rPr lang="ru-RU" sz="3200" dirty="0" smtClean="0"/>
              <a:t>Экспериментально-практическая </a:t>
            </a:r>
            <a:r>
              <a:rPr lang="ru-RU" sz="3200" dirty="0"/>
              <a:t>работа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0280" y="1836415"/>
            <a:ext cx="951693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 smtClean="0"/>
              <a:t>Указываем данные о программном коде: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316062"/>
              </p:ext>
            </p:extLst>
          </p:nvPr>
        </p:nvGraphicFramePr>
        <p:xfrm>
          <a:off x="1337908" y="2412479"/>
          <a:ext cx="8076722" cy="25202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038361">
                  <a:extLst>
                    <a:ext uri="{9D8B030D-6E8A-4147-A177-3AD203B41FA5}">
                      <a16:colId xmlns:a16="http://schemas.microsoft.com/office/drawing/2014/main" val="853296062"/>
                    </a:ext>
                  </a:extLst>
                </a:gridCol>
                <a:gridCol w="4038361">
                  <a:extLst>
                    <a:ext uri="{9D8B030D-6E8A-4147-A177-3AD203B41FA5}">
                      <a16:colId xmlns:a16="http://schemas.microsoft.com/office/drawing/2014/main" val="1419545958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/>
                        <a:t>Наименование компонента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/>
                        <a:t>Характеристики</a:t>
                      </a:r>
                      <a:endParaRPr lang="ru-RU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486899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Объем файла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967999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Количество</a:t>
                      </a:r>
                      <a:r>
                        <a:rPr lang="ru-RU" sz="2100" baseline="0" dirty="0" smtClean="0"/>
                        <a:t> строк кода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67574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Количество символов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78800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Количество ответвлений в коде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225681"/>
                  </a:ext>
                </a:extLst>
              </a:tr>
            </a:tbl>
          </a:graphicData>
        </a:graphic>
      </p:graphicFrame>
      <p:sp>
        <p:nvSpPr>
          <p:cNvPr id="6" name="Текст 3">
            <a:extLst>
              <a:ext uri="{FF2B5EF4-FFF2-40B4-BE49-F238E27FC236}">
                <a16:creationId xmlns:a16="http://schemas.microsoft.com/office/drawing/2014/main" id="{A9319FAD-9C52-40D6-8EEA-0A80857906F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06140" y="699457"/>
            <a:ext cx="6768752" cy="709522"/>
          </a:xfrm>
        </p:spPr>
        <p:txBody>
          <a:bodyPr>
            <a:noAutofit/>
          </a:bodyPr>
          <a:lstStyle/>
          <a:p>
            <a:r>
              <a:rPr lang="ru-RU" sz="1700" b="0" dirty="0">
                <a:solidFill>
                  <a:srgbClr val="E60000"/>
                </a:solidFill>
              </a:rPr>
              <a:t>Измерение характеристик компонентов программного продукта для определения соответствия заданным </a:t>
            </a:r>
            <a:r>
              <a:rPr lang="ru-RU" sz="1700" b="0" dirty="0" smtClean="0">
                <a:solidFill>
                  <a:srgbClr val="E60000"/>
                </a:solidFill>
              </a:rPr>
              <a:t>критериям</a:t>
            </a:r>
            <a:endParaRPr lang="ru-RU" sz="1700" b="0" dirty="0">
              <a:solidFill>
                <a:srgbClr val="E6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149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329" y="371589"/>
            <a:ext cx="9687193" cy="443198"/>
          </a:xfrm>
        </p:spPr>
        <p:txBody>
          <a:bodyPr/>
          <a:lstStyle/>
          <a:p>
            <a:r>
              <a:rPr lang="ru-RU" sz="3200" dirty="0" smtClean="0"/>
              <a:t>Экспериментально-практическая </a:t>
            </a:r>
            <a:r>
              <a:rPr lang="ru-RU" sz="3200" dirty="0"/>
              <a:t>работа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0280" y="1836415"/>
            <a:ext cx="951693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 smtClean="0"/>
              <a:t>Проводим процесс измерения характеристик: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744283"/>
              </p:ext>
            </p:extLst>
          </p:nvPr>
        </p:nvGraphicFramePr>
        <p:xfrm>
          <a:off x="1337908" y="2412479"/>
          <a:ext cx="8076722" cy="403244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038361">
                  <a:extLst>
                    <a:ext uri="{9D8B030D-6E8A-4147-A177-3AD203B41FA5}">
                      <a16:colId xmlns:a16="http://schemas.microsoft.com/office/drawing/2014/main" val="853296062"/>
                    </a:ext>
                  </a:extLst>
                </a:gridCol>
                <a:gridCol w="4038361">
                  <a:extLst>
                    <a:ext uri="{9D8B030D-6E8A-4147-A177-3AD203B41FA5}">
                      <a16:colId xmlns:a16="http://schemas.microsoft.com/office/drawing/2014/main" val="1419545958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/>
                        <a:t>Критерии продукта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dirty="0" smtClean="0"/>
                        <a:t>Оценка</a:t>
                      </a:r>
                      <a:endParaRPr lang="ru-RU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486899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Эффективность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0967999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Корректность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67574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Надежность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78800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Гибкость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225681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Практичность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7967853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Мобильность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5575834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r>
                        <a:rPr lang="ru-RU" sz="2100" dirty="0" err="1" smtClean="0"/>
                        <a:t>Адаптируемость</a:t>
                      </a:r>
                      <a:endParaRPr lang="ru-RU" sz="2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2291300"/>
                  </a:ext>
                </a:extLst>
              </a:tr>
            </a:tbl>
          </a:graphicData>
        </a:graphic>
      </p:graphicFrame>
      <p:sp>
        <p:nvSpPr>
          <p:cNvPr id="6" name="Текст 3">
            <a:extLst>
              <a:ext uri="{FF2B5EF4-FFF2-40B4-BE49-F238E27FC236}">
                <a16:creationId xmlns:a16="http://schemas.microsoft.com/office/drawing/2014/main" id="{A9319FAD-9C52-40D6-8EEA-0A80857906F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06140" y="699457"/>
            <a:ext cx="6768752" cy="709522"/>
          </a:xfrm>
        </p:spPr>
        <p:txBody>
          <a:bodyPr>
            <a:noAutofit/>
          </a:bodyPr>
          <a:lstStyle/>
          <a:p>
            <a:r>
              <a:rPr lang="ru-RU" sz="1700" b="0" dirty="0">
                <a:solidFill>
                  <a:srgbClr val="E60000"/>
                </a:solidFill>
              </a:rPr>
              <a:t>Измерение характеристик компонентов программного продукта для определения соответствия заданным </a:t>
            </a:r>
            <a:r>
              <a:rPr lang="ru-RU" sz="1700" b="0" dirty="0" smtClean="0">
                <a:solidFill>
                  <a:srgbClr val="E60000"/>
                </a:solidFill>
              </a:rPr>
              <a:t>критериям</a:t>
            </a:r>
            <a:endParaRPr lang="ru-RU" sz="1700" b="0" dirty="0">
              <a:solidFill>
                <a:srgbClr val="E6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973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566" y="256259"/>
            <a:ext cx="9687193" cy="443198"/>
          </a:xfrm>
        </p:spPr>
        <p:txBody>
          <a:bodyPr/>
          <a:lstStyle/>
          <a:p>
            <a:r>
              <a:rPr lang="ru-RU" sz="3200" dirty="0" smtClean="0"/>
              <a:t>Экспериментально-практическая </a:t>
            </a:r>
            <a:r>
              <a:rPr lang="ru-RU" sz="3200" dirty="0"/>
              <a:t>работа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0280" y="1836415"/>
            <a:ext cx="951693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/>
              <a:t>Для </a:t>
            </a:r>
            <a:r>
              <a:rPr lang="ru-RU" dirty="0" err="1"/>
              <a:t>ревьюирования</a:t>
            </a:r>
            <a:r>
              <a:rPr lang="ru-RU" dirty="0"/>
              <a:t> программного кода </a:t>
            </a:r>
            <a:r>
              <a:rPr lang="ru-RU" dirty="0" smtClean="0"/>
              <a:t>мною использована база </a:t>
            </a:r>
            <a:r>
              <a:rPr lang="ru-RU" dirty="0"/>
              <a:t>данных на платформе </a:t>
            </a:r>
            <a:r>
              <a:rPr lang="ru-RU" dirty="0" smtClean="0"/>
              <a:t>...</a:t>
            </a:r>
            <a:endParaRPr lang="ru-RU" dirty="0"/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A9319FAD-9C52-40D6-8EEA-0A80857906F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14377" y="761057"/>
            <a:ext cx="8784976" cy="70952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700" b="0" dirty="0">
                <a:solidFill>
                  <a:srgbClr val="E60000"/>
                </a:solidFill>
              </a:rPr>
              <a:t>И</a:t>
            </a:r>
            <a:r>
              <a:rPr lang="ru-RU" sz="1700" b="0" dirty="0" smtClean="0">
                <a:solidFill>
                  <a:srgbClr val="E60000"/>
                </a:solidFill>
              </a:rPr>
              <a:t>сследование </a:t>
            </a:r>
            <a:r>
              <a:rPr lang="ru-RU" sz="1700" b="0" dirty="0">
                <a:solidFill>
                  <a:srgbClr val="E60000"/>
                </a:solidFill>
              </a:rPr>
              <a:t>созданного программного кода с использованием специализированных программных средств с целью выявления ошибок </a:t>
            </a:r>
            <a:endParaRPr lang="ru-RU" sz="1700" b="0" dirty="0" smtClean="0">
              <a:solidFill>
                <a:srgbClr val="E60000"/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b="0" dirty="0" smtClean="0">
                <a:solidFill>
                  <a:srgbClr val="E60000"/>
                </a:solidFill>
              </a:rPr>
              <a:t>и </a:t>
            </a:r>
            <a:r>
              <a:rPr lang="ru-RU" sz="1700" b="0" dirty="0">
                <a:solidFill>
                  <a:srgbClr val="E60000"/>
                </a:solidFill>
              </a:rPr>
              <a:t>отклонения от </a:t>
            </a:r>
            <a:r>
              <a:rPr lang="ru-RU" sz="1700" b="0" dirty="0" smtClean="0">
                <a:solidFill>
                  <a:srgbClr val="E60000"/>
                </a:solidFill>
              </a:rPr>
              <a:t>алгоритма</a:t>
            </a:r>
            <a:endParaRPr lang="ru-RU" sz="1700" b="0" dirty="0">
              <a:solidFill>
                <a:srgbClr val="E60000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 rotWithShape="1">
          <a:blip r:embed="rId2"/>
          <a:srcRect t="2011" b="7274"/>
          <a:stretch/>
        </p:blipFill>
        <p:spPr bwMode="auto">
          <a:xfrm>
            <a:off x="2358949" y="2575079"/>
            <a:ext cx="5940425" cy="3437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74292" y="6084887"/>
            <a:ext cx="785426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Рисунок 6. Пример базы данных на платформе «1С: Предприятие»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2051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566" y="256259"/>
            <a:ext cx="9687193" cy="443198"/>
          </a:xfrm>
        </p:spPr>
        <p:txBody>
          <a:bodyPr/>
          <a:lstStyle/>
          <a:p>
            <a:r>
              <a:rPr lang="ru-RU" sz="3200" dirty="0" smtClean="0"/>
              <a:t>Экспериментально-практическая </a:t>
            </a:r>
            <a:r>
              <a:rPr lang="ru-RU" sz="3200" dirty="0"/>
              <a:t>работа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0280" y="1836415"/>
            <a:ext cx="9516939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/>
              <a:t>Вид базы данных состоит из следующих таблиц</a:t>
            </a:r>
            <a:r>
              <a:rPr lang="en-US" dirty="0" smtClean="0"/>
              <a:t>:</a:t>
            </a:r>
            <a:endParaRPr lang="ru-RU" dirty="0" smtClean="0"/>
          </a:p>
          <a:p>
            <a:pPr algn="just">
              <a:spcAft>
                <a:spcPts val="1200"/>
              </a:spcAft>
            </a:pPr>
            <a:r>
              <a:rPr lang="ru-RU" dirty="0" smtClean="0"/>
              <a:t>Например,</a:t>
            </a:r>
            <a:r>
              <a:rPr lang="en-US" dirty="0" smtClean="0"/>
              <a:t> </a:t>
            </a:r>
            <a:endParaRPr lang="ru-RU" dirty="0" smtClean="0"/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post</a:t>
            </a:r>
            <a:r>
              <a:rPr lang="en-US" dirty="0"/>
              <a:t>, </a:t>
            </a:r>
            <a:endParaRPr lang="ru-RU" dirty="0" smtClean="0"/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repair</a:t>
            </a:r>
            <a:r>
              <a:rPr lang="en-US" dirty="0"/>
              <a:t>, </a:t>
            </a:r>
            <a:endParaRPr lang="ru-RU" dirty="0" smtClean="0"/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services</a:t>
            </a:r>
            <a:r>
              <a:rPr lang="en-US" dirty="0"/>
              <a:t>, </a:t>
            </a:r>
            <a:endParaRPr lang="ru-RU" dirty="0" smtClean="0"/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err="1" smtClean="0"/>
              <a:t>itenerery</a:t>
            </a:r>
            <a:r>
              <a:rPr lang="en-US" dirty="0"/>
              <a:t>, </a:t>
            </a:r>
            <a:endParaRPr lang="ru-RU" dirty="0" smtClean="0"/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/>
              <a:t>getting </a:t>
            </a:r>
            <a:r>
              <a:rPr lang="en-US" dirty="0"/>
              <a:t>of the position.</a:t>
            </a:r>
            <a:endParaRPr lang="ru-RU" dirty="0"/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A9319FAD-9C52-40D6-8EEA-0A80857906F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14377" y="761057"/>
            <a:ext cx="8784976" cy="70952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700" b="0" dirty="0">
                <a:solidFill>
                  <a:srgbClr val="E60000"/>
                </a:solidFill>
              </a:rPr>
              <a:t>И</a:t>
            </a:r>
            <a:r>
              <a:rPr lang="ru-RU" sz="1700" b="0" dirty="0" smtClean="0">
                <a:solidFill>
                  <a:srgbClr val="E60000"/>
                </a:solidFill>
              </a:rPr>
              <a:t>сследование </a:t>
            </a:r>
            <a:r>
              <a:rPr lang="ru-RU" sz="1700" b="0" dirty="0">
                <a:solidFill>
                  <a:srgbClr val="E60000"/>
                </a:solidFill>
              </a:rPr>
              <a:t>созданного программного кода с использованием специализированных программных средств с целью выявления ошибок </a:t>
            </a:r>
            <a:endParaRPr lang="ru-RU" sz="1700" b="0" dirty="0" smtClean="0">
              <a:solidFill>
                <a:srgbClr val="E60000"/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b="0" dirty="0" smtClean="0">
                <a:solidFill>
                  <a:srgbClr val="E60000"/>
                </a:solidFill>
              </a:rPr>
              <a:t>и </a:t>
            </a:r>
            <a:r>
              <a:rPr lang="ru-RU" sz="1700" b="0" dirty="0">
                <a:solidFill>
                  <a:srgbClr val="E60000"/>
                </a:solidFill>
              </a:rPr>
              <a:t>отклонения от </a:t>
            </a:r>
            <a:r>
              <a:rPr lang="ru-RU" sz="1700" b="0" dirty="0" smtClean="0">
                <a:solidFill>
                  <a:srgbClr val="E60000"/>
                </a:solidFill>
              </a:rPr>
              <a:t>алгоритма</a:t>
            </a:r>
            <a:endParaRPr lang="ru-RU" sz="1700" b="0" dirty="0">
              <a:solidFill>
                <a:srgbClr val="E6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8794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566" y="256259"/>
            <a:ext cx="9687193" cy="443198"/>
          </a:xfrm>
        </p:spPr>
        <p:txBody>
          <a:bodyPr/>
          <a:lstStyle/>
          <a:p>
            <a:r>
              <a:rPr lang="ru-RU" sz="3200" dirty="0" smtClean="0"/>
              <a:t>Экспериментально-практическая </a:t>
            </a:r>
            <a:r>
              <a:rPr lang="ru-RU" sz="3200" dirty="0"/>
              <a:t>работа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0280" y="1836415"/>
            <a:ext cx="951693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/>
              <a:t>Для </a:t>
            </a:r>
            <a:r>
              <a:rPr lang="ru-RU" dirty="0" err="1"/>
              <a:t>ревьюирования</a:t>
            </a:r>
            <a:r>
              <a:rPr lang="ru-RU" dirty="0"/>
              <a:t> программного кода проведем серию </a:t>
            </a:r>
            <a:r>
              <a:rPr lang="ru-RU" dirty="0" smtClean="0"/>
              <a:t>тестирований:</a:t>
            </a:r>
            <a:r>
              <a:rPr lang="en-US" dirty="0" smtClean="0"/>
              <a:t> </a:t>
            </a:r>
            <a:endParaRPr lang="ru-RU" dirty="0" smtClean="0"/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i="1" dirty="0" smtClean="0"/>
              <a:t>Негативное тестирование:</a:t>
            </a:r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A9319FAD-9C52-40D6-8EEA-0A80857906F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14377" y="761057"/>
            <a:ext cx="8784976" cy="70952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700" b="0" dirty="0">
                <a:solidFill>
                  <a:srgbClr val="E60000"/>
                </a:solidFill>
              </a:rPr>
              <a:t>И</a:t>
            </a:r>
            <a:r>
              <a:rPr lang="ru-RU" sz="1700" b="0" dirty="0" smtClean="0">
                <a:solidFill>
                  <a:srgbClr val="E60000"/>
                </a:solidFill>
              </a:rPr>
              <a:t>сследование </a:t>
            </a:r>
            <a:r>
              <a:rPr lang="ru-RU" sz="1700" b="0" dirty="0">
                <a:solidFill>
                  <a:srgbClr val="E60000"/>
                </a:solidFill>
              </a:rPr>
              <a:t>созданного программного кода с использованием специализированных программных средств с целью выявления ошибок </a:t>
            </a:r>
            <a:endParaRPr lang="ru-RU" sz="1700" b="0" dirty="0" smtClean="0">
              <a:solidFill>
                <a:srgbClr val="E60000"/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b="0" dirty="0" smtClean="0">
                <a:solidFill>
                  <a:srgbClr val="E60000"/>
                </a:solidFill>
              </a:rPr>
              <a:t>и </a:t>
            </a:r>
            <a:r>
              <a:rPr lang="ru-RU" sz="1700" b="0" dirty="0">
                <a:solidFill>
                  <a:srgbClr val="E60000"/>
                </a:solidFill>
              </a:rPr>
              <a:t>отклонения от </a:t>
            </a:r>
            <a:r>
              <a:rPr lang="ru-RU" sz="1700" b="0" dirty="0" smtClean="0">
                <a:solidFill>
                  <a:srgbClr val="E60000"/>
                </a:solidFill>
              </a:rPr>
              <a:t>алгоритма</a:t>
            </a:r>
            <a:endParaRPr lang="ru-RU" sz="1700" b="0" dirty="0">
              <a:solidFill>
                <a:srgbClr val="E6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1876352"/>
              </p:ext>
            </p:extLst>
          </p:nvPr>
        </p:nvGraphicFramePr>
        <p:xfrm>
          <a:off x="1170236" y="2728967"/>
          <a:ext cx="8496945" cy="3600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32315">
                  <a:extLst>
                    <a:ext uri="{9D8B030D-6E8A-4147-A177-3AD203B41FA5}">
                      <a16:colId xmlns:a16="http://schemas.microsoft.com/office/drawing/2014/main" val="865734432"/>
                    </a:ext>
                  </a:extLst>
                </a:gridCol>
                <a:gridCol w="2832315">
                  <a:extLst>
                    <a:ext uri="{9D8B030D-6E8A-4147-A177-3AD203B41FA5}">
                      <a16:colId xmlns:a16="http://schemas.microsoft.com/office/drawing/2014/main" val="3478354759"/>
                    </a:ext>
                  </a:extLst>
                </a:gridCol>
                <a:gridCol w="2832315">
                  <a:extLst>
                    <a:ext uri="{9D8B030D-6E8A-4147-A177-3AD203B41FA5}">
                      <a16:colId xmlns:a16="http://schemas.microsoft.com/office/drawing/2014/main" val="3607176830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Действие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Ожидаемый результат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Результат теста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649294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21157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74113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769286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379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1051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566" y="256259"/>
            <a:ext cx="9687193" cy="443198"/>
          </a:xfrm>
        </p:spPr>
        <p:txBody>
          <a:bodyPr/>
          <a:lstStyle/>
          <a:p>
            <a:r>
              <a:rPr lang="ru-RU" sz="3200" dirty="0" smtClean="0"/>
              <a:t>Экспериментально-практическая </a:t>
            </a:r>
            <a:r>
              <a:rPr lang="ru-RU" sz="3200" dirty="0"/>
              <a:t>работа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0280" y="1836415"/>
            <a:ext cx="951693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/>
              <a:t>Для </a:t>
            </a:r>
            <a:r>
              <a:rPr lang="ru-RU" dirty="0" err="1"/>
              <a:t>ревьюирования</a:t>
            </a:r>
            <a:r>
              <a:rPr lang="ru-RU" dirty="0"/>
              <a:t> программного кода проведем серию </a:t>
            </a:r>
            <a:r>
              <a:rPr lang="ru-RU" dirty="0" smtClean="0"/>
              <a:t>тестирований:</a:t>
            </a:r>
            <a:r>
              <a:rPr lang="en-US" dirty="0" smtClean="0"/>
              <a:t> </a:t>
            </a:r>
            <a:endParaRPr lang="ru-RU" dirty="0" smtClean="0"/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i="1" dirty="0" smtClean="0"/>
              <a:t>Тестирование методом черного ящика:</a:t>
            </a:r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A9319FAD-9C52-40D6-8EEA-0A80857906F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14377" y="761057"/>
            <a:ext cx="8784976" cy="70952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700" b="0" dirty="0">
                <a:solidFill>
                  <a:srgbClr val="E60000"/>
                </a:solidFill>
              </a:rPr>
              <a:t>И</a:t>
            </a:r>
            <a:r>
              <a:rPr lang="ru-RU" sz="1700" b="0" dirty="0" smtClean="0">
                <a:solidFill>
                  <a:srgbClr val="E60000"/>
                </a:solidFill>
              </a:rPr>
              <a:t>сследование </a:t>
            </a:r>
            <a:r>
              <a:rPr lang="ru-RU" sz="1700" b="0" dirty="0">
                <a:solidFill>
                  <a:srgbClr val="E60000"/>
                </a:solidFill>
              </a:rPr>
              <a:t>созданного программного кода с использованием специализированных программных средств с целью выявления ошибок </a:t>
            </a:r>
            <a:endParaRPr lang="ru-RU" sz="1700" b="0" dirty="0" smtClean="0">
              <a:solidFill>
                <a:srgbClr val="E60000"/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b="0" dirty="0" smtClean="0">
                <a:solidFill>
                  <a:srgbClr val="E60000"/>
                </a:solidFill>
              </a:rPr>
              <a:t>и </a:t>
            </a:r>
            <a:r>
              <a:rPr lang="ru-RU" sz="1700" b="0" dirty="0">
                <a:solidFill>
                  <a:srgbClr val="E60000"/>
                </a:solidFill>
              </a:rPr>
              <a:t>отклонения от </a:t>
            </a:r>
            <a:r>
              <a:rPr lang="ru-RU" sz="1700" b="0" dirty="0" smtClean="0">
                <a:solidFill>
                  <a:srgbClr val="E60000"/>
                </a:solidFill>
              </a:rPr>
              <a:t>алгоритма</a:t>
            </a:r>
            <a:endParaRPr lang="ru-RU" sz="1700" b="0" dirty="0">
              <a:solidFill>
                <a:srgbClr val="E6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4310353"/>
              </p:ext>
            </p:extLst>
          </p:nvPr>
        </p:nvGraphicFramePr>
        <p:xfrm>
          <a:off x="1170236" y="2728967"/>
          <a:ext cx="8496944" cy="3600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24236">
                  <a:extLst>
                    <a:ext uri="{9D8B030D-6E8A-4147-A177-3AD203B41FA5}">
                      <a16:colId xmlns:a16="http://schemas.microsoft.com/office/drawing/2014/main" val="865734432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1044389456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3478354759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val="3607176830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Действие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Тестовые случаи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Ожидаемый результат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Фактический результат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649294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21157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74113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769286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379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2772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561291"/>
            <a:ext cx="9687193" cy="567848"/>
          </a:xfrm>
        </p:spPr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19171" y="1980431"/>
            <a:ext cx="9687193" cy="4375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ru-RU" sz="2500" dirty="0" smtClean="0">
                <a:solidFill>
                  <a:srgbClr val="FF0000"/>
                </a:solidFill>
              </a:rPr>
              <a:t>1. </a:t>
            </a:r>
            <a:r>
              <a:rPr lang="ru-RU" sz="2000" dirty="0" smtClean="0"/>
              <a:t>Инструктаж </a:t>
            </a:r>
            <a:r>
              <a:rPr lang="ru-RU" sz="2000" dirty="0"/>
              <a:t>по соблюдению правил противопожарной безопасности, правил охраны труда, техники безопасности, санитарно-эпидемиологических правил и гигиенических </a:t>
            </a:r>
            <a:r>
              <a:rPr lang="ru-RU" sz="2000" dirty="0" smtClean="0"/>
              <a:t>нормативов</a:t>
            </a: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ru-RU" sz="2500" dirty="0" smtClean="0">
                <a:solidFill>
                  <a:srgbClr val="FF0000"/>
                </a:solidFill>
              </a:rPr>
              <a:t>2. </a:t>
            </a:r>
            <a:r>
              <a:rPr lang="ru-RU" sz="2000" dirty="0"/>
              <a:t>Изучение организационной структуры и технического оснащения предприятия – объекта </a:t>
            </a:r>
            <a:r>
              <a:rPr lang="ru-RU" sz="2000" dirty="0" smtClean="0"/>
              <a:t>практики</a:t>
            </a: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ru-RU" sz="2500" dirty="0" smtClean="0">
                <a:solidFill>
                  <a:srgbClr val="FF0000"/>
                </a:solidFill>
              </a:rPr>
              <a:t>3. </a:t>
            </a:r>
            <a:r>
              <a:rPr lang="ru-RU" sz="2000" dirty="0"/>
              <a:t>Сбор информации об объекте практики и анализ содержания </a:t>
            </a:r>
            <a:r>
              <a:rPr lang="ru-RU" sz="2000" dirty="0" smtClean="0"/>
              <a:t>источников</a:t>
            </a: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ru-RU" sz="2500" dirty="0" smtClean="0">
                <a:solidFill>
                  <a:srgbClr val="FF0000"/>
                </a:solidFill>
              </a:rPr>
              <a:t>4. </a:t>
            </a:r>
            <a:r>
              <a:rPr lang="ru-RU" sz="2000" dirty="0"/>
              <a:t>Экспериментально-практическая работа. Приобретение необходимых знаний, умений и </a:t>
            </a:r>
            <a:r>
              <a:rPr lang="ru-RU" sz="2000" dirty="0" smtClean="0"/>
              <a:t>первоначального опыта </a:t>
            </a:r>
            <a:r>
              <a:rPr lang="ru-RU" sz="2000" dirty="0"/>
              <a:t>практической работы по специальности в рамках освоения вида деятельности ВД 3. </a:t>
            </a:r>
            <a:r>
              <a:rPr lang="ru-RU" sz="2000" dirty="0" err="1"/>
              <a:t>Ревьюирование</a:t>
            </a:r>
            <a:r>
              <a:rPr lang="ru-RU" sz="2000" dirty="0"/>
              <a:t> программных продуктов</a:t>
            </a:r>
          </a:p>
          <a:p>
            <a:pPr algn="just">
              <a:spcBef>
                <a:spcPts val="800"/>
              </a:spcBef>
              <a:spcAft>
                <a:spcPts val="800"/>
              </a:spcAft>
            </a:pPr>
            <a:r>
              <a:rPr lang="ru-RU" sz="2500" dirty="0" smtClean="0">
                <a:solidFill>
                  <a:srgbClr val="FF0000"/>
                </a:solidFill>
              </a:rPr>
              <a:t>5. </a:t>
            </a:r>
            <a:r>
              <a:rPr lang="ru-RU" sz="2000" dirty="0"/>
              <a:t>Обработка и систематизация полученного фактического материала</a:t>
            </a:r>
          </a:p>
        </p:txBody>
      </p:sp>
    </p:spTree>
    <p:extLst>
      <p:ext uri="{BB962C8B-B14F-4D97-AF65-F5344CB8AC3E}">
        <p14:creationId xmlns:p14="http://schemas.microsoft.com/office/powerpoint/2010/main" val="33955581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566" y="256259"/>
            <a:ext cx="9687193" cy="443198"/>
          </a:xfrm>
        </p:spPr>
        <p:txBody>
          <a:bodyPr/>
          <a:lstStyle/>
          <a:p>
            <a:r>
              <a:rPr lang="ru-RU" sz="3200" dirty="0" smtClean="0"/>
              <a:t>Экспериментально-практическая </a:t>
            </a:r>
            <a:r>
              <a:rPr lang="ru-RU" sz="3200" dirty="0"/>
              <a:t>работа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0280" y="1836415"/>
            <a:ext cx="951693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/>
              <a:t>Для </a:t>
            </a:r>
            <a:r>
              <a:rPr lang="ru-RU" dirty="0" err="1"/>
              <a:t>ревьюирования</a:t>
            </a:r>
            <a:r>
              <a:rPr lang="ru-RU" dirty="0"/>
              <a:t> программного кода проведем серию </a:t>
            </a:r>
            <a:r>
              <a:rPr lang="ru-RU" dirty="0" smtClean="0"/>
              <a:t>тестирований:</a:t>
            </a:r>
            <a:r>
              <a:rPr lang="en-US" dirty="0" smtClean="0"/>
              <a:t> </a:t>
            </a:r>
            <a:endParaRPr lang="ru-RU" dirty="0" smtClean="0"/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i="1" dirty="0" smtClean="0"/>
              <a:t>Тестирование безопасности:</a:t>
            </a:r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A9319FAD-9C52-40D6-8EEA-0A80857906F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14377" y="761057"/>
            <a:ext cx="8784976" cy="70952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700" b="0" dirty="0">
                <a:solidFill>
                  <a:srgbClr val="E60000"/>
                </a:solidFill>
              </a:rPr>
              <a:t>И</a:t>
            </a:r>
            <a:r>
              <a:rPr lang="ru-RU" sz="1700" b="0" dirty="0" smtClean="0">
                <a:solidFill>
                  <a:srgbClr val="E60000"/>
                </a:solidFill>
              </a:rPr>
              <a:t>сследование </a:t>
            </a:r>
            <a:r>
              <a:rPr lang="ru-RU" sz="1700" b="0" dirty="0">
                <a:solidFill>
                  <a:srgbClr val="E60000"/>
                </a:solidFill>
              </a:rPr>
              <a:t>созданного программного кода с использованием специализированных программных средств с целью выявления ошибок </a:t>
            </a:r>
            <a:endParaRPr lang="ru-RU" sz="1700" b="0" dirty="0" smtClean="0">
              <a:solidFill>
                <a:srgbClr val="E60000"/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b="0" dirty="0" smtClean="0">
                <a:solidFill>
                  <a:srgbClr val="E60000"/>
                </a:solidFill>
              </a:rPr>
              <a:t>и </a:t>
            </a:r>
            <a:r>
              <a:rPr lang="ru-RU" sz="1700" b="0" dirty="0">
                <a:solidFill>
                  <a:srgbClr val="E60000"/>
                </a:solidFill>
              </a:rPr>
              <a:t>отклонения от </a:t>
            </a:r>
            <a:r>
              <a:rPr lang="ru-RU" sz="1700" b="0" dirty="0" smtClean="0">
                <a:solidFill>
                  <a:srgbClr val="E60000"/>
                </a:solidFill>
              </a:rPr>
              <a:t>алгоритма</a:t>
            </a:r>
            <a:endParaRPr lang="ru-RU" sz="1700" b="0" dirty="0">
              <a:solidFill>
                <a:srgbClr val="E6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239893"/>
              </p:ext>
            </p:extLst>
          </p:nvPr>
        </p:nvGraphicFramePr>
        <p:xfrm>
          <a:off x="1170236" y="2728967"/>
          <a:ext cx="8136903" cy="3600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12301">
                  <a:extLst>
                    <a:ext uri="{9D8B030D-6E8A-4147-A177-3AD203B41FA5}">
                      <a16:colId xmlns:a16="http://schemas.microsoft.com/office/drawing/2014/main" val="865734432"/>
                    </a:ext>
                  </a:extLst>
                </a:gridCol>
                <a:gridCol w="2712301">
                  <a:extLst>
                    <a:ext uri="{9D8B030D-6E8A-4147-A177-3AD203B41FA5}">
                      <a16:colId xmlns:a16="http://schemas.microsoft.com/office/drawing/2014/main" val="3478354759"/>
                    </a:ext>
                  </a:extLst>
                </a:gridCol>
                <a:gridCol w="2712301">
                  <a:extLst>
                    <a:ext uri="{9D8B030D-6E8A-4147-A177-3AD203B41FA5}">
                      <a16:colId xmlns:a16="http://schemas.microsoft.com/office/drawing/2014/main" val="3607176830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Действие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Ожидаемый результат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Фактический результат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2649294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21157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74113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769286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4379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01115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566" y="256259"/>
            <a:ext cx="9687193" cy="443198"/>
          </a:xfrm>
        </p:spPr>
        <p:txBody>
          <a:bodyPr/>
          <a:lstStyle/>
          <a:p>
            <a:r>
              <a:rPr lang="ru-RU" sz="3200" dirty="0" smtClean="0"/>
              <a:t>Экспериментально-практическая </a:t>
            </a:r>
            <a:r>
              <a:rPr lang="ru-RU" sz="3200" dirty="0"/>
              <a:t>работа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0280" y="1836415"/>
            <a:ext cx="951693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 smtClean="0"/>
              <a:t>В процессе разработки информационной системы была составлена интеллект-карта приложения, а также выделены основные функциональные особенности будущего приложения:</a:t>
            </a:r>
            <a:r>
              <a:rPr lang="en-US" dirty="0" smtClean="0"/>
              <a:t> </a:t>
            </a:r>
            <a:endParaRPr lang="ru-RU" dirty="0" smtClean="0"/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A9319FAD-9C52-40D6-8EEA-0A80857906F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14377" y="761057"/>
            <a:ext cx="8784976" cy="70952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700" b="0" dirty="0">
                <a:solidFill>
                  <a:srgbClr val="E60000"/>
                </a:solidFill>
              </a:rPr>
              <a:t>И</a:t>
            </a:r>
            <a:r>
              <a:rPr lang="ru-RU" sz="1700" b="0" dirty="0" smtClean="0">
                <a:solidFill>
                  <a:srgbClr val="E60000"/>
                </a:solidFill>
              </a:rPr>
              <a:t>сследование </a:t>
            </a:r>
            <a:r>
              <a:rPr lang="ru-RU" sz="1700" b="0" dirty="0">
                <a:solidFill>
                  <a:srgbClr val="E60000"/>
                </a:solidFill>
              </a:rPr>
              <a:t>созданного программного кода с использованием специализированных программных средств с целью выявления ошибок </a:t>
            </a:r>
            <a:endParaRPr lang="ru-RU" sz="1700" b="0" dirty="0" smtClean="0">
              <a:solidFill>
                <a:srgbClr val="E60000"/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b="0" dirty="0" smtClean="0">
                <a:solidFill>
                  <a:srgbClr val="E60000"/>
                </a:solidFill>
              </a:rPr>
              <a:t>и </a:t>
            </a:r>
            <a:r>
              <a:rPr lang="ru-RU" sz="1700" b="0" dirty="0">
                <a:solidFill>
                  <a:srgbClr val="E60000"/>
                </a:solidFill>
              </a:rPr>
              <a:t>отклонения от </a:t>
            </a:r>
            <a:r>
              <a:rPr lang="ru-RU" sz="1700" b="0" dirty="0" smtClean="0">
                <a:solidFill>
                  <a:srgbClr val="E60000"/>
                </a:solidFill>
              </a:rPr>
              <a:t>алгоритма</a:t>
            </a:r>
            <a:endParaRPr lang="ru-RU" sz="1700" b="0" dirty="0">
              <a:solidFill>
                <a:srgbClr val="E60000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594172" y="2915146"/>
            <a:ext cx="9506579" cy="281580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610396" y="5868863"/>
            <a:ext cx="5852436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Рисунок 7. Пример интеллект-карты приложений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80401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566" y="256259"/>
            <a:ext cx="9687193" cy="443198"/>
          </a:xfrm>
        </p:spPr>
        <p:txBody>
          <a:bodyPr/>
          <a:lstStyle/>
          <a:p>
            <a:r>
              <a:rPr lang="ru-RU" sz="3200" dirty="0" smtClean="0"/>
              <a:t>Экспериментально-практическая </a:t>
            </a:r>
            <a:r>
              <a:rPr lang="ru-RU" sz="3200" dirty="0"/>
              <a:t>работа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0280" y="1836415"/>
            <a:ext cx="951693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 smtClean="0"/>
              <a:t>Для проверки соответствия интеллект-карты приложения был заполнен чек-лист и уточнены все функциональные особенности написанного приложения:</a:t>
            </a:r>
            <a:r>
              <a:rPr lang="en-US" dirty="0" smtClean="0"/>
              <a:t> </a:t>
            </a:r>
            <a:endParaRPr lang="ru-RU" dirty="0" smtClean="0"/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A9319FAD-9C52-40D6-8EEA-0A80857906F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14377" y="761057"/>
            <a:ext cx="8784976" cy="70952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700" b="0" dirty="0">
                <a:solidFill>
                  <a:srgbClr val="E60000"/>
                </a:solidFill>
              </a:rPr>
              <a:t>И</a:t>
            </a:r>
            <a:r>
              <a:rPr lang="ru-RU" sz="1700" b="0" dirty="0" smtClean="0">
                <a:solidFill>
                  <a:srgbClr val="E60000"/>
                </a:solidFill>
              </a:rPr>
              <a:t>сследование </a:t>
            </a:r>
            <a:r>
              <a:rPr lang="ru-RU" sz="1700" b="0" dirty="0">
                <a:solidFill>
                  <a:srgbClr val="E60000"/>
                </a:solidFill>
              </a:rPr>
              <a:t>созданного программного кода с использованием специализированных программных средств с целью выявления ошибок </a:t>
            </a:r>
            <a:endParaRPr lang="ru-RU" sz="1700" b="0" dirty="0" smtClean="0">
              <a:solidFill>
                <a:srgbClr val="E60000"/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b="0" dirty="0" smtClean="0">
                <a:solidFill>
                  <a:srgbClr val="E60000"/>
                </a:solidFill>
              </a:rPr>
              <a:t>и </a:t>
            </a:r>
            <a:r>
              <a:rPr lang="ru-RU" sz="1700" b="0" dirty="0">
                <a:solidFill>
                  <a:srgbClr val="E60000"/>
                </a:solidFill>
              </a:rPr>
              <a:t>отклонения от </a:t>
            </a:r>
            <a:r>
              <a:rPr lang="ru-RU" sz="1700" b="0" dirty="0" smtClean="0">
                <a:solidFill>
                  <a:srgbClr val="E60000"/>
                </a:solidFill>
              </a:rPr>
              <a:t>алгоритма</a:t>
            </a:r>
            <a:endParaRPr lang="ru-RU" sz="1700" b="0" dirty="0">
              <a:solidFill>
                <a:srgbClr val="E6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224291"/>
              </p:ext>
            </p:extLst>
          </p:nvPr>
        </p:nvGraphicFramePr>
        <p:xfrm>
          <a:off x="1458268" y="2575079"/>
          <a:ext cx="7560840" cy="343780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3780420">
                  <a:extLst>
                    <a:ext uri="{9D8B030D-6E8A-4147-A177-3AD203B41FA5}">
                      <a16:colId xmlns:a16="http://schemas.microsoft.com/office/drawing/2014/main" val="739657021"/>
                    </a:ext>
                  </a:extLst>
                </a:gridCol>
                <a:gridCol w="3780420">
                  <a:extLst>
                    <a:ext uri="{9D8B030D-6E8A-4147-A177-3AD203B41FA5}">
                      <a16:colId xmlns:a16="http://schemas.microsoft.com/office/drawing/2014/main" val="1392228437"/>
                    </a:ext>
                  </a:extLst>
                </a:gridCol>
              </a:tblGrid>
              <a:tr h="429725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Информационная система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599226"/>
                  </a:ext>
                </a:extLst>
              </a:tr>
              <a:tr h="429725"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Формирование отчета о…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0873908"/>
                  </a:ext>
                </a:extLst>
              </a:tr>
              <a:tr h="429725">
                <a:tc>
                  <a:txBody>
                    <a:bodyPr/>
                    <a:lstStyle/>
                    <a:p>
                      <a:pPr marL="0" marR="0" lvl="0" indent="0" algn="l" defTabSz="7822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u="none" strike="noStrike" kern="1200" cap="none" spc="0" normalizeH="0" baseline="0" noProof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Формирование отчета о…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293896"/>
                  </a:ext>
                </a:extLst>
              </a:tr>
              <a:tr h="429725">
                <a:tc>
                  <a:txBody>
                    <a:bodyPr/>
                    <a:lstStyle/>
                    <a:p>
                      <a:pPr marL="0" marR="0" lvl="0" indent="0" algn="l" defTabSz="7822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u="none" strike="noStrike" kern="1200" cap="none" spc="0" normalizeH="0" baseline="0" noProof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Формирование отчета о…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4488423"/>
                  </a:ext>
                </a:extLst>
              </a:tr>
              <a:tr h="429725">
                <a:tc>
                  <a:txBody>
                    <a:bodyPr/>
                    <a:lstStyle/>
                    <a:p>
                      <a:pPr marL="0" marR="0" lvl="0" indent="0" algn="l" defTabSz="7822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Формирование отчета о…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021325"/>
                  </a:ext>
                </a:extLst>
              </a:tr>
              <a:tr h="429725">
                <a:tc>
                  <a:txBody>
                    <a:bodyPr/>
                    <a:lstStyle/>
                    <a:p>
                      <a:pPr marL="0" marR="0" lvl="0" indent="0" algn="l" defTabSz="7822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u="none" strike="noStrike" kern="1200" cap="none" spc="0" normalizeH="0" baseline="0" noProof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Формирование отчета о…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189121"/>
                  </a:ext>
                </a:extLst>
              </a:tr>
              <a:tr h="429725">
                <a:tc>
                  <a:txBody>
                    <a:bodyPr/>
                    <a:lstStyle/>
                    <a:p>
                      <a:pPr marL="0" marR="0" lvl="0" indent="0" algn="l" defTabSz="7822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u="none" strike="noStrike" kern="1200" cap="none" spc="0" normalizeH="0" baseline="0" noProof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Формирование отчета о…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326731"/>
                  </a:ext>
                </a:extLst>
              </a:tr>
              <a:tr h="429725">
                <a:tc>
                  <a:txBody>
                    <a:bodyPr/>
                    <a:lstStyle/>
                    <a:p>
                      <a:pPr marL="0" marR="0" lvl="0" indent="0" algn="l" defTabSz="7822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Формирование отчета о…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1839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14357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566" y="256259"/>
            <a:ext cx="9687193" cy="443198"/>
          </a:xfrm>
        </p:spPr>
        <p:txBody>
          <a:bodyPr/>
          <a:lstStyle/>
          <a:p>
            <a:r>
              <a:rPr lang="ru-RU" sz="3200" dirty="0" smtClean="0"/>
              <a:t>Экспериментально-практическая </a:t>
            </a:r>
            <a:r>
              <a:rPr lang="ru-RU" sz="3200" dirty="0"/>
              <a:t>работа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10280" y="1836415"/>
            <a:ext cx="951693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 smtClean="0"/>
              <a:t>Для проведения сравнительного анализа рассмотрены три различных версии:</a:t>
            </a:r>
            <a:endParaRPr lang="ru-RU" i="1" dirty="0" smtClean="0"/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A9319FAD-9C52-40D6-8EEA-0A80857906F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14377" y="761057"/>
            <a:ext cx="8784976" cy="70952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700" b="0" dirty="0" smtClean="0">
                <a:solidFill>
                  <a:srgbClr val="E60000"/>
                </a:solidFill>
              </a:rPr>
              <a:t>Сравнительный </a:t>
            </a:r>
            <a:r>
              <a:rPr lang="ru-RU" sz="1700" b="0" dirty="0">
                <a:solidFill>
                  <a:srgbClr val="E60000"/>
                </a:solidFill>
              </a:rPr>
              <a:t>анализ программных продуктов и средств разработки, </a:t>
            </a:r>
            <a:endParaRPr lang="ru-RU" sz="1700" b="0" dirty="0" smtClean="0">
              <a:solidFill>
                <a:srgbClr val="E60000"/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b="0" dirty="0" smtClean="0">
                <a:solidFill>
                  <a:srgbClr val="E60000"/>
                </a:solidFill>
              </a:rPr>
              <a:t>с </a:t>
            </a:r>
            <a:r>
              <a:rPr lang="ru-RU" sz="1700" b="0" dirty="0">
                <a:solidFill>
                  <a:srgbClr val="E60000"/>
                </a:solidFill>
              </a:rPr>
              <a:t>целью выявления наилучшего решения согласно критериям, </a:t>
            </a:r>
            <a:endParaRPr lang="ru-RU" sz="1700" b="0" dirty="0" smtClean="0">
              <a:solidFill>
                <a:srgbClr val="E60000"/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b="0" dirty="0" smtClean="0">
                <a:solidFill>
                  <a:srgbClr val="E60000"/>
                </a:solidFill>
              </a:rPr>
              <a:t>определенным </a:t>
            </a:r>
            <a:r>
              <a:rPr lang="ru-RU" sz="1700" b="0" dirty="0">
                <a:solidFill>
                  <a:srgbClr val="E60000"/>
                </a:solidFill>
              </a:rPr>
              <a:t>техническим </a:t>
            </a:r>
            <a:r>
              <a:rPr lang="ru-RU" sz="1700" b="0" dirty="0" smtClean="0">
                <a:solidFill>
                  <a:srgbClr val="E60000"/>
                </a:solidFill>
              </a:rPr>
              <a:t>заданием</a:t>
            </a:r>
            <a:endParaRPr lang="ru-RU" sz="1700" b="0" dirty="0">
              <a:solidFill>
                <a:srgbClr val="E6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314157"/>
              </p:ext>
            </p:extLst>
          </p:nvPr>
        </p:nvGraphicFramePr>
        <p:xfrm>
          <a:off x="954212" y="2412479"/>
          <a:ext cx="8856984" cy="262829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val="1143015309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208884079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1823524949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Учебная версия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Базовая версия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Профессиональная версия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6167220"/>
                  </a:ext>
                </a:extLst>
              </a:tr>
              <a:tr h="190821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9203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4160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AD8984-A38D-4E8D-95B8-FFA4856CB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595916"/>
            <a:ext cx="9687193" cy="498598"/>
          </a:xfrm>
        </p:spPr>
        <p:txBody>
          <a:bodyPr/>
          <a:lstStyle/>
          <a:p>
            <a:r>
              <a:rPr lang="ru-RU" sz="3600" dirty="0"/>
              <a:t>Выводы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9015" y="1980431"/>
            <a:ext cx="9457277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Осуществите </a:t>
            </a:r>
            <a:r>
              <a:rPr lang="ru-RU" dirty="0"/>
              <a:t>комплексный анализ результатов выполненных видов </a:t>
            </a:r>
            <a:r>
              <a:rPr lang="ru-RU" dirty="0" smtClean="0"/>
              <a:t>работ, сформулируйте выводы:</a:t>
            </a:r>
          </a:p>
          <a:p>
            <a:r>
              <a:rPr lang="ru-RU" dirty="0" smtClean="0"/>
              <a:t>1. …</a:t>
            </a:r>
          </a:p>
          <a:p>
            <a:r>
              <a:rPr lang="ru-RU" dirty="0" smtClean="0"/>
              <a:t>2. …</a:t>
            </a:r>
          </a:p>
          <a:p>
            <a:r>
              <a:rPr lang="ru-RU" dirty="0" smtClean="0"/>
              <a:t>3. …</a:t>
            </a:r>
          </a:p>
          <a:p>
            <a:r>
              <a:rPr lang="ru-RU" dirty="0" smtClean="0"/>
              <a:t>4. …</a:t>
            </a:r>
          </a:p>
          <a:p>
            <a:r>
              <a:rPr lang="ru-RU" dirty="0" smtClean="0"/>
              <a:t>5. 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87406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AD8984-A38D-4E8D-95B8-FFA4856CB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856" y="612279"/>
            <a:ext cx="9687193" cy="498598"/>
          </a:xfrm>
        </p:spPr>
        <p:txBody>
          <a:bodyPr/>
          <a:lstStyle/>
          <a:p>
            <a:r>
              <a:rPr lang="ru-RU" sz="3600" dirty="0" smtClean="0"/>
              <a:t>Список используемой литературы</a:t>
            </a: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08A2AF-8712-4604-BBB2-157140402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673" y="1980431"/>
            <a:ext cx="9824904" cy="44486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100" dirty="0" smtClean="0"/>
              <a:t>Перечислите </a:t>
            </a:r>
            <a:r>
              <a:rPr lang="ru-RU" sz="2100" dirty="0"/>
              <a:t>источники используемой литературы:</a:t>
            </a:r>
          </a:p>
          <a:p>
            <a:pPr marL="0" indent="0">
              <a:buNone/>
            </a:pPr>
            <a:r>
              <a:rPr lang="ru-RU" sz="1600" dirty="0"/>
              <a:t>1. …</a:t>
            </a:r>
          </a:p>
          <a:p>
            <a:pPr marL="0" indent="0">
              <a:buNone/>
            </a:pPr>
            <a:r>
              <a:rPr lang="ru-RU" sz="1600" dirty="0"/>
              <a:t>2. …</a:t>
            </a:r>
          </a:p>
          <a:p>
            <a:pPr marL="0" indent="0">
              <a:buNone/>
            </a:pPr>
            <a:r>
              <a:rPr lang="ru-RU" sz="1600" dirty="0"/>
              <a:t>3. …</a:t>
            </a:r>
          </a:p>
          <a:p>
            <a:pPr marL="0" indent="0">
              <a:buNone/>
            </a:pPr>
            <a:r>
              <a:rPr lang="ru-RU" sz="1600" dirty="0"/>
              <a:t>4. …</a:t>
            </a:r>
          </a:p>
          <a:p>
            <a:pPr marL="0" indent="0">
              <a:buNone/>
            </a:pPr>
            <a:r>
              <a:rPr lang="ru-RU" sz="1600" dirty="0"/>
              <a:t>5. …</a:t>
            </a:r>
          </a:p>
        </p:txBody>
      </p:sp>
    </p:spTree>
    <p:extLst>
      <p:ext uri="{BB962C8B-B14F-4D97-AF65-F5344CB8AC3E}">
        <p14:creationId xmlns:p14="http://schemas.microsoft.com/office/powerpoint/2010/main" val="1423363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024" y="300959"/>
            <a:ext cx="9687193" cy="498598"/>
          </a:xfrm>
        </p:spPr>
        <p:txBody>
          <a:bodyPr/>
          <a:lstStyle/>
          <a:p>
            <a:r>
              <a:rPr lang="ru-RU" sz="3600" dirty="0" smtClean="0"/>
              <a:t>Организационный этап</a:t>
            </a:r>
            <a:endParaRPr lang="ru-RU" sz="3600" dirty="0"/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D3A72EAB-AC9B-4564-B5A2-652358624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024" y="1908423"/>
            <a:ext cx="9824904" cy="460851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1600" dirty="0"/>
              <a:t>Я, </a:t>
            </a:r>
            <a:r>
              <a:rPr lang="ru-RU" sz="1600" dirty="0">
                <a:solidFill>
                  <a:srgbClr val="FF0000"/>
                </a:solidFill>
              </a:rPr>
              <a:t>ФИО</a:t>
            </a:r>
            <a:r>
              <a:rPr lang="ru-RU" sz="1600" dirty="0"/>
              <a:t>, проходил(а) учебную практику на базе </a:t>
            </a:r>
            <a:r>
              <a:rPr lang="en-US" sz="1600" dirty="0" smtClean="0"/>
              <a:t>IT</a:t>
            </a:r>
            <a:r>
              <a:rPr lang="ru-RU" sz="1600" dirty="0" smtClean="0"/>
              <a:t>-Департамента Университета </a:t>
            </a:r>
            <a:r>
              <a:rPr lang="ru-RU" sz="1600" dirty="0"/>
              <a:t>«Синергия».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1600" dirty="0"/>
              <a:t>При выполнении индивидуального задания по практике решал(а) задачу </a:t>
            </a:r>
            <a:r>
              <a:rPr lang="ru-RU" sz="1600" dirty="0" err="1"/>
              <a:t>ревьюирования</a:t>
            </a:r>
            <a:r>
              <a:rPr lang="ru-RU" sz="1600" dirty="0"/>
              <a:t> программного кода в соответствии с технической документацией </a:t>
            </a:r>
            <a:r>
              <a:rPr lang="ru-RU" sz="1600" dirty="0" smtClean="0"/>
              <a:t>по </a:t>
            </a:r>
            <a:r>
              <a:rPr lang="ru-RU" sz="1600" dirty="0"/>
              <a:t>материалам компании…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1600" dirty="0"/>
              <a:t>Перед началом практики: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ru-RU" sz="1600" dirty="0" smtClean="0"/>
              <a:t>Принял(а</a:t>
            </a:r>
            <a:r>
              <a:rPr lang="ru-RU" sz="1600" dirty="0"/>
              <a:t>) участие в организационном собрании по практике.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ru-RU" sz="1600" dirty="0" smtClean="0"/>
              <a:t>Ознакомил(а)</a:t>
            </a:r>
            <a:r>
              <a:rPr lang="ru-RU" sz="1600" dirty="0" err="1" smtClean="0"/>
              <a:t>сь</a:t>
            </a:r>
            <a:r>
              <a:rPr lang="ru-RU" sz="1600" dirty="0" smtClean="0"/>
              <a:t> </a:t>
            </a:r>
            <a:r>
              <a:rPr lang="ru-RU" sz="1600" dirty="0"/>
              <a:t>с комплектом шаблонов отчетной документации по практике.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ru-RU" sz="1600" dirty="0" smtClean="0"/>
              <a:t>Уточнил(а</a:t>
            </a:r>
            <a:r>
              <a:rPr lang="ru-RU" sz="1600" dirty="0"/>
              <a:t>) контакты руководителя практики от </a:t>
            </a:r>
            <a:r>
              <a:rPr lang="ru-RU" sz="1600" dirty="0" smtClean="0"/>
              <a:t>Образовательной </a:t>
            </a:r>
            <a:r>
              <a:rPr lang="ru-RU" sz="1600" dirty="0"/>
              <a:t>организации, а также правила в отношении субординации, внешнего вида, графика работы, техники безопасности:</a:t>
            </a:r>
          </a:p>
          <a:p>
            <a:pPr marL="885066" lvl="1" indent="-363538">
              <a:lnSpc>
                <a:spcPct val="100000"/>
              </a:lnSpc>
              <a:spcAft>
                <a:spcPts val="1200"/>
              </a:spcAft>
            </a:pPr>
            <a:r>
              <a:rPr lang="ru-RU" sz="1600" dirty="0"/>
              <a:t>Требования к внешнему виду: </a:t>
            </a:r>
            <a:r>
              <a:rPr lang="ru-RU" sz="1600" dirty="0">
                <a:solidFill>
                  <a:srgbClr val="FF0000"/>
                </a:solidFill>
              </a:rPr>
              <a:t>…</a:t>
            </a:r>
          </a:p>
          <a:p>
            <a:pPr marL="885066" lvl="1" indent="-363538">
              <a:lnSpc>
                <a:spcPct val="100000"/>
              </a:lnSpc>
              <a:spcAft>
                <a:spcPts val="1200"/>
              </a:spcAft>
            </a:pPr>
            <a:r>
              <a:rPr lang="ru-RU" sz="1600" dirty="0" smtClean="0"/>
              <a:t>Круг </a:t>
            </a:r>
            <a:r>
              <a:rPr lang="ru-RU" sz="1600" dirty="0"/>
              <a:t>обязанностей: </a:t>
            </a:r>
            <a:r>
              <a:rPr lang="ru-RU" sz="1600" dirty="0">
                <a:solidFill>
                  <a:srgbClr val="FF0000"/>
                </a:solidFill>
              </a:rPr>
              <a:t>…</a:t>
            </a:r>
          </a:p>
          <a:p>
            <a:pPr marL="885066" lvl="1" indent="-363538">
              <a:lnSpc>
                <a:spcPct val="100000"/>
              </a:lnSpc>
              <a:spcAft>
                <a:spcPts val="1200"/>
              </a:spcAft>
            </a:pPr>
            <a:r>
              <a:rPr lang="ru-RU" sz="1600" dirty="0"/>
              <a:t>Доступ к данным: </a:t>
            </a:r>
            <a:r>
              <a:rPr lang="ru-RU" sz="1600" dirty="0">
                <a:solidFill>
                  <a:srgbClr val="FF0000"/>
                </a:solidFill>
              </a:rPr>
              <a:t>…</a:t>
            </a:r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id="{A9319FAD-9C52-40D6-8EEA-0A80857906F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86313" y="779740"/>
            <a:ext cx="9824904" cy="709522"/>
          </a:xfrm>
        </p:spPr>
        <p:txBody>
          <a:bodyPr>
            <a:normAutofit lnSpcReduction="10000"/>
          </a:bodyPr>
          <a:lstStyle/>
          <a:p>
            <a:r>
              <a:rPr lang="ru-RU" b="0" dirty="0">
                <a:solidFill>
                  <a:srgbClr val="E60000"/>
                </a:solidFill>
              </a:rPr>
              <a:t>Правила внутреннего распорядка, правила и нормы охраны труда, </a:t>
            </a:r>
            <a:endParaRPr lang="ru-RU" b="0" dirty="0" smtClean="0">
              <a:solidFill>
                <a:srgbClr val="E60000"/>
              </a:solidFill>
            </a:endParaRPr>
          </a:p>
          <a:p>
            <a:r>
              <a:rPr lang="ru-RU" b="0" dirty="0" smtClean="0">
                <a:solidFill>
                  <a:srgbClr val="E60000"/>
                </a:solidFill>
              </a:rPr>
              <a:t>техники </a:t>
            </a:r>
            <a:r>
              <a:rPr lang="ru-RU" b="0" dirty="0">
                <a:solidFill>
                  <a:srgbClr val="E60000"/>
                </a:solidFill>
              </a:rPr>
              <a:t>безопасности при работе с вычислительной техникой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434932" y="210982"/>
            <a:ext cx="3153698" cy="9079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Пример заполнения</a:t>
            </a:r>
            <a:endParaRPr lang="en-US" sz="25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1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*если база прохождения практики – Университет «Синергия»</a:t>
            </a:r>
            <a:endParaRPr lang="ru-RU" sz="1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15816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47" y="351506"/>
            <a:ext cx="9687193" cy="498598"/>
          </a:xfrm>
        </p:spPr>
        <p:txBody>
          <a:bodyPr/>
          <a:lstStyle/>
          <a:p>
            <a:r>
              <a:rPr lang="ru-RU" sz="3600" dirty="0"/>
              <a:t>Организационный этап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0356" y="1908423"/>
            <a:ext cx="935837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dirty="0" smtClean="0"/>
              <a:t>Изучены инструкции по технике безопасности и охране труда, инструкции о мерах пожарной безопасности, схемы аварийных проходов и выходов базы практики.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79614" y="6012879"/>
            <a:ext cx="446449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i="1" dirty="0"/>
              <a:t>Рисунок </a:t>
            </a:r>
            <a:r>
              <a:rPr lang="ru-RU" i="1" dirty="0" smtClean="0"/>
              <a:t>1. Пример плана </a:t>
            </a:r>
            <a:r>
              <a:rPr lang="ru-RU" i="1" dirty="0"/>
              <a:t>эвакуации</a:t>
            </a:r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A9319FAD-9C52-40D6-8EEA-0A80857906F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99410" y="600805"/>
            <a:ext cx="9824904" cy="709522"/>
          </a:xfrm>
        </p:spPr>
        <p:txBody>
          <a:bodyPr>
            <a:normAutofit/>
          </a:bodyPr>
          <a:lstStyle/>
          <a:p>
            <a:r>
              <a:rPr lang="ru-RU" b="0" dirty="0" smtClean="0">
                <a:solidFill>
                  <a:srgbClr val="E60000"/>
                </a:solidFill>
              </a:rPr>
              <a:t>Схемы аварийных проходов и выходов</a:t>
            </a:r>
            <a:endParaRPr lang="ru-RU" b="0" dirty="0">
              <a:solidFill>
                <a:srgbClr val="E6000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9A28568-A5CF-4C29-B3CA-155A1A526F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235"/>
          <a:stretch/>
        </p:blipFill>
        <p:spPr>
          <a:xfrm>
            <a:off x="2250356" y="2958760"/>
            <a:ext cx="5322269" cy="297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254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015" y="358872"/>
            <a:ext cx="9687193" cy="498598"/>
          </a:xfrm>
        </p:spPr>
        <p:txBody>
          <a:bodyPr/>
          <a:lstStyle/>
          <a:p>
            <a:r>
              <a:rPr lang="ru-RU" sz="3600" dirty="0" smtClean="0"/>
              <a:t>Описание </a:t>
            </a:r>
            <a:r>
              <a:rPr lang="ru-RU" sz="3600" dirty="0"/>
              <a:t>организации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0015" y="2052439"/>
            <a:ext cx="935837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Как показано на рисунке, для работы с корпоративной системой сотрудникам необходимо пройти процесс авторизации, который определяет права доступа к ресурсам и управлению этим доступом. После этого происходит инициализация главного меню программы, и пользователь может выполнять необходимые действия.</a:t>
            </a:r>
          </a:p>
        </p:txBody>
      </p:sp>
      <p:sp>
        <p:nvSpPr>
          <p:cNvPr id="6" name="Текст 3">
            <a:extLst>
              <a:ext uri="{FF2B5EF4-FFF2-40B4-BE49-F238E27FC236}">
                <a16:creationId xmlns:a16="http://schemas.microsoft.com/office/drawing/2014/main" id="{5C748BCE-F075-486E-8C36-8D79E794C799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37255" y="857470"/>
            <a:ext cx="9824904" cy="421490"/>
          </a:xfrm>
        </p:spPr>
        <p:txBody>
          <a:bodyPr>
            <a:normAutofit/>
          </a:bodyPr>
          <a:lstStyle/>
          <a:p>
            <a:pPr>
              <a:lnSpc>
                <a:spcPct val="8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b="0" dirty="0">
                <a:solidFill>
                  <a:srgbClr val="E60000"/>
                </a:solidFill>
              </a:rPr>
              <a:t>Организация доступа персонала к содержанию конфиденциальной информации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66180" y="6084887"/>
            <a:ext cx="989724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i="1" dirty="0"/>
              <a:t>Рисунок </a:t>
            </a:r>
            <a:r>
              <a:rPr lang="ru-RU" i="1" dirty="0" smtClean="0"/>
              <a:t>2. Пример формы </a:t>
            </a:r>
            <a:r>
              <a:rPr lang="ru-RU" i="1" dirty="0"/>
              <a:t>авторизации сотрудников в корпоративной системе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ED1964-BE60-4E40-97F5-C8324D4F4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479" y="3492599"/>
            <a:ext cx="1556371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20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18" y="396255"/>
            <a:ext cx="9687193" cy="498598"/>
          </a:xfrm>
        </p:spPr>
        <p:txBody>
          <a:bodyPr/>
          <a:lstStyle/>
          <a:p>
            <a:r>
              <a:rPr lang="ru-RU" sz="3600" dirty="0" smtClean="0"/>
              <a:t>Описание </a:t>
            </a:r>
            <a:r>
              <a:rPr lang="ru-RU" sz="3600" dirty="0"/>
              <a:t>организации</a:t>
            </a:r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id="{45253968-7AF1-4C69-823A-99D272B16EE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97299" y="894853"/>
            <a:ext cx="9824904" cy="421490"/>
          </a:xfrm>
        </p:spPr>
        <p:txBody>
          <a:bodyPr>
            <a:normAutofit/>
          </a:bodyPr>
          <a:lstStyle/>
          <a:p>
            <a:r>
              <a:rPr lang="ru-RU" b="0" dirty="0">
                <a:solidFill>
                  <a:srgbClr val="E60000"/>
                </a:solidFill>
              </a:rPr>
              <a:t>Права пользователей корпоративной информационной системы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582841-5FE4-40C9-8D37-A6B293ECFF28}"/>
              </a:ext>
            </a:extLst>
          </p:cNvPr>
          <p:cNvSpPr txBox="1"/>
          <p:nvPr/>
        </p:nvSpPr>
        <p:spPr>
          <a:xfrm>
            <a:off x="230850" y="6082616"/>
            <a:ext cx="10153128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538163" algn="ct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ru-RU" i="1" dirty="0"/>
              <a:t>Рисунок 3. Пример разграничения прав доступа в системе для </a:t>
            </a:r>
            <a:r>
              <a:rPr lang="ru-RU" i="1" dirty="0" smtClean="0"/>
              <a:t>сотрудников</a:t>
            </a:r>
            <a:endParaRPr lang="ru-RU" i="1" dirty="0"/>
          </a:p>
          <a:p>
            <a:pPr marL="0" marR="0" lvl="0" indent="538163" algn="ct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CAD456-827D-4BE4-8FB2-E31317191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4332" y="1957500"/>
            <a:ext cx="6335414" cy="410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38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093" y="185689"/>
            <a:ext cx="9687193" cy="498598"/>
          </a:xfrm>
        </p:spPr>
        <p:txBody>
          <a:bodyPr/>
          <a:lstStyle/>
          <a:p>
            <a:r>
              <a:rPr lang="ru-RU" sz="3600" dirty="0"/>
              <a:t>Описание </a:t>
            </a:r>
            <a:r>
              <a:rPr lang="ru-RU" sz="3600" dirty="0" smtClean="0"/>
              <a:t>организации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532673" y="2124447"/>
            <a:ext cx="935837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dirty="0"/>
              <a:t>Название </a:t>
            </a:r>
            <a:r>
              <a:rPr lang="ru-RU" dirty="0" smtClean="0"/>
              <a:t>организации:</a:t>
            </a:r>
          </a:p>
          <a:p>
            <a:pPr>
              <a:spcAft>
                <a:spcPts val="1200"/>
              </a:spcAft>
            </a:pPr>
            <a:r>
              <a:rPr lang="ru-RU" dirty="0" smtClean="0"/>
              <a:t>…</a:t>
            </a:r>
            <a:endParaRPr lang="ru-RU" dirty="0"/>
          </a:p>
          <a:p>
            <a:pPr>
              <a:spcAft>
                <a:spcPts val="1200"/>
              </a:spcAft>
            </a:pPr>
            <a:r>
              <a:rPr lang="ru-RU" dirty="0"/>
              <a:t>Миссия </a:t>
            </a:r>
            <a:r>
              <a:rPr lang="ru-RU" dirty="0" smtClean="0"/>
              <a:t>организации:</a:t>
            </a:r>
          </a:p>
          <a:p>
            <a:pPr>
              <a:spcAft>
                <a:spcPts val="1200"/>
              </a:spcAft>
            </a:pPr>
            <a:r>
              <a:rPr lang="ru-RU" dirty="0" smtClean="0"/>
              <a:t>…</a:t>
            </a:r>
            <a:endParaRPr lang="ru-RU" dirty="0"/>
          </a:p>
          <a:p>
            <a:pPr>
              <a:spcAft>
                <a:spcPts val="1200"/>
              </a:spcAft>
            </a:pPr>
            <a:r>
              <a:rPr lang="ru-RU" dirty="0"/>
              <a:t>Сфера деятельности </a:t>
            </a:r>
            <a:r>
              <a:rPr lang="ru-RU" dirty="0" smtClean="0"/>
              <a:t>организации:</a:t>
            </a:r>
          </a:p>
          <a:p>
            <a:pPr>
              <a:spcAft>
                <a:spcPts val="1200"/>
              </a:spcAft>
            </a:pPr>
            <a:r>
              <a:rPr lang="ru-RU" dirty="0" smtClean="0"/>
              <a:t>…</a:t>
            </a:r>
            <a:endParaRPr lang="ru-RU" dirty="0"/>
          </a:p>
          <a:p>
            <a:pPr>
              <a:spcAft>
                <a:spcPts val="1200"/>
              </a:spcAft>
            </a:pPr>
            <a:r>
              <a:rPr lang="ru-RU" dirty="0"/>
              <a:t>Масштаб </a:t>
            </a:r>
            <a:r>
              <a:rPr lang="ru-RU" dirty="0" smtClean="0"/>
              <a:t>организации </a:t>
            </a:r>
            <a:r>
              <a:rPr lang="ru-RU" dirty="0"/>
              <a:t>(численность персонала</a:t>
            </a:r>
            <a:r>
              <a:rPr lang="ru-RU" dirty="0" smtClean="0"/>
              <a:t>):</a:t>
            </a:r>
          </a:p>
          <a:p>
            <a:pPr>
              <a:spcAft>
                <a:spcPts val="1200"/>
              </a:spcAft>
            </a:pPr>
            <a:r>
              <a:rPr lang="ru-RU" dirty="0" smtClean="0"/>
              <a:t>…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AEFEFB4-3051-4D7E-8463-CA0C39CDE64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71382" y="684287"/>
            <a:ext cx="9824904" cy="112700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7200" b="0" dirty="0">
                <a:solidFill>
                  <a:srgbClr val="E60000"/>
                </a:solidFill>
              </a:rPr>
              <a:t>Структура и техническое оснащение </a:t>
            </a:r>
            <a:r>
              <a:rPr lang="ru-RU" sz="7200" b="0" dirty="0" smtClean="0">
                <a:solidFill>
                  <a:srgbClr val="E60000"/>
                </a:solidFill>
              </a:rPr>
              <a:t>исследуемого предприятия</a:t>
            </a:r>
            <a:r>
              <a:rPr lang="ru-RU" sz="7200" b="0" dirty="0">
                <a:solidFill>
                  <a:srgbClr val="E60000"/>
                </a:solidFill>
              </a:rPr>
              <a:t>/ </a:t>
            </a:r>
            <a:r>
              <a:rPr lang="ru-RU" sz="7200" b="0" dirty="0" smtClean="0">
                <a:solidFill>
                  <a:srgbClr val="E60000"/>
                </a:solidFill>
              </a:rPr>
              <a:t>подразделения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ru-RU" sz="7200" b="0" dirty="0" smtClean="0">
                <a:solidFill>
                  <a:srgbClr val="E60000"/>
                </a:solidFill>
              </a:rPr>
              <a:t>Организация </a:t>
            </a:r>
            <a:r>
              <a:rPr lang="ru-RU" sz="7200" b="0" dirty="0">
                <a:solidFill>
                  <a:srgbClr val="E60000"/>
                </a:solidFill>
              </a:rPr>
              <a:t>системы информационной безопасности</a:t>
            </a:r>
          </a:p>
          <a:p>
            <a:pPr>
              <a:spcBef>
                <a:spcPts val="0"/>
              </a:spcBef>
            </a:pPr>
            <a:r>
              <a:rPr lang="ru-RU" sz="7200" b="0" dirty="0">
                <a:solidFill>
                  <a:srgbClr val="E60000"/>
                </a:solidFill>
              </a:rPr>
              <a:t>Система контроля и управления доступом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4592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122" y="344832"/>
            <a:ext cx="9687193" cy="498598"/>
          </a:xfrm>
        </p:spPr>
        <p:txBody>
          <a:bodyPr/>
          <a:lstStyle/>
          <a:p>
            <a:r>
              <a:rPr lang="ru-RU" sz="3600" dirty="0"/>
              <a:t>Описание </a:t>
            </a:r>
            <a:r>
              <a:rPr lang="ru-RU" sz="3600" dirty="0" smtClean="0"/>
              <a:t>организации</a:t>
            </a:r>
            <a:endParaRPr lang="ru-RU" sz="3600" dirty="0"/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F747E617-D31D-4D36-9676-5263B1B6231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87411" y="843430"/>
            <a:ext cx="9824904" cy="421490"/>
          </a:xfrm>
        </p:spPr>
        <p:txBody>
          <a:bodyPr>
            <a:normAutofit/>
          </a:bodyPr>
          <a:lstStyle/>
          <a:p>
            <a:r>
              <a:rPr lang="ru-RU" b="0" dirty="0">
                <a:solidFill>
                  <a:srgbClr val="E60000"/>
                </a:solidFill>
              </a:rPr>
              <a:t>Основные технико-экономические показатели деятельности организации</a:t>
            </a:r>
          </a:p>
        </p:txBody>
      </p:sp>
      <p:graphicFrame>
        <p:nvGraphicFramePr>
          <p:cNvPr id="8" name="Объект 6">
            <a:extLst>
              <a:ext uri="{FF2B5EF4-FFF2-40B4-BE49-F238E27FC236}">
                <a16:creationId xmlns:a16="http://schemas.microsoft.com/office/drawing/2014/main" id="{43EF1BE3-B031-4678-87AA-FFB3D27FA8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9573923"/>
              </p:ext>
            </p:extLst>
          </p:nvPr>
        </p:nvGraphicFramePr>
        <p:xfrm>
          <a:off x="596768" y="1908423"/>
          <a:ext cx="9343899" cy="446519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893764">
                  <a:extLst>
                    <a:ext uri="{9D8B030D-6E8A-4147-A177-3AD203B41FA5}">
                      <a16:colId xmlns:a16="http://schemas.microsoft.com/office/drawing/2014/main" val="2757321916"/>
                    </a:ext>
                  </a:extLst>
                </a:gridCol>
                <a:gridCol w="4334968">
                  <a:extLst>
                    <a:ext uri="{9D8B030D-6E8A-4147-A177-3AD203B41FA5}">
                      <a16:colId xmlns:a16="http://schemas.microsoft.com/office/drawing/2014/main" val="2803544145"/>
                    </a:ext>
                  </a:extLst>
                </a:gridCol>
                <a:gridCol w="2076423">
                  <a:extLst>
                    <a:ext uri="{9D8B030D-6E8A-4147-A177-3AD203B41FA5}">
                      <a16:colId xmlns:a16="http://schemas.microsoft.com/office/drawing/2014/main" val="3685779638"/>
                    </a:ext>
                  </a:extLst>
                </a:gridCol>
                <a:gridCol w="2038744">
                  <a:extLst>
                    <a:ext uri="{9D8B030D-6E8A-4147-A177-3AD203B41FA5}">
                      <a16:colId xmlns:a16="http://schemas.microsoft.com/office/drawing/2014/main" val="3424623961"/>
                    </a:ext>
                  </a:extLst>
                </a:gridCol>
              </a:tblGrid>
              <a:tr h="55779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 п/п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 характеристики (показателя)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Значение показателя на определённую дату либо за период</a:t>
                      </a: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709296"/>
                  </a:ext>
                </a:extLst>
              </a:tr>
              <a:tr h="3856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20</a:t>
                      </a: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</a:rPr>
                        <a:t>XX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20</a:t>
                      </a: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</a:rPr>
                        <a:t>XX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877967388"/>
                  </a:ext>
                </a:extLst>
              </a:tr>
              <a:tr h="5577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Объем реализованной продукции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94130656"/>
                  </a:ext>
                </a:extLst>
              </a:tr>
              <a:tr h="5577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Численность персонала, человек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2968601"/>
                  </a:ext>
                </a:extLst>
              </a:tr>
              <a:tr h="5577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Среднегодовая стоимость ОПФ, тыс. руб.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1868027"/>
                  </a:ext>
                </a:extLst>
              </a:tr>
              <a:tr h="3663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Обороты средства, тыс. руб.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37229354"/>
                  </a:ext>
                </a:extLst>
              </a:tr>
              <a:tr h="5577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Рентабельность производства, %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02597919"/>
                  </a:ext>
                </a:extLst>
              </a:tr>
              <a:tr h="3663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Прибыль, тыс. руб.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46411653"/>
                  </a:ext>
                </a:extLst>
              </a:tr>
              <a:tr h="5577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Затраты на 1 рубль товарной продукции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70065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2038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148" y="324247"/>
            <a:ext cx="9687193" cy="498598"/>
          </a:xfrm>
        </p:spPr>
        <p:txBody>
          <a:bodyPr/>
          <a:lstStyle/>
          <a:p>
            <a:r>
              <a:rPr lang="ru-RU" sz="3600" dirty="0"/>
              <a:t>Описание </a:t>
            </a:r>
            <a:r>
              <a:rPr lang="ru-RU" sz="3600" dirty="0" smtClean="0"/>
              <a:t>организации</a:t>
            </a:r>
            <a:endParaRPr lang="ru-RU" sz="3600" dirty="0"/>
          </a:p>
        </p:txBody>
      </p:sp>
      <p:sp>
        <p:nvSpPr>
          <p:cNvPr id="7" name="Текст 3">
            <a:extLst>
              <a:ext uri="{FF2B5EF4-FFF2-40B4-BE49-F238E27FC236}">
                <a16:creationId xmlns:a16="http://schemas.microsoft.com/office/drawing/2014/main" id="{F747E617-D31D-4D36-9676-5263B1B6231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34132" y="1044327"/>
            <a:ext cx="10315873" cy="42149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ru-RU" b="0" dirty="0">
                <a:solidFill>
                  <a:srgbClr val="E60000"/>
                </a:solidFill>
              </a:rPr>
              <a:t>Производственная структура и организационная схема управления 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ru-RU" b="0" dirty="0">
                <a:solidFill>
                  <a:srgbClr val="E60000"/>
                </a:solidFill>
              </a:rPr>
              <a:t>предприятием и его подразделениями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582841-5FE4-40C9-8D37-A6B293ECFF28}"/>
              </a:ext>
            </a:extLst>
          </p:cNvPr>
          <p:cNvSpPr txBox="1"/>
          <p:nvPr/>
        </p:nvSpPr>
        <p:spPr>
          <a:xfrm>
            <a:off x="581910" y="6057911"/>
            <a:ext cx="9279668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538163" algn="ct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ru-RU" i="1" dirty="0"/>
              <a:t>Рисунок </a:t>
            </a:r>
            <a:r>
              <a:rPr lang="ru-RU" i="1" dirty="0" smtClean="0"/>
              <a:t>4. Пример оформления организационной структуры управления</a:t>
            </a:r>
            <a:endParaRPr lang="ru-RU" i="1" dirty="0"/>
          </a:p>
          <a:p>
            <a:pPr marL="0" marR="0" lvl="0" indent="538163" algn="ctr" defTabSz="10430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1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140" y="2268463"/>
            <a:ext cx="10075319" cy="355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6483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презентация_шаблончик A4 (1)</Template>
  <TotalTime>2206</TotalTime>
  <Words>1023</Words>
  <Application>Microsoft Office PowerPoint</Application>
  <PresentationFormat>Произвольный</PresentationFormat>
  <Paragraphs>208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Courier New</vt:lpstr>
      <vt:lpstr>MS Mincho</vt:lpstr>
      <vt:lpstr>Times New Roman</vt:lpstr>
      <vt:lpstr>Тема Office</vt:lpstr>
      <vt:lpstr>   ОТЧЕТ  о прохождении учебной практики   по профессиональному модулю ПМ.02 Ревьюирование программных модулей  в период с «__» __________ 20__ г. по «__» __________ 20__ г.  Специальность 09.02.07 Информационные системы и программирование  </vt:lpstr>
      <vt:lpstr>Содержание</vt:lpstr>
      <vt:lpstr>Организационный этап</vt:lpstr>
      <vt:lpstr>Организационный этап</vt:lpstr>
      <vt:lpstr>Описание организации</vt:lpstr>
      <vt:lpstr>Описание организации</vt:lpstr>
      <vt:lpstr>Описание организации</vt:lpstr>
      <vt:lpstr>Описание организации</vt:lpstr>
      <vt:lpstr>Описание организации</vt:lpstr>
      <vt:lpstr>Функции подразделений организации</vt:lpstr>
      <vt:lpstr>Экспериментально-практическая работа</vt:lpstr>
      <vt:lpstr>Экспериментально-практическая работа</vt:lpstr>
      <vt:lpstr>Экспериментально-практическая работа</vt:lpstr>
      <vt:lpstr>Экспериментально-практическая работа</vt:lpstr>
      <vt:lpstr>Экспериментально-практическая работа</vt:lpstr>
      <vt:lpstr>Экспериментально-практическая работа</vt:lpstr>
      <vt:lpstr>Экспериментально-практическая работа</vt:lpstr>
      <vt:lpstr>Экспериментально-практическая работа</vt:lpstr>
      <vt:lpstr>Экспериментально-практическая работа</vt:lpstr>
      <vt:lpstr>Экспериментально-практическая работа</vt:lpstr>
      <vt:lpstr>Экспериментально-практическая работа</vt:lpstr>
      <vt:lpstr>Экспериментально-практическая работа</vt:lpstr>
      <vt:lpstr>Экспериментально-практическая работа</vt:lpstr>
      <vt:lpstr>Выводы</vt:lpstr>
      <vt:lpstr>Список используемой литературы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Перепечина Мария Викторовна</cp:lastModifiedBy>
  <cp:revision>274</cp:revision>
  <cp:lastPrinted>2019-08-06T13:15:09Z</cp:lastPrinted>
  <dcterms:created xsi:type="dcterms:W3CDTF">2020-03-27T22:15:06Z</dcterms:created>
  <dcterms:modified xsi:type="dcterms:W3CDTF">2025-03-27T09:52:53Z</dcterms:modified>
</cp:coreProperties>
</file>