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0"/>
  </p:notesMasterIdLst>
  <p:handoutMasterIdLst>
    <p:handoutMasterId r:id="rId21"/>
  </p:handoutMasterIdLst>
  <p:sldIdLst>
    <p:sldId id="405" r:id="rId2"/>
    <p:sldId id="714" r:id="rId3"/>
    <p:sldId id="715" r:id="rId4"/>
    <p:sldId id="716" r:id="rId5"/>
    <p:sldId id="717" r:id="rId6"/>
    <p:sldId id="698" r:id="rId7"/>
    <p:sldId id="699" r:id="rId8"/>
    <p:sldId id="700" r:id="rId9"/>
    <p:sldId id="718" r:id="rId10"/>
    <p:sldId id="701" r:id="rId11"/>
    <p:sldId id="719" r:id="rId12"/>
    <p:sldId id="720" r:id="rId13"/>
    <p:sldId id="721" r:id="rId14"/>
    <p:sldId id="722" r:id="rId15"/>
    <p:sldId id="725" r:id="rId16"/>
    <p:sldId id="726" r:id="rId17"/>
    <p:sldId id="727" r:id="rId18"/>
    <p:sldId id="728" r:id="rId19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8" autoAdjust="0"/>
  </p:normalViewPr>
  <p:slideViewPr>
    <p:cSldViewPr showGuides="1">
      <p:cViewPr varScale="1">
        <p:scale>
          <a:sx n="101" d="100"/>
          <a:sy n="101" d="100"/>
        </p:scale>
        <p:origin x="1380" y="120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404367"/>
            <a:ext cx="10693400" cy="4968551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156" y="2844527"/>
            <a:ext cx="9679452" cy="3121418"/>
          </a:xfrm>
        </p:spPr>
        <p:txBody>
          <a:bodyPr>
            <a:normAutofit fontScale="90000"/>
          </a:bodyPr>
          <a:lstStyle/>
          <a:p>
            <a:r>
              <a:rPr lang="ru-RU" sz="2100" dirty="0" smtClean="0"/>
              <a:t>ОТЧЕТ 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000" dirty="0"/>
              <a:t>о прохождении </a:t>
            </a:r>
            <a:r>
              <a:rPr lang="ru-RU" sz="2000" dirty="0" smtClean="0"/>
              <a:t>производственной практики 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по профессиональному </a:t>
            </a:r>
            <a:r>
              <a:rPr lang="ru-RU" sz="2000" dirty="0" smtClean="0"/>
              <a:t>модулю </a:t>
            </a:r>
            <a:r>
              <a:rPr lang="ru-RU" sz="2000" dirty="0"/>
              <a:t>ПМ.03 Разработка, администрирование и защита баз данных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период с </a:t>
            </a:r>
            <a:r>
              <a:rPr lang="ru-RU" sz="2000" dirty="0" smtClean="0"/>
              <a:t>«___» _________ 20__ </a:t>
            </a:r>
            <a:r>
              <a:rPr lang="ru-RU" sz="2000" dirty="0"/>
              <a:t>г. по «___» _________ </a:t>
            </a:r>
            <a:r>
              <a:rPr lang="ru-RU" sz="2000" dirty="0" smtClean="0"/>
              <a:t>20__ </a:t>
            </a:r>
            <a:r>
              <a:rPr lang="ru-RU" sz="2000" dirty="0"/>
              <a:t>г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Специальность </a:t>
            </a:r>
            <a:r>
              <a:rPr lang="ru-RU" sz="2000" dirty="0" smtClean="0"/>
              <a:t>09.02.07 Информационные системы и программирование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810196" y="6279378"/>
            <a:ext cx="8712968" cy="1402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ФИО обучающегося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: </a:t>
            </a:r>
            <a:r>
              <a:rPr lang="ru-RU" altLang="ru-RU" sz="2000" dirty="0">
                <a:solidFill>
                  <a:srgbClr val="FF0000"/>
                </a:solidFill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000" dirty="0">
                <a:solidFill>
                  <a:srgbClr val="FF0000"/>
                </a:solidFill>
              </a:rPr>
              <a:t>Группа: _______________________________________________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ФИО Руководител</a:t>
            </a:r>
            <a:r>
              <a:rPr kumimoji="0" lang="ru-RU" altLang="ru-RU" sz="2000" b="0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я:  </a:t>
            </a:r>
            <a:r>
              <a:rPr lang="ru-RU" altLang="ru-RU" sz="2000" dirty="0">
                <a:solidFill>
                  <a:srgbClr val="FF0000"/>
                </a:solidFill>
              </a:rPr>
              <a:t>____________________________________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180" y="162039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НЕГОСУДАРСТВЕННОЕ ОБРАЗОВАТЕЛЬНОЕ ЧАСТНОЕ УЧРЕЖДЕНИЕ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«МОСКОВСКИЙ ФИНАНСОВО-ПРОМЫШЛЕННЫЙ УНИВЕРСИТЕТ 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Факультет интернет-профессий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Кафедра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Инновационных и цифровых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97D56-EB51-410B-A5E9-3C7E135D4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765" y="1051374"/>
            <a:ext cx="9687193" cy="249299"/>
          </a:xfrm>
        </p:spPr>
        <p:txBody>
          <a:bodyPr/>
          <a:lstStyle/>
          <a:p>
            <a:r>
              <a:rPr lang="ru-RU" sz="18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Инструкции по технике безопасности и </a:t>
            </a:r>
            <a:r>
              <a:rPr lang="ru-RU" sz="1800" b="0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пожароопасности</a:t>
            </a:r>
            <a:endParaRPr lang="ru-RU" sz="1800" b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216437-732E-47B1-B809-6304763CE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976" y="1764407"/>
            <a:ext cx="9667180" cy="403244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i="0" dirty="0" smtClean="0">
                <a:solidFill>
                  <a:srgbClr val="000000"/>
                </a:solidFill>
                <a:effectLst/>
              </a:rPr>
              <a:t>Требования </a:t>
            </a:r>
            <a:r>
              <a:rPr lang="ru-RU" sz="2000" b="1" i="0" dirty="0">
                <a:solidFill>
                  <a:srgbClr val="000000"/>
                </a:solidFill>
                <a:effectLst/>
              </a:rPr>
              <a:t>безопасности в аварийных ситуациях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</a:p>
          <a:p>
            <a:pPr marL="0" indent="0" algn="just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</a:rPr>
              <a:t>4.1. В случае возникновения аварии или ситуации, в которой возможно возникновение аварии, немедленно прекратить работу, предпринять меры к собственной безопасности и безопасности других сотрудников, сообщить о случившемся руководителю. </a:t>
            </a:r>
          </a:p>
          <a:p>
            <a:pPr marL="0" indent="0" algn="just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</a:rPr>
              <a:t>4.2. В случае возникновения пожара немедленно прекратить работу, сообщить в пожарную часть по телефону </a:t>
            </a:r>
            <a:r>
              <a:rPr lang="ru-RU" sz="2200" b="0" i="0" dirty="0" smtClean="0">
                <a:solidFill>
                  <a:srgbClr val="000000"/>
                </a:solidFill>
                <a:effectLst/>
              </a:rPr>
              <a:t>112, </a:t>
            </a:r>
            <a:r>
              <a:rPr lang="ru-RU" sz="2200" b="0" i="0" dirty="0">
                <a:solidFill>
                  <a:srgbClr val="000000"/>
                </a:solidFill>
                <a:effectLst/>
              </a:rPr>
              <a:t>своему руководителю и приступить к тушению огня имеющимися средствами. </a:t>
            </a:r>
          </a:p>
          <a:p>
            <a:pPr marL="0" indent="0" algn="just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</a:rPr>
              <a:t>4.3. В случае получения травмы обратиться в медпункт, сохранить по возможности место получения травмы в том состоянии, в котором оно было на момент травмирования, доложить своему руководителю лично или через сотрудников по работе.</a:t>
            </a:r>
            <a:endParaRPr lang="ru-RU" sz="22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 txBox="1">
            <a:spLocks/>
          </p:cNvSpPr>
          <p:nvPr/>
        </p:nvSpPr>
        <p:spPr>
          <a:xfrm>
            <a:off x="394963" y="289834"/>
            <a:ext cx="9687193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ru-RU" sz="3600" dirty="0"/>
              <a:t>Организационный этап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8185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24322-516B-4B54-A928-6AC1D0913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108223"/>
            <a:ext cx="9687193" cy="498598"/>
          </a:xfrm>
        </p:spPr>
        <p:txBody>
          <a:bodyPr/>
          <a:lstStyle/>
          <a:p>
            <a:r>
              <a:rPr lang="ru-RU" sz="3600" dirty="0" smtClean="0"/>
              <a:t>Основной </a:t>
            </a:r>
            <a:r>
              <a:rPr lang="ru-RU" sz="3600" dirty="0"/>
              <a:t>этап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873964-3D0A-4311-BE42-D32A32554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24" y="1980431"/>
            <a:ext cx="9824904" cy="4464496"/>
          </a:xfrm>
        </p:spPr>
        <p:txBody>
          <a:bodyPr>
            <a:normAutofit fontScale="25000" lnSpcReduction="20000"/>
          </a:bodyPr>
          <a:lstStyle/>
          <a:p>
            <a:pPr marL="230187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7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исследуемом подразделении для </a:t>
            </a: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обеспечения защиты и контроля за информационной безопасностью были приняты следующие </a:t>
            </a:r>
            <a:r>
              <a:rPr lang="ru-RU" sz="7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меры:</a:t>
            </a:r>
            <a:endParaRPr lang="ru-RU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1650" algn="just"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 круг лиц, отвечающих за информационную безопасность, </a:t>
            </a:r>
            <a:r>
              <a:rPr lang="ru-RU" sz="7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созданы </a:t>
            </a: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нормативные документы, в </a:t>
            </a:r>
            <a:r>
              <a:rPr lang="ru-RU" sz="7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которых </a:t>
            </a: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описаны действия персонала компании, направленные на предотвращение IT-рисков, а также </a:t>
            </a:r>
            <a:r>
              <a:rPr lang="ru-RU" sz="7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предусмотрены </a:t>
            </a: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резервные мощности для работы в критической </a:t>
            </a:r>
            <a:r>
              <a:rPr lang="ru-RU" sz="7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ситуации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1650" algn="just"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 стандарт информационных систем в рамках </a:t>
            </a:r>
            <a:r>
              <a:rPr lang="ru-RU" sz="7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организации;</a:t>
            </a:r>
            <a:endParaRPr lang="ru-RU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1650" algn="just"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Классифицированы данные по степени конфиденциальности и установлены разграничения прав доступа к </a:t>
            </a:r>
            <a:r>
              <a:rPr lang="ru-RU" sz="7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ним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1650" algn="just"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Ведется мониторинг проверки, чтобы любые документы, обращающиеся внутри организации, создавались с помощью систем, централизованно установленных на компьютерах. Установка любых других программ должна быть </a:t>
            </a:r>
            <a:r>
              <a:rPr lang="ru-RU" sz="7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санкционирована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1650" algn="just"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Внедрены средства контроля, позволяющие отслеживать состояние всех корпоративных систем: в случае несанкционированного доступа система должна или автоматически </a:t>
            </a:r>
            <a:r>
              <a:rPr lang="ru-RU" sz="7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запретить </a:t>
            </a: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вход, или </a:t>
            </a:r>
            <a:r>
              <a:rPr lang="ru-RU" sz="7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сигнализировать </a:t>
            </a: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 опасности, чтобы персонал мог принять меры.</a:t>
            </a:r>
          </a:p>
          <a:p>
            <a:pPr marL="501650"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1650"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AEFEFB4-3051-4D7E-8463-CA0C39CDE64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06140" y="606821"/>
            <a:ext cx="9824904" cy="112700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7200" b="0" dirty="0">
                <a:solidFill>
                  <a:srgbClr val="E60000"/>
                </a:solidFill>
              </a:rPr>
              <a:t>Структура и техническое оснащение </a:t>
            </a:r>
            <a:r>
              <a:rPr lang="ru-RU" sz="7200" b="0" dirty="0" smtClean="0">
                <a:solidFill>
                  <a:srgbClr val="E60000"/>
                </a:solidFill>
              </a:rPr>
              <a:t>исследуемого предприятия</a:t>
            </a:r>
            <a:r>
              <a:rPr lang="ru-RU" sz="7200" b="0" dirty="0">
                <a:solidFill>
                  <a:srgbClr val="E60000"/>
                </a:solidFill>
              </a:rPr>
              <a:t>/ </a:t>
            </a:r>
            <a:r>
              <a:rPr lang="ru-RU" sz="7200" b="0" dirty="0" smtClean="0">
                <a:solidFill>
                  <a:srgbClr val="E60000"/>
                </a:solidFill>
              </a:rPr>
              <a:t>подразделения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7200" b="0" dirty="0" smtClean="0">
                <a:solidFill>
                  <a:srgbClr val="E60000"/>
                </a:solidFill>
              </a:rPr>
              <a:t>Организация </a:t>
            </a:r>
            <a:r>
              <a:rPr lang="ru-RU" sz="7200" b="0" dirty="0">
                <a:solidFill>
                  <a:srgbClr val="E60000"/>
                </a:solidFill>
              </a:rPr>
              <a:t>системы информационной безопасности</a:t>
            </a:r>
          </a:p>
          <a:p>
            <a:pPr>
              <a:spcBef>
                <a:spcPts val="0"/>
              </a:spcBef>
            </a:pPr>
            <a:r>
              <a:rPr lang="ru-RU" sz="7200" b="0" dirty="0">
                <a:solidFill>
                  <a:srgbClr val="E60000"/>
                </a:solidFill>
              </a:rPr>
              <a:t>Система контроля и управления доступом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62924" y="129767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9145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D28A6-1204-45A8-9AAF-9482C2A3C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04" y="257328"/>
            <a:ext cx="9687193" cy="498598"/>
          </a:xfrm>
        </p:spPr>
        <p:txBody>
          <a:bodyPr/>
          <a:lstStyle/>
          <a:p>
            <a:r>
              <a:rPr lang="ru-RU" sz="3600" dirty="0"/>
              <a:t>Основной этап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A3D482-AF0D-4499-B2E7-81639F3C6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72" y="1874581"/>
            <a:ext cx="9824904" cy="1149420"/>
          </a:xfrm>
        </p:spPr>
        <p:txBody>
          <a:bodyPr>
            <a:normAutofit fontScale="85000" lnSpcReduction="10000"/>
          </a:bodyPr>
          <a:lstStyle/>
          <a:p>
            <a:pPr marL="0" indent="542925" algn="just">
              <a:buNone/>
            </a:pPr>
            <a:r>
              <a:rPr lang="ru-RU" dirty="0" smtClean="0"/>
              <a:t>Как показано на рисунке, для </a:t>
            </a:r>
            <a:r>
              <a:rPr lang="ru-RU" dirty="0"/>
              <a:t>работы с корпоративной системой сотрудникам необходимо пройти процесс авторизации, который определяет права доступа к ресурсам и управлению этим </a:t>
            </a:r>
            <a:r>
              <a:rPr lang="ru-RU" dirty="0" smtClean="0"/>
              <a:t>доступом. </a:t>
            </a:r>
            <a:r>
              <a:rPr lang="ru-RU" dirty="0"/>
              <a:t>После этого происходит инициализация главного меню </a:t>
            </a:r>
            <a:r>
              <a:rPr lang="ru-RU" dirty="0" smtClean="0"/>
              <a:t>программы, </a:t>
            </a:r>
            <a:r>
              <a:rPr lang="ru-RU" dirty="0"/>
              <a:t>и пользователь может выполнять необходимые </a:t>
            </a:r>
            <a:r>
              <a:rPr lang="ru-RU" dirty="0" smtClean="0"/>
              <a:t>действия</a:t>
            </a:r>
            <a:r>
              <a:rPr lang="ru-RU" dirty="0"/>
              <a:t>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C748BCE-F075-486E-8C36-8D79E794C79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22993" y="784036"/>
            <a:ext cx="9824904" cy="421490"/>
          </a:xfrm>
        </p:spPr>
        <p:txBody>
          <a:bodyPr>
            <a:normAutofit/>
          </a:bodyPr>
          <a:lstStyle/>
          <a:p>
            <a:pPr>
              <a:lnSpc>
                <a:spcPct val="8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b="0" dirty="0">
                <a:solidFill>
                  <a:srgbClr val="E60000"/>
                </a:solidFill>
              </a:rPr>
              <a:t>Организация доступа персонала к содержанию конфиденциальной информации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ED1964-BE60-4E40-97F5-C8324D4F4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479" y="3024001"/>
            <a:ext cx="1830106" cy="31328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FEBC6B-8BBE-4AFF-A40B-98198DCEF7E3}"/>
              </a:ext>
            </a:extLst>
          </p:cNvPr>
          <p:cNvSpPr txBox="1"/>
          <p:nvPr/>
        </p:nvSpPr>
        <p:spPr>
          <a:xfrm>
            <a:off x="738188" y="6660951"/>
            <a:ext cx="86993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538163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Рисунок 2. Форма авторизации сотрудников в корпоративной системе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5810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F35FC0-FA84-44DD-8C57-C9ED97267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18" y="433172"/>
            <a:ext cx="9687193" cy="498598"/>
          </a:xfrm>
        </p:spPr>
        <p:txBody>
          <a:bodyPr/>
          <a:lstStyle/>
          <a:p>
            <a:r>
              <a:rPr lang="ru-RU" sz="3600" dirty="0"/>
              <a:t>Основной этап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253968-7AF1-4C69-823A-99D272B16EE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6107" y="985194"/>
            <a:ext cx="9824904" cy="421490"/>
          </a:xfrm>
        </p:spPr>
        <p:txBody>
          <a:bodyPr>
            <a:normAutofit/>
          </a:bodyPr>
          <a:lstStyle/>
          <a:p>
            <a:r>
              <a:rPr lang="ru-RU" b="0" dirty="0">
                <a:solidFill>
                  <a:srgbClr val="E60000"/>
                </a:solidFill>
              </a:rPr>
              <a:t>Права пользователей корпоративной информационной системы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CAD456-827D-4BE4-8FB2-E31317191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995" y="2000317"/>
            <a:ext cx="6636289" cy="43021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582841-5FE4-40C9-8D37-A6B293ECFF28}"/>
              </a:ext>
            </a:extLst>
          </p:cNvPr>
          <p:cNvSpPr txBox="1"/>
          <p:nvPr/>
        </p:nvSpPr>
        <p:spPr>
          <a:xfrm>
            <a:off x="738188" y="6588943"/>
            <a:ext cx="75608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538163" algn="ct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Рисунок 3. Пример разграничения прав доступа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 системе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для фрилансеров и штатных сотрудников</a:t>
            </a:r>
          </a:p>
          <a:p>
            <a:pPr marL="0" marR="0" lvl="0" indent="538163" algn="ct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5795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D13D5D-6071-4D13-981C-058D6B149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61" y="216170"/>
            <a:ext cx="9687193" cy="1329595"/>
          </a:xfrm>
        </p:spPr>
        <p:txBody>
          <a:bodyPr/>
          <a:lstStyle/>
          <a:p>
            <a:r>
              <a:rPr lang="ru-RU" sz="3600" dirty="0"/>
              <a:t>Основной </a:t>
            </a:r>
            <a:r>
              <a:rPr lang="ru-RU" sz="3600" dirty="0" smtClean="0"/>
              <a:t>этап.</a:t>
            </a:r>
            <a:br>
              <a:rPr lang="ru-RU" sz="3600" dirty="0" smtClean="0"/>
            </a:br>
            <a:r>
              <a:rPr lang="ru-RU" sz="3000" dirty="0" smtClean="0"/>
              <a:t>Сбор </a:t>
            </a:r>
            <a:r>
              <a:rPr lang="ru-RU" sz="3000" dirty="0"/>
              <a:t>информации об объекте практики 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и </a:t>
            </a:r>
            <a:r>
              <a:rPr lang="ru-RU" sz="3000" dirty="0"/>
              <a:t>анализ </a:t>
            </a:r>
            <a:r>
              <a:rPr lang="ru-RU" sz="3000" dirty="0" smtClean="0"/>
              <a:t>содержания источников</a:t>
            </a:r>
            <a:endParaRPr lang="ru-RU" sz="3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1DC268-3756-4D5C-8BFE-1C6ED6F2C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248" y="2628503"/>
            <a:ext cx="9824904" cy="4176464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dirty="0"/>
              <a:t>ОБЩЕСТВО С ОГРАНИЧЕННОЙ ОТВЕТСТВЕННОСТЬЮ «</a:t>
            </a:r>
            <a:r>
              <a:rPr lang="ru-RU" sz="2000" dirty="0" smtClean="0"/>
              <a:t>ЛЕНТА»</a:t>
            </a:r>
            <a:endParaRPr lang="ru-RU" sz="20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/>
              <a:t>Адрес: Центральный </a:t>
            </a:r>
            <a:r>
              <a:rPr lang="ru-RU" sz="2000" dirty="0" smtClean="0"/>
              <a:t>офис - </a:t>
            </a:r>
            <a:r>
              <a:rPr lang="ru-RU" sz="2000" dirty="0"/>
              <a:t>197374, Россия, Санкт-Петербург, ул. Савушкина, д. 112, литера Б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/>
              <a:t>Уставный капитал: 1 271 714 853 ₽</a:t>
            </a:r>
          </a:p>
          <a:p>
            <a:pPr marL="0" indent="0">
              <a:lnSpc>
                <a:spcPct val="100000"/>
              </a:lnSpc>
              <a:buNone/>
            </a:pPr>
            <a:endParaRPr lang="ru-RU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200" u="sng" dirty="0"/>
              <a:t>Основной вид деятельности: </a:t>
            </a:r>
            <a:r>
              <a:rPr lang="ru-RU" sz="2200" dirty="0"/>
              <a:t>Торговля розничная преимущественно пищевыми продуктами, включая напитки, и табачными изделиями в неспециализированных магазинах (47.11)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u="sng" dirty="0" smtClean="0"/>
              <a:t>Дополнительные </a:t>
            </a:r>
            <a:r>
              <a:rPr lang="ru-RU" sz="2000" u="sng" dirty="0"/>
              <a:t>виды деятельности:</a:t>
            </a:r>
          </a:p>
          <a:p>
            <a:pPr>
              <a:lnSpc>
                <a:spcPct val="100000"/>
              </a:lnSpc>
            </a:pPr>
            <a:r>
              <a:rPr lang="ru-RU" sz="2000" dirty="0"/>
              <a:t>Производство продукции из мяса убойных животных и мяса птицы (10.13) </a:t>
            </a:r>
          </a:p>
          <a:p>
            <a:pPr>
              <a:lnSpc>
                <a:spcPct val="100000"/>
              </a:lnSpc>
            </a:pPr>
            <a:r>
              <a:rPr lang="ru-RU" sz="2000" dirty="0"/>
              <a:t>Переработка и консервирование рыбы, ракообразных и моллюсков (10.20) </a:t>
            </a:r>
          </a:p>
          <a:p>
            <a:pPr>
              <a:lnSpc>
                <a:spcPct val="100000"/>
              </a:lnSpc>
            </a:pPr>
            <a:r>
              <a:rPr lang="ru-RU" sz="2000" dirty="0"/>
              <a:t>Производство сыра и сырных продуктов (10.51.3) </a:t>
            </a:r>
          </a:p>
          <a:p>
            <a:pPr>
              <a:lnSpc>
                <a:spcPct val="100000"/>
              </a:lnSpc>
            </a:pPr>
            <a:r>
              <a:rPr lang="ru-RU" sz="2000" dirty="0"/>
              <a:t>Производство хлеба и мучных кондитерских изделий, тортов и пирожных недлительного хранения (10.71) </a:t>
            </a:r>
          </a:p>
          <a:p>
            <a:pPr>
              <a:lnSpc>
                <a:spcPct val="100000"/>
              </a:lnSpc>
            </a:pPr>
            <a:r>
              <a:rPr lang="ru-RU" sz="2000" dirty="0"/>
              <a:t>Строительство жилых и нежилых зданий (41.20) </a:t>
            </a:r>
          </a:p>
          <a:p>
            <a:pPr>
              <a:lnSpc>
                <a:spcPct val="100000"/>
              </a:lnSpc>
            </a:pPr>
            <a:r>
              <a:rPr lang="ru-RU" sz="2000" dirty="0" smtClean="0"/>
              <a:t>и </a:t>
            </a:r>
            <a:r>
              <a:rPr lang="ru-RU" sz="2000" dirty="0"/>
              <a:t>еще 45 видов деятельности</a:t>
            </a:r>
          </a:p>
          <a:p>
            <a:pPr marL="0" indent="0">
              <a:lnSpc>
                <a:spcPct val="100000"/>
              </a:lnSpc>
              <a:buNone/>
            </a:pPr>
            <a:endParaRPr lang="ru-RU" sz="20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9F4A8DA-7B1E-45B2-85EA-94287A25C60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9250" y="1758948"/>
            <a:ext cx="9824904" cy="1157588"/>
          </a:xfrm>
        </p:spPr>
        <p:txBody>
          <a:bodyPr>
            <a:normAutofit/>
          </a:bodyPr>
          <a:lstStyle/>
          <a:p>
            <a:r>
              <a:rPr lang="ru-RU" b="0" dirty="0">
                <a:solidFill>
                  <a:srgbClr val="E60000"/>
                </a:solidFill>
              </a:rPr>
              <a:t>Характеристика предприятия и его деятельности</a:t>
            </a:r>
          </a:p>
          <a:p>
            <a:r>
              <a:rPr lang="ru-RU" b="0" dirty="0">
                <a:solidFill>
                  <a:srgbClr val="E60000"/>
                </a:solidFill>
              </a:rPr>
              <a:t>Организационно-правовая форма и характер собственности</a:t>
            </a:r>
          </a:p>
          <a:p>
            <a:endParaRPr lang="ru-RU" dirty="0"/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25F08897-D721-4686-A730-970641D7C695}"/>
              </a:ext>
            </a:extLst>
          </p:cNvPr>
          <p:cNvSpPr txBox="1">
            <a:spLocks/>
          </p:cNvSpPr>
          <p:nvPr/>
        </p:nvSpPr>
        <p:spPr>
          <a:xfrm>
            <a:off x="329250" y="3647243"/>
            <a:ext cx="9824904" cy="629637"/>
          </a:xfrm>
          <a:prstGeom prst="rect">
            <a:avLst/>
          </a:prstGeom>
        </p:spPr>
        <p:txBody>
          <a:bodyPr vert="horz" lIns="104306" tIns="52153" rIns="104306" bIns="52153" rtlCol="0" anchor="b">
            <a:normAutofit/>
          </a:bodyPr>
          <a:lstStyle>
            <a:lvl1pPr marL="87313" indent="0" algn="l" defTabSz="782292" rtl="0" eaLnBrk="1" latinLnBrk="0" hangingPunct="1">
              <a:lnSpc>
                <a:spcPct val="90000"/>
              </a:lnSpc>
              <a:spcBef>
                <a:spcPts val="856"/>
              </a:spcBef>
              <a:buFont typeface="Arial" panose="020B0604020202020204" pitchFamily="34" charset="0"/>
              <a:buNone/>
              <a:defRPr sz="1800" b="1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91146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2292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3438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4584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5730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46876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8022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29168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dirty="0">
                <a:solidFill>
                  <a:srgbClr val="E60000"/>
                </a:solidFill>
              </a:rPr>
              <a:t>Направление деятельности (размер и отрасль)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434932" y="133071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9726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C5A7F-76CB-4A03-A575-6A445E1D2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880" y="284131"/>
            <a:ext cx="9687193" cy="498598"/>
          </a:xfrm>
        </p:spPr>
        <p:txBody>
          <a:bodyPr/>
          <a:lstStyle/>
          <a:p>
            <a:r>
              <a:rPr lang="ru-RU" sz="3600" dirty="0"/>
              <a:t>Основной этап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47E617-D31D-4D36-9676-5263B1B6231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8747" y="367929"/>
            <a:ext cx="9824904" cy="110844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ru-RU" b="0" dirty="0">
                <a:solidFill>
                  <a:srgbClr val="E60000"/>
                </a:solidFill>
              </a:rPr>
              <a:t>Производственная структура и организационная схема управления </a:t>
            </a:r>
            <a:endParaRPr lang="ru-RU" b="0" dirty="0" smtClean="0">
              <a:solidFill>
                <a:srgbClr val="E60000"/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ru-RU" b="0" dirty="0" smtClean="0">
                <a:solidFill>
                  <a:srgbClr val="E60000"/>
                </a:solidFill>
              </a:rPr>
              <a:t>предприятием </a:t>
            </a:r>
            <a:r>
              <a:rPr lang="ru-RU" b="0" dirty="0">
                <a:solidFill>
                  <a:srgbClr val="E60000"/>
                </a:solidFill>
              </a:rPr>
              <a:t>и его подразделениями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6E7270-AF5C-44A0-B0B3-1D3D6980C3A3}"/>
              </a:ext>
            </a:extLst>
          </p:cNvPr>
          <p:cNvSpPr txBox="1"/>
          <p:nvPr/>
        </p:nvSpPr>
        <p:spPr>
          <a:xfrm>
            <a:off x="348213" y="5595223"/>
            <a:ext cx="7920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538163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Рисунок 4. Пример организационной структуры предприятия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E9D6EE2-A117-4657-B57F-7EFC8A76F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4292" y="3348583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E069020B-424E-449F-9FC3-A0B3B5214D9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2164" y="1980431"/>
          <a:ext cx="9636631" cy="3295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r:id="rId3" imgW="7606783" imgH="2422998" progId="Visio.Drawing.11">
                  <p:embed/>
                </p:oleObj>
              </mc:Choice>
              <mc:Fallback>
                <p:oleObj r:id="rId3" imgW="7606783" imgH="2422998" progId="Visio.Drawing.11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E069020B-424E-449F-9FC3-A0B3B5214D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164" y="1980431"/>
                        <a:ext cx="9636631" cy="32954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7444980" y="169595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5182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B69289-9DDC-4694-ACEC-809A4F614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46392"/>
            <a:ext cx="10160727" cy="914096"/>
          </a:xfrm>
        </p:spPr>
        <p:txBody>
          <a:bodyPr/>
          <a:lstStyle/>
          <a:p>
            <a:r>
              <a:rPr lang="ru-RU" sz="3600" dirty="0"/>
              <a:t>Основной этап</a:t>
            </a:r>
            <a:r>
              <a:rPr lang="en-US" sz="3600" dirty="0" smtClean="0"/>
              <a:t>.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000" dirty="0"/>
              <a:t>Экспериментально-практическая </a:t>
            </a:r>
            <a:r>
              <a:rPr lang="ru-RU" sz="3000" dirty="0" smtClean="0"/>
              <a:t>работа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044E46-EA8F-4950-B25A-DD6EB06F405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78148" y="1454506"/>
            <a:ext cx="9824904" cy="1368152"/>
          </a:xfrm>
        </p:spPr>
        <p:txBody>
          <a:bodyPr>
            <a:normAutofit/>
          </a:bodyPr>
          <a:lstStyle/>
          <a:p>
            <a:r>
              <a:rPr lang="ru-RU" sz="1900" b="0" dirty="0" smtClean="0">
                <a:solidFill>
                  <a:srgbClr val="E60000"/>
                </a:solidFill>
              </a:rPr>
              <a:t>Решение кейс-задач по производственной практике</a:t>
            </a:r>
            <a:endParaRPr lang="ru-RU" sz="1900" b="0" dirty="0">
              <a:solidFill>
                <a:srgbClr val="E60000"/>
              </a:solidFill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404" y="2988542"/>
            <a:ext cx="5256584" cy="406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2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AD8984-A38D-4E8D-95B8-FFA4856C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612279"/>
            <a:ext cx="9687193" cy="498598"/>
          </a:xfrm>
        </p:spPr>
        <p:txBody>
          <a:bodyPr/>
          <a:lstStyle/>
          <a:p>
            <a:r>
              <a:rPr lang="ru-RU" sz="3600" dirty="0" smtClean="0"/>
              <a:t>Заключительный </a:t>
            </a:r>
            <a:r>
              <a:rPr lang="ru-RU" sz="3600" dirty="0"/>
              <a:t>этап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327EFB-04FA-4530-B85E-378B0CFDB7D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78148" y="2052439"/>
            <a:ext cx="8336113" cy="567848"/>
          </a:xfrm>
        </p:spPr>
        <p:txBody>
          <a:bodyPr>
            <a:noAutofit/>
          </a:bodyPr>
          <a:lstStyle/>
          <a:p>
            <a:r>
              <a:rPr lang="ru-RU" b="0" dirty="0">
                <a:solidFill>
                  <a:srgbClr val="E60000"/>
                </a:solidFill>
              </a:rPr>
              <a:t>Выводы о результатах прохождения </a:t>
            </a:r>
            <a:r>
              <a:rPr lang="ru-RU" b="0" dirty="0" smtClean="0">
                <a:solidFill>
                  <a:srgbClr val="E60000"/>
                </a:solidFill>
              </a:rPr>
              <a:t>производственной практики</a:t>
            </a:r>
            <a:r>
              <a:rPr lang="ru-RU" b="0" dirty="0">
                <a:solidFill>
                  <a:srgbClr val="E60000"/>
                </a:solidFill>
              </a:rPr>
              <a:t>: </a:t>
            </a:r>
            <a:endParaRPr lang="ru-RU" b="0" dirty="0" smtClean="0">
              <a:solidFill>
                <a:srgbClr val="E60000"/>
              </a:solidFill>
            </a:endParaRPr>
          </a:p>
          <a:p>
            <a:r>
              <a:rPr lang="ru-RU" b="0" dirty="0" smtClean="0">
                <a:solidFill>
                  <a:srgbClr val="E60000"/>
                </a:solidFill>
              </a:rPr>
              <a:t>выполняемая </a:t>
            </a:r>
            <a:r>
              <a:rPr lang="ru-RU" b="0" dirty="0">
                <a:solidFill>
                  <a:srgbClr val="E60000"/>
                </a:solidFill>
              </a:rPr>
              <a:t>работа, приобретенные знания, умения и навыки</a:t>
            </a:r>
          </a:p>
        </p:txBody>
      </p:sp>
    </p:spTree>
    <p:extLst>
      <p:ext uri="{BB962C8B-B14F-4D97-AF65-F5344CB8AC3E}">
        <p14:creationId xmlns:p14="http://schemas.microsoft.com/office/powerpoint/2010/main" val="401739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AD8984-A38D-4E8D-95B8-FFA4856C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24" y="540271"/>
            <a:ext cx="9687193" cy="609398"/>
          </a:xfrm>
        </p:spPr>
        <p:txBody>
          <a:bodyPr/>
          <a:lstStyle/>
          <a:p>
            <a:r>
              <a:rPr lang="ru-RU" sz="4400" dirty="0"/>
              <a:t>Заключительный</a:t>
            </a:r>
            <a:r>
              <a:rPr lang="ru-RU" dirty="0" smtClean="0"/>
              <a:t> </a:t>
            </a:r>
            <a:r>
              <a:rPr lang="ru-RU" dirty="0"/>
              <a:t>этап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327EFB-04FA-4530-B85E-378B0CFDB7D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35924" y="2124447"/>
            <a:ext cx="9824904" cy="567848"/>
          </a:xfrm>
        </p:spPr>
        <p:txBody>
          <a:bodyPr>
            <a:normAutofit/>
          </a:bodyPr>
          <a:lstStyle/>
          <a:p>
            <a:r>
              <a:rPr lang="ru-RU" sz="1900" b="0" dirty="0" smtClean="0"/>
              <a:t>Список используемой литературы</a:t>
            </a:r>
            <a:endParaRPr lang="ru-RU" sz="1900" b="0" dirty="0"/>
          </a:p>
        </p:txBody>
      </p:sp>
    </p:spTree>
    <p:extLst>
      <p:ext uri="{BB962C8B-B14F-4D97-AF65-F5344CB8AC3E}">
        <p14:creationId xmlns:p14="http://schemas.microsoft.com/office/powerpoint/2010/main" val="61575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532672" y="1908423"/>
            <a:ext cx="9687193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500" dirty="0" smtClean="0">
                <a:solidFill>
                  <a:srgbClr val="FF0000"/>
                </a:solidFill>
              </a:rPr>
              <a:t>1. </a:t>
            </a:r>
            <a:r>
              <a:rPr lang="ru-RU" sz="2200" dirty="0" smtClean="0"/>
              <a:t>Ознакомительная </a:t>
            </a:r>
            <a:r>
              <a:rPr lang="ru-RU" sz="2200" dirty="0"/>
              <a:t>лекция, включая 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500" dirty="0" smtClean="0">
                <a:solidFill>
                  <a:srgbClr val="FF0000"/>
                </a:solidFill>
              </a:rPr>
              <a:t>2. </a:t>
            </a:r>
            <a:r>
              <a:rPr lang="ru-RU" sz="2200" dirty="0"/>
              <a:t>Изучение организационной структуры и технического оснащения исследуемого предприятия – объекта практики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500" dirty="0" smtClean="0">
                <a:solidFill>
                  <a:srgbClr val="FF0000"/>
                </a:solidFill>
              </a:rPr>
              <a:t>3. </a:t>
            </a:r>
            <a:r>
              <a:rPr lang="ru-RU" sz="2200" dirty="0"/>
              <a:t>Сбор информации об объекте практики и анализ содержания </a:t>
            </a:r>
            <a:r>
              <a:rPr lang="ru-RU" sz="2200" dirty="0" smtClean="0"/>
              <a:t>источников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500" dirty="0" smtClean="0">
                <a:solidFill>
                  <a:srgbClr val="FF0000"/>
                </a:solidFill>
              </a:rPr>
              <a:t>4.</a:t>
            </a:r>
            <a:r>
              <a:rPr lang="ru-RU" sz="2200" dirty="0" smtClean="0">
                <a:solidFill>
                  <a:srgbClr val="FF0000"/>
                </a:solidFill>
              </a:rPr>
              <a:t> </a:t>
            </a:r>
            <a:r>
              <a:rPr lang="ru-RU" sz="2200" dirty="0"/>
              <a:t>Приобретение необходимых умений и практического опыта работы по специальности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500" dirty="0" smtClean="0">
                <a:solidFill>
                  <a:srgbClr val="FF0000"/>
                </a:solidFill>
              </a:rPr>
              <a:t>5.</a:t>
            </a:r>
            <a:r>
              <a:rPr lang="ru-RU" sz="2200" dirty="0" smtClean="0">
                <a:solidFill>
                  <a:srgbClr val="FF0000"/>
                </a:solidFill>
              </a:rPr>
              <a:t> </a:t>
            </a:r>
            <a:r>
              <a:rPr lang="ru-RU" sz="2200" dirty="0"/>
              <a:t>Обработка и анализ полученной информации об объекте </a:t>
            </a:r>
            <a:r>
              <a:rPr lang="ru-RU" sz="2200" dirty="0" smtClean="0"/>
              <a:t>практики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400" dirty="0" smtClean="0">
                <a:solidFill>
                  <a:srgbClr val="FF0000"/>
                </a:solidFill>
              </a:rPr>
              <a:t>6.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200" dirty="0"/>
              <a:t>Оформление отчетных документов о прохождении </a:t>
            </a:r>
            <a:r>
              <a:rPr lang="ru-RU" sz="2200" dirty="0" smtClean="0"/>
              <a:t>производственной </a:t>
            </a:r>
            <a:r>
              <a:rPr lang="ru-RU" sz="2200" dirty="0"/>
              <a:t>практики и экспертная оценка результатов ее прохождения</a:t>
            </a:r>
          </a:p>
        </p:txBody>
      </p:sp>
    </p:spTree>
    <p:extLst>
      <p:ext uri="{BB962C8B-B14F-4D97-AF65-F5344CB8AC3E}">
        <p14:creationId xmlns:p14="http://schemas.microsoft.com/office/powerpoint/2010/main" val="3392133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37599-D6D8-4F6D-8299-897E879AF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24" y="313689"/>
            <a:ext cx="9687193" cy="498598"/>
          </a:xfrm>
        </p:spPr>
        <p:txBody>
          <a:bodyPr/>
          <a:lstStyle/>
          <a:p>
            <a:r>
              <a:rPr lang="ru-RU" sz="3600" dirty="0"/>
              <a:t>Организационный этап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A72EAB-AC9B-4564-B5A2-652358624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24" y="1908423"/>
            <a:ext cx="9824904" cy="43924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700" dirty="0" smtClean="0"/>
              <a:t>Я, Ф.И.О., проходил(а) </a:t>
            </a:r>
            <a:r>
              <a:rPr lang="ru-RU" sz="1700" dirty="0"/>
              <a:t>производственную практику в профильной организации 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700" dirty="0"/>
              <a:t>При выполнении индивидуального задания по практике решал(а) задачу </a:t>
            </a:r>
            <a:r>
              <a:rPr lang="ru-RU" sz="1700" dirty="0" smtClean="0"/>
              <a:t>…</a:t>
            </a:r>
            <a:endParaRPr lang="ru-RU" sz="17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1700" dirty="0" smtClean="0"/>
              <a:t>Перед началом практики:</a:t>
            </a:r>
          </a:p>
          <a:p>
            <a:pPr marL="0" indent="0">
              <a:lnSpc>
                <a:spcPct val="100000"/>
              </a:lnSpc>
              <a:buNone/>
              <a:tabLst>
                <a:tab pos="271463" algn="l"/>
              </a:tabLst>
            </a:pPr>
            <a:r>
              <a:rPr lang="ru-RU" sz="1700" dirty="0" smtClean="0"/>
              <a:t>•	Принял(а) участие в организационном собрании по практике.</a:t>
            </a:r>
          </a:p>
          <a:p>
            <a:pPr marL="0" indent="0">
              <a:lnSpc>
                <a:spcPct val="100000"/>
              </a:lnSpc>
              <a:buNone/>
              <a:tabLst>
                <a:tab pos="271463" algn="l"/>
              </a:tabLst>
            </a:pPr>
            <a:r>
              <a:rPr lang="ru-RU" sz="1700" dirty="0" smtClean="0"/>
              <a:t>•	Ознакомил(а)</a:t>
            </a:r>
            <a:r>
              <a:rPr lang="ru-RU" sz="1700" dirty="0" err="1" smtClean="0"/>
              <a:t>сь</a:t>
            </a:r>
            <a:r>
              <a:rPr lang="ru-RU" sz="1700" dirty="0" smtClean="0"/>
              <a:t> с комплектом шаблонов отчетной документации по практике.</a:t>
            </a:r>
          </a:p>
          <a:p>
            <a:pPr marL="0" indent="0" algn="just">
              <a:lnSpc>
                <a:spcPct val="100000"/>
              </a:lnSpc>
              <a:buNone/>
              <a:tabLst>
                <a:tab pos="271463" algn="l"/>
              </a:tabLst>
            </a:pPr>
            <a:r>
              <a:rPr lang="ru-RU" sz="1700" dirty="0" smtClean="0"/>
              <a:t>•	Уточнил(а) контакты руководителя практики от Образовательной организации, а также правила в отношении субординации, внешнего вида, графика работы, техники безопасности: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700" dirty="0" smtClean="0"/>
              <a:t>Требования к внешнему виду: …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700" dirty="0" smtClean="0"/>
              <a:t>График работы: …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700" dirty="0" smtClean="0"/>
              <a:t>Круг обязанностей: …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700" dirty="0" smtClean="0"/>
              <a:t>Доступ к данным: …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86313" y="779740"/>
            <a:ext cx="9824904" cy="709522"/>
          </a:xfrm>
        </p:spPr>
        <p:txBody>
          <a:bodyPr>
            <a:normAutofit lnSpcReduction="10000"/>
          </a:bodyPr>
          <a:lstStyle/>
          <a:p>
            <a:r>
              <a:rPr lang="ru-RU" b="0" dirty="0">
                <a:solidFill>
                  <a:srgbClr val="E60000"/>
                </a:solidFill>
              </a:rPr>
              <a:t>Правила внутреннего распорядка, правила и нормы охраны труда, </a:t>
            </a:r>
            <a:endParaRPr lang="ru-RU" b="0" dirty="0" smtClean="0">
              <a:solidFill>
                <a:srgbClr val="E60000"/>
              </a:solidFill>
            </a:endParaRPr>
          </a:p>
          <a:p>
            <a:r>
              <a:rPr lang="ru-RU" b="0" dirty="0" smtClean="0">
                <a:solidFill>
                  <a:srgbClr val="E60000"/>
                </a:solidFill>
              </a:rPr>
              <a:t>техники </a:t>
            </a:r>
            <a:r>
              <a:rPr lang="ru-RU" b="0" dirty="0">
                <a:solidFill>
                  <a:srgbClr val="E60000"/>
                </a:solidFill>
              </a:rPr>
              <a:t>безопасности при работе с вычислительной техникой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4932" y="210982"/>
            <a:ext cx="315369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en-US" sz="25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1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*если база прохождения практики – Университет «Синергия»</a:t>
            </a:r>
            <a:endParaRPr lang="ru-RU" sz="1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6480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121" y="375492"/>
            <a:ext cx="9687193" cy="498598"/>
          </a:xfrm>
        </p:spPr>
        <p:txBody>
          <a:bodyPr/>
          <a:lstStyle/>
          <a:p>
            <a:r>
              <a:rPr lang="ru-RU" sz="3600" dirty="0"/>
              <a:t>Организационный этап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3" y="1863997"/>
            <a:ext cx="9358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800" dirty="0"/>
              <a:t>Были изучены инструкции по технике безопасности и охране труда, инструкции о мерах пожарной безопасности, схемы аварийных проходов и </a:t>
            </a:r>
            <a:r>
              <a:rPr lang="ru-RU" sz="1800" dirty="0" smtClean="0"/>
              <a:t>выходов</a:t>
            </a: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873106" y="6104675"/>
            <a:ext cx="9358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1800" b="1" i="1" dirty="0">
                <a:solidFill>
                  <a:schemeClr val="accent6">
                    <a:lumMod val="75000"/>
                  </a:schemeClr>
                </a:solidFill>
              </a:rPr>
              <a:t>Рисунок 1. Схема аварийных проходов и выходов (схема эвакуации)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A28568-A5CF-4C29-B3CA-155A1A526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340" y="2556495"/>
            <a:ext cx="5322269" cy="3548180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99410" y="600805"/>
            <a:ext cx="9824904" cy="709522"/>
          </a:xfrm>
        </p:spPr>
        <p:txBody>
          <a:bodyPr>
            <a:normAutofit/>
          </a:bodyPr>
          <a:lstStyle/>
          <a:p>
            <a:r>
              <a:rPr lang="ru-RU" b="0" dirty="0" smtClean="0">
                <a:solidFill>
                  <a:srgbClr val="E60000"/>
                </a:solidFill>
              </a:rPr>
              <a:t>Схемы аварийных проходов и выходов</a:t>
            </a:r>
            <a:endParaRPr lang="ru-RU" b="0" dirty="0">
              <a:solidFill>
                <a:srgbClr val="E6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7393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C8122-DA06-4AD8-9E42-E20F0B83C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18" y="1001588"/>
            <a:ext cx="9687193" cy="86761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Инструкции по охране труда </a:t>
            </a:r>
            <a:br>
              <a:rPr lang="ru-RU" sz="1800" b="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800" b="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800" b="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sz="1800" b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146C6-7E3E-4531-8710-01150C08B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1836415"/>
            <a:ext cx="9824904" cy="457164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/>
              <a:t>Межотраслевая инструкция по охране труда </a:t>
            </a:r>
            <a:r>
              <a:rPr lang="ru-RU" dirty="0"/>
              <a:t>— нормативный акт, устанавливающий требования охраны труда при выполнении работ в различных отраслях производства. </a:t>
            </a:r>
          </a:p>
          <a:p>
            <a:pPr algn="just"/>
            <a:r>
              <a:rPr lang="ru-RU" dirty="0"/>
              <a:t>В правилах межотраслевой инструкции указаны требования при производстве работ в производственных помещениях, на территории предприятия, на строительных площадках и в иных местах, где выполняются служебные обязанности.</a:t>
            </a:r>
          </a:p>
          <a:p>
            <a:pPr algn="just"/>
            <a:r>
              <a:rPr lang="ru-RU" dirty="0"/>
              <a:t>Межотраслевые инструкции по охране труда утверждаются федеральными органами исполнительной власти после проведения предварительных консультаций с соответствующими профсоюзными органами, осуществляющими надзор в соответствующей отрасли производства.</a:t>
            </a:r>
          </a:p>
          <a:p>
            <a:pPr algn="just"/>
            <a:r>
              <a:rPr lang="ru-RU" dirty="0"/>
              <a:t>Инструкции по охране </a:t>
            </a:r>
            <a:r>
              <a:rPr lang="ru-RU" dirty="0" smtClean="0"/>
              <a:t>труда, </a:t>
            </a:r>
            <a:r>
              <a:rPr lang="ru-RU" dirty="0"/>
              <a:t>разработанные для отдельных видов работ (работа на высоте, монтажные, наладочные, ремонтные работы, проведение испытаний и др.) называются инструкциями </a:t>
            </a:r>
            <a:r>
              <a:rPr lang="ru-RU" b="1" dirty="0"/>
              <a:t>по видам работ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FF0000"/>
                </a:solidFill>
              </a:rPr>
              <a:t>На данном слайде нужно представить фрагмент инструкции по охране труда, которая используется по месту прохождения практики.</a:t>
            </a:r>
          </a:p>
          <a:p>
            <a:pPr algn="just"/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 txBox="1">
            <a:spLocks/>
          </p:cNvSpPr>
          <p:nvPr/>
        </p:nvSpPr>
        <p:spPr>
          <a:xfrm>
            <a:off x="412947" y="396255"/>
            <a:ext cx="9687193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ru-RU" sz="3600" dirty="0" smtClean="0"/>
              <a:t>Организационный этап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4278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C8122-DA06-4AD8-9E42-E20F0B83C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825" y="1045287"/>
            <a:ext cx="9687193" cy="97148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Инструкции по охране труда </a:t>
            </a:r>
            <a:r>
              <a:rPr lang="ru-RU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146C6-7E3E-4531-8710-01150C08B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203" y="1836415"/>
            <a:ext cx="9982436" cy="489654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i="0" dirty="0">
                <a:effectLst/>
              </a:rPr>
              <a:t>Требования охраны труда перед началом работы </a:t>
            </a:r>
          </a:p>
          <a:p>
            <a:pPr marL="0" indent="0" algn="just">
              <a:buNone/>
            </a:pPr>
            <a:r>
              <a:rPr lang="ru-RU" sz="2600" b="0" i="0" dirty="0">
                <a:effectLst/>
              </a:rPr>
              <a:t>2.1. Перед началом работы сотрудник обязан: осмотреть и привести в порядок рабочее место; отрегулировать освещенность на рабочем месте, убедиться в достаточности освещенности, отсутствии отражений на экране, отсутствии встречного светового потока; проверить правильность подключения оборудования в электросеть; убедиться в наличии защитного заземления; протереть специальной салфеткой поверхность экрана</a:t>
            </a:r>
            <a:r>
              <a:rPr lang="ru-RU" sz="2600" b="0" i="0" dirty="0" smtClean="0">
                <a:effectLst/>
              </a:rPr>
              <a:t>; </a:t>
            </a:r>
            <a:r>
              <a:rPr lang="ru-RU" sz="2600" b="0" i="0" dirty="0">
                <a:effectLst/>
              </a:rPr>
              <a:t>проверить правильность установки стола, стула, подставки для ног, пюпитра, положение оборудования, угла наклона экрана, положение клавиатуры и, при необходимости, произвести регулировку рабочего стола и кресла, а также расположение элементов компьютера в соответствии с требованиями эргономики и в целях исключения неудобных поз и длительных напряжений тела. </a:t>
            </a:r>
          </a:p>
          <a:p>
            <a:pPr marL="0" indent="0" algn="just">
              <a:buNone/>
            </a:pPr>
            <a:r>
              <a:rPr lang="ru-RU" sz="2600" b="0" i="0" dirty="0">
                <a:effectLst/>
              </a:rPr>
              <a:t>2.2. При включении компьютера необходимо соблюдать следующую последовательность включения оборудования: включить блок бесперебойного питания; включить периферийные устройства (принтер, монитор, сканер и др.); включить системный блок. </a:t>
            </a:r>
          </a:p>
          <a:p>
            <a:pPr marL="0" indent="0" algn="just">
              <a:buNone/>
            </a:pPr>
            <a:r>
              <a:rPr lang="ru-RU" sz="2600" b="0" i="0" dirty="0">
                <a:effectLst/>
              </a:rPr>
              <a:t>2.3. Перед началом работы менеджер должен проверить исправность оборудования, компьютера, электрических розеток, освещения и других приспособлений. </a:t>
            </a:r>
          </a:p>
          <a:p>
            <a:pPr marL="0" indent="0" algn="just">
              <a:buNone/>
            </a:pPr>
            <a:r>
              <a:rPr lang="ru-RU" sz="2600" b="0" i="0" dirty="0">
                <a:effectLst/>
              </a:rPr>
              <a:t>2.4. На рабочем месте не должны находиться неиспользуемые в работе приспособления оборудования, оборудование и другие вспомогательные материалы. </a:t>
            </a:r>
            <a:endParaRPr lang="ru-RU" sz="26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 txBox="1">
            <a:spLocks/>
          </p:cNvSpPr>
          <p:nvPr/>
        </p:nvSpPr>
        <p:spPr>
          <a:xfrm>
            <a:off x="378148" y="424517"/>
            <a:ext cx="9687193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ru-RU" sz="3600" dirty="0"/>
              <a:t>Организационный этап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4196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C8122-DA06-4AD8-9E42-E20F0B83C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18" y="1170966"/>
            <a:ext cx="9687193" cy="86761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Инструкции по охране труда </a:t>
            </a:r>
            <a:br>
              <a:rPr lang="ru-RU" sz="18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8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8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sz="1800" b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146C6-7E3E-4531-8710-01150C08B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148" y="1908423"/>
            <a:ext cx="10009112" cy="59766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0" dirty="0">
                <a:effectLst/>
              </a:rPr>
              <a:t>Требования охраны труда во время работы </a:t>
            </a:r>
          </a:p>
          <a:p>
            <a:pPr marL="0" indent="0" algn="just">
              <a:buNone/>
            </a:pPr>
            <a:r>
              <a:rPr lang="ru-RU" sz="2200" b="0" i="0" dirty="0">
                <a:effectLst/>
              </a:rPr>
              <a:t>3.1. Во время работы необходимо: </a:t>
            </a:r>
          </a:p>
          <a:p>
            <a:pPr algn="just"/>
            <a:r>
              <a:rPr lang="ru-RU" sz="2000" b="0" i="0" dirty="0">
                <a:effectLst/>
              </a:rPr>
              <a:t>в течение всего рабочего дня содержать в порядке и чистоте рабочее место; </a:t>
            </a:r>
          </a:p>
          <a:p>
            <a:pPr algn="just"/>
            <a:r>
              <a:rPr lang="ru-RU" sz="2000" b="0" i="0" dirty="0">
                <a:effectLst/>
              </a:rPr>
              <a:t>при необходимости прекращения работы на некоторое время корректно закрыть все активные задачи; </a:t>
            </a:r>
          </a:p>
          <a:p>
            <a:pPr algn="just"/>
            <a:r>
              <a:rPr lang="ru-RU" sz="2000" b="0" i="0" dirty="0">
                <a:effectLst/>
              </a:rPr>
              <a:t>отключать питание только в том случае, если во время перерыва в работе на компьютере необходимо находиться в непосредственной близости от видеотерминала (менее 2 метров), в противном случае питание разрешается не отключать; </a:t>
            </a:r>
          </a:p>
          <a:p>
            <a:pPr algn="just"/>
            <a:r>
              <a:rPr lang="ru-RU" sz="2000" b="0" i="0" dirty="0">
                <a:effectLst/>
              </a:rPr>
              <a:t>выполнять санитарные нормы и соблюдать режимы работы и отдыха; </a:t>
            </a:r>
          </a:p>
          <a:p>
            <a:pPr algn="just"/>
            <a:r>
              <a:rPr lang="ru-RU" sz="2000" b="0" i="0" dirty="0">
                <a:effectLst/>
              </a:rPr>
              <a:t>соблюдать правила эксплуатации вычислительной техники в соответствии с инструкциями по эксплуатации; </a:t>
            </a:r>
          </a:p>
          <a:p>
            <a:pPr algn="just"/>
            <a:r>
              <a:rPr lang="ru-RU" sz="2000" b="0" i="0" dirty="0">
                <a:effectLst/>
              </a:rPr>
              <a:t>при работе с текстовой информацией выбирать наиболее физиологичный режим представления черных символов на белом фоне;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 txBox="1">
            <a:spLocks/>
          </p:cNvSpPr>
          <p:nvPr/>
        </p:nvSpPr>
        <p:spPr>
          <a:xfrm>
            <a:off x="378148" y="449509"/>
            <a:ext cx="9687193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ru-RU" sz="3600" dirty="0"/>
              <a:t>Организационный этап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68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C8122-DA06-4AD8-9E42-E20F0B83C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677" y="1044327"/>
            <a:ext cx="9687193" cy="1695977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Инструкции по охране труда </a:t>
            </a:r>
            <a:r>
              <a:rPr lang="ru-RU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146C6-7E3E-4531-8710-01150C08B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205" y="1733167"/>
            <a:ext cx="9975056" cy="59766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0" dirty="0">
                <a:effectLst/>
              </a:rPr>
              <a:t>Требования охраны труда во время работы </a:t>
            </a:r>
          </a:p>
          <a:p>
            <a:pPr marL="0" indent="0" algn="just">
              <a:buNone/>
            </a:pPr>
            <a:r>
              <a:rPr lang="ru-RU" sz="2200" b="0" i="0" dirty="0">
                <a:effectLst/>
              </a:rPr>
              <a:t>3.2. Во время работы запрещается: </a:t>
            </a:r>
          </a:p>
          <a:p>
            <a:pPr algn="just"/>
            <a:r>
              <a:rPr lang="ru-RU" sz="1800" b="0" i="0" dirty="0">
                <a:effectLst/>
              </a:rPr>
              <a:t>прикасаться к задней панели системного блока при включенном питании; </a:t>
            </a:r>
          </a:p>
          <a:p>
            <a:pPr algn="just"/>
            <a:r>
              <a:rPr lang="ru-RU" sz="1800" b="0" i="0" dirty="0" smtClean="0">
                <a:effectLst/>
              </a:rPr>
              <a:t>переключать разъемы </a:t>
            </a:r>
            <a:r>
              <a:rPr lang="ru-RU" sz="1800" b="0" i="0" dirty="0">
                <a:effectLst/>
              </a:rPr>
              <a:t>интерфейсных кабелей периферийных устройств при включенном питании; </a:t>
            </a:r>
          </a:p>
          <a:p>
            <a:pPr algn="just"/>
            <a:r>
              <a:rPr lang="ru-RU" sz="1800" b="0" i="0" dirty="0">
                <a:effectLst/>
              </a:rPr>
              <a:t>загромождать верхние панели устройств бумагами и посторонними предметами; </a:t>
            </a:r>
          </a:p>
          <a:p>
            <a:pPr algn="just"/>
            <a:r>
              <a:rPr lang="ru-RU" sz="1800" b="0" i="0" dirty="0">
                <a:effectLst/>
              </a:rPr>
              <a:t>допускать захламленность рабочего места бумагой в целях недопущения накапливания органической пыли; </a:t>
            </a:r>
          </a:p>
          <a:p>
            <a:pPr algn="just"/>
            <a:r>
              <a:rPr lang="ru-RU" sz="1800" b="0" i="0" dirty="0">
                <a:effectLst/>
              </a:rPr>
              <a:t>производить отключение питания во время выполнения активной задачи; </a:t>
            </a:r>
          </a:p>
          <a:p>
            <a:pPr algn="just"/>
            <a:r>
              <a:rPr lang="ru-RU" sz="1800" b="0" i="0" dirty="0">
                <a:effectLst/>
              </a:rPr>
              <a:t>производить частые переключения питания; </a:t>
            </a:r>
          </a:p>
          <a:p>
            <a:pPr algn="just"/>
            <a:r>
              <a:rPr lang="ru-RU" sz="1800" b="0" i="0" dirty="0">
                <a:effectLst/>
              </a:rPr>
              <a:t>допускать попадание влаги на поверхность системного блока, монитора, рабочую поверхность клавиатуры, </a:t>
            </a:r>
            <a:r>
              <a:rPr lang="ru-RU" sz="1800" b="0" i="0" dirty="0" smtClean="0">
                <a:effectLst/>
              </a:rPr>
              <a:t>принтеров </a:t>
            </a:r>
            <a:r>
              <a:rPr lang="ru-RU" sz="1800" b="0" i="0" dirty="0">
                <a:effectLst/>
              </a:rPr>
              <a:t>и др. устройств;</a:t>
            </a:r>
          </a:p>
          <a:p>
            <a:pPr algn="just"/>
            <a:r>
              <a:rPr lang="ru-RU" sz="1800" b="0" i="0" dirty="0">
                <a:effectLst/>
              </a:rPr>
              <a:t>включать сильно охлажденное (принесенное с улицы в зимнее время) оборудование; производить самостоятельно вскрытие и ремонт оборудования. </a:t>
            </a:r>
            <a:endParaRPr lang="ru-RU" sz="18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 txBox="1">
            <a:spLocks/>
          </p:cNvSpPr>
          <p:nvPr/>
        </p:nvSpPr>
        <p:spPr>
          <a:xfrm>
            <a:off x="412205" y="367584"/>
            <a:ext cx="9687193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ru-RU" sz="3600" dirty="0"/>
              <a:t>Организационный этап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5465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97D56-EB51-410B-A5E9-3C7E135D4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18" y="1080436"/>
            <a:ext cx="9687193" cy="249299"/>
          </a:xfrm>
        </p:spPr>
        <p:txBody>
          <a:bodyPr/>
          <a:lstStyle/>
          <a:p>
            <a:r>
              <a:rPr lang="ru-RU" sz="18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Инструкции по технике безопасности и пожароопасности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216437-732E-47B1-B809-6304763CE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1836415"/>
            <a:ext cx="9824904" cy="4571644"/>
          </a:xfrm>
        </p:spPr>
        <p:txBody>
          <a:bodyPr/>
          <a:lstStyle/>
          <a:p>
            <a:pPr algn="just"/>
            <a:r>
              <a:rPr lang="ru-RU" dirty="0"/>
              <a:t>Техника безопасности – это комплекс мероприятий технического и </a:t>
            </a:r>
            <a:r>
              <a:rPr lang="ru-RU" dirty="0" smtClean="0"/>
              <a:t>организационного характера, направленных на создание безопасных условий труда и предотвращение несчастных случаев на производстве. </a:t>
            </a:r>
          </a:p>
          <a:p>
            <a:pPr algn="just"/>
            <a:r>
              <a:rPr lang="ru-RU" dirty="0" smtClean="0"/>
              <a:t>За соблюдение инструкции по технике безопасности  отвечает руководство предприятия.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На данном слайде нужно представить фрагмент инструкции по технике безопасности для производства, соответствующего исследуемому объекту практики.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 txBox="1">
            <a:spLocks/>
          </p:cNvSpPr>
          <p:nvPr/>
        </p:nvSpPr>
        <p:spPr>
          <a:xfrm>
            <a:off x="429704" y="324457"/>
            <a:ext cx="9687193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ru-RU" sz="3600" dirty="0" smtClean="0"/>
              <a:t>Организационный этап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ru-RU" sz="2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54985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2890</TotalTime>
  <Words>1553</Words>
  <Application>Microsoft Office PowerPoint</Application>
  <PresentationFormat>Произвольный</PresentationFormat>
  <Paragraphs>142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Courier New</vt:lpstr>
      <vt:lpstr>Times New Roman</vt:lpstr>
      <vt:lpstr>Тема Office</vt:lpstr>
      <vt:lpstr>Visio.Drawing.11</vt:lpstr>
      <vt:lpstr>ОТЧЕТ  о прохождении производственной практики    по профессиональному модулю ПМ.03 Разработка, администрирование и защита баз данных  в период с «___» _________ 20__ г. по «___» _________ 20__ г.  Специальность 09.02.07 Информационные системы и программирование  </vt:lpstr>
      <vt:lpstr>Содержание</vt:lpstr>
      <vt:lpstr>Организационный этап</vt:lpstr>
      <vt:lpstr>Организационный этап</vt:lpstr>
      <vt:lpstr>Инструкции по охране труда   </vt:lpstr>
      <vt:lpstr>Инструкции по охране труда  </vt:lpstr>
      <vt:lpstr>Инструкции по охране труда   </vt:lpstr>
      <vt:lpstr>Инструкции по охране труда   </vt:lpstr>
      <vt:lpstr>Инструкции по технике безопасности и пожароопасности</vt:lpstr>
      <vt:lpstr>Инструкции по технике безопасности и пожароопасности</vt:lpstr>
      <vt:lpstr>Основной этап</vt:lpstr>
      <vt:lpstr>Основной этап</vt:lpstr>
      <vt:lpstr>Основной этап</vt:lpstr>
      <vt:lpstr>Основной этап. Сбор информации об объекте практики  и анализ содержания источников</vt:lpstr>
      <vt:lpstr>Основной этап</vt:lpstr>
      <vt:lpstr>Основной этап. Экспериментально-практическая работа</vt:lpstr>
      <vt:lpstr>Заключительный этап</vt:lpstr>
      <vt:lpstr>Заключительный этап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Жданов Эдуард Рифович</cp:lastModifiedBy>
  <cp:revision>211</cp:revision>
  <cp:lastPrinted>2019-08-06T13:15:09Z</cp:lastPrinted>
  <dcterms:created xsi:type="dcterms:W3CDTF">2020-03-27T22:15:06Z</dcterms:created>
  <dcterms:modified xsi:type="dcterms:W3CDTF">2024-03-28T09:14:51Z</dcterms:modified>
</cp:coreProperties>
</file>