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5"/>
  </p:notesMasterIdLst>
  <p:handoutMasterIdLst>
    <p:handoutMasterId r:id="rId36"/>
  </p:handoutMasterIdLst>
  <p:sldIdLst>
    <p:sldId id="405" r:id="rId2"/>
    <p:sldId id="648" r:id="rId3"/>
    <p:sldId id="699" r:id="rId4"/>
    <p:sldId id="649" r:id="rId5"/>
    <p:sldId id="700" r:id="rId6"/>
    <p:sldId id="650" r:id="rId7"/>
    <p:sldId id="701" r:id="rId8"/>
    <p:sldId id="653" r:id="rId9"/>
    <p:sldId id="654" r:id="rId10"/>
    <p:sldId id="663" r:id="rId11"/>
    <p:sldId id="656" r:id="rId12"/>
    <p:sldId id="657" r:id="rId13"/>
    <p:sldId id="682" r:id="rId14"/>
    <p:sldId id="702" r:id="rId15"/>
    <p:sldId id="686" r:id="rId16"/>
    <p:sldId id="687" r:id="rId17"/>
    <p:sldId id="703" r:id="rId18"/>
    <p:sldId id="704" r:id="rId19"/>
    <p:sldId id="661" r:id="rId20"/>
    <p:sldId id="696" r:id="rId21"/>
    <p:sldId id="695" r:id="rId22"/>
    <p:sldId id="689" r:id="rId23"/>
    <p:sldId id="690" r:id="rId24"/>
    <p:sldId id="667" r:id="rId25"/>
    <p:sldId id="659" r:id="rId26"/>
    <p:sldId id="662" r:id="rId27"/>
    <p:sldId id="670" r:id="rId28"/>
    <p:sldId id="660" r:id="rId29"/>
    <p:sldId id="675" r:id="rId30"/>
    <p:sldId id="705" r:id="rId31"/>
    <p:sldId id="677" r:id="rId32"/>
    <p:sldId id="678" r:id="rId33"/>
    <p:sldId id="706" r:id="rId34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408" autoAdjust="0"/>
  </p:normalViewPr>
  <p:slideViewPr>
    <p:cSldViewPr showGuides="1">
      <p:cViewPr varScale="1">
        <p:scale>
          <a:sx n="101" d="100"/>
          <a:sy n="101" d="100"/>
        </p:scale>
        <p:origin x="1464" y="114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37" Type="http://schemas.openxmlformats.org/officeDocument/2006/relationships/commentAuthors" Target="commentAuthors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consultantplus://offline/ref=570834E40081F78656BB6C093249F8A73EF810FB0626FA6E19EE37CB69C589923B68AB88238E76F9UBR3J" TargetMode="Externa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consultantplus://offline/ref=570834E40081F78656BB6C093249F8A73EF810FB0626FA6E19EE37CB69C589923B68AB88238E76F9UBR3J" TargetMode="Externa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consultantplus://offline/ref=570834E40081F78656BB6C093249F8A73EF810FB0626FA6E19EE37CB69C589923B68AB88238E76F9UBR3J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consultantplus://offline/ref=570834E40081F78656BB6C093249F8A73EF810FB0626FA6E19EE37CB69C589923B68AB88238E76F9UBR3J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967" y="4140671"/>
            <a:ext cx="9679452" cy="2200275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ОТЧЕТ</a:t>
            </a:r>
            <a:br>
              <a:rPr lang="ru-RU" sz="2100" dirty="0" smtClean="0"/>
            </a:br>
            <a:r>
              <a:rPr lang="ru-RU" sz="2100" dirty="0" smtClean="0"/>
              <a:t>о прохождении учебной практики</a:t>
            </a:r>
            <a:br>
              <a:rPr lang="ru-RU" sz="2100" dirty="0" smtClean="0"/>
            </a:br>
            <a:r>
              <a:rPr lang="ru-RU" sz="2100" dirty="0" smtClean="0"/>
              <a:t> </a:t>
            </a:r>
            <a:br>
              <a:rPr lang="ru-RU" sz="2100" dirty="0" smtClean="0"/>
            </a:br>
            <a:r>
              <a:rPr lang="ru-RU" sz="1800" dirty="0" smtClean="0"/>
              <a:t>по профессиональному модулю </a:t>
            </a:r>
            <a:r>
              <a:rPr lang="ru-RU" sz="1800" dirty="0"/>
              <a:t>ПМ.04 Выполнение работ по одной или нескольким профессиям рабочих, должностям служащих –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hlinkClick r:id="rId2"/>
              </a:rPr>
              <a:t>20004</a:t>
            </a:r>
            <a:r>
              <a:rPr lang="ru-RU" sz="1800" dirty="0" smtClean="0"/>
              <a:t> </a:t>
            </a:r>
            <a:r>
              <a:rPr lang="ru-RU" sz="1800" dirty="0"/>
              <a:t>Агент коммерческий</a:t>
            </a:r>
            <a:r>
              <a:rPr lang="ru-RU" sz="1800" dirty="0" smtClean="0"/>
              <a:t>  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в период с «___» ________ 20__ г. по </a:t>
            </a:r>
            <a:r>
              <a:rPr lang="ru-RU" sz="2100" dirty="0"/>
              <a:t>«___» ________ 20__ г.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100" dirty="0" smtClean="0"/>
              <a:t>Специальность 38.02.04. Коммерция (по отраслям)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6084887"/>
            <a:ext cx="8712968" cy="12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</a:t>
            </a:r>
            <a:r>
              <a:rPr kumimoji="0" lang="ru-RU" altLang="ru-RU" sz="2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200" u="sng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90" y="1941522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</a:t>
            </a: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Бизнеса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Коммерции и торгового дела 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140" y="6774509"/>
            <a:ext cx="9687193" cy="249299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планировки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торгового зала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92" y="1836415"/>
            <a:ext cx="7311581" cy="4752528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11115" y="396255"/>
            <a:ext cx="9687193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Планировка торгового зала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90755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12817"/>
            <a:ext cx="9687193" cy="664797"/>
          </a:xfrm>
        </p:spPr>
        <p:txBody>
          <a:bodyPr/>
          <a:lstStyle/>
          <a:p>
            <a:r>
              <a:rPr lang="ru-RU" sz="2400" dirty="0" smtClean="0"/>
              <a:t>Методы установления контактов </a:t>
            </a:r>
            <a:r>
              <a:rPr lang="ru-RU" sz="2400" dirty="0"/>
              <a:t>с поставщиками и деловыми </a:t>
            </a:r>
            <a:r>
              <a:rPr lang="ru-RU" sz="2400" dirty="0" smtClean="0"/>
              <a:t>партнерами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2" y="1908423"/>
            <a:ext cx="9824904" cy="48596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Рассмотреть методы установления контактов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деловыми партнерами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степень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договоров.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Проанализировать информацию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поставщиках товаров,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реализуемых в магазине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элементам: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название компаний – поставщиков;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месторасположение;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сроки сотрудничества;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условия договоров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претензий к поставщикам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представить в таблице «Характеристика поставщиков компании».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653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Характеристика поставщиков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823043"/>
              </p:ext>
            </p:extLst>
          </p:nvPr>
        </p:nvGraphicFramePr>
        <p:xfrm>
          <a:off x="-1" y="1836416"/>
          <a:ext cx="10693401" cy="475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2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4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59973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/>
                        <a:t>Поставщики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/>
                        <a:t>Товарная группа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/>
                        <a:t>Доля поставляемых</a:t>
                      </a:r>
                      <a:r>
                        <a:rPr lang="ru-RU" sz="2500" baseline="0" dirty="0" smtClean="0"/>
                        <a:t> товаров в общей совокупности </a:t>
                      </a:r>
                      <a:endParaRPr lang="ru-RU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997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258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68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9" y="316601"/>
            <a:ext cx="9994117" cy="775597"/>
          </a:xfrm>
        </p:spPr>
        <p:txBody>
          <a:bodyPr/>
          <a:lstStyle/>
          <a:p>
            <a:pPr algn="just"/>
            <a:r>
              <a:rPr lang="ru-RU" sz="2800" dirty="0"/>
              <a:t>Изучение и   краткое описание ассортимента товаров, реализуемых в магазине</a:t>
            </a:r>
          </a:p>
        </p:txBody>
      </p:sp>
      <p:pic>
        <p:nvPicPr>
          <p:cNvPr id="1026" name="Picture 2" descr="https://thepresentation.ru/img/thumbs/e3d8ccfc590f0838583ac32b6444d354-800x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3"/>
          <a:stretch/>
        </p:blipFill>
        <p:spPr bwMode="auto">
          <a:xfrm>
            <a:off x="954212" y="1804324"/>
            <a:ext cx="8586448" cy="478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78149" y="6889919"/>
            <a:ext cx="9687193" cy="2492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5. Анализ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ассортимента по поставщикам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312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091" y="396255"/>
            <a:ext cx="9687193" cy="664797"/>
          </a:xfrm>
        </p:spPr>
        <p:txBody>
          <a:bodyPr/>
          <a:lstStyle/>
          <a:p>
            <a:r>
              <a:rPr lang="ru-RU" sz="2400" dirty="0" smtClean="0"/>
              <a:t>Оценка </a:t>
            </a:r>
            <a:r>
              <a:rPr lang="ru-RU" sz="2400" dirty="0"/>
              <a:t>влияния  факторов внешней и внутренней среды на возникновение коммерческих рисков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348" y="1813476"/>
            <a:ext cx="6480720" cy="4752528"/>
          </a:xfrm>
        </p:spPr>
      </p:pic>
      <p:sp>
        <p:nvSpPr>
          <p:cNvPr id="4" name="Прямоугольник 3"/>
          <p:cNvSpPr/>
          <p:nvPr/>
        </p:nvSpPr>
        <p:spPr>
          <a:xfrm>
            <a:off x="1674292" y="6566004"/>
            <a:ext cx="720080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</a:t>
            </a:r>
            <a:r>
              <a:rPr lang="en-US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Пример оформления анализа факторов внешней и внутренней среды на возникновение коммерческих связей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09052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12816"/>
            <a:ext cx="9687193" cy="664797"/>
          </a:xfrm>
        </p:spPr>
        <p:txBody>
          <a:bodyPr/>
          <a:lstStyle/>
          <a:p>
            <a:r>
              <a:rPr lang="ru-RU" sz="2400" dirty="0"/>
              <a:t>Влияние факторов внешней среды на деятельность </a:t>
            </a:r>
            <a:r>
              <a:rPr lang="ru-RU" sz="2400" dirty="0" smtClean="0"/>
              <a:t>торгового предприятия «…»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728153"/>
              </p:ext>
            </p:extLst>
          </p:nvPr>
        </p:nvGraphicFramePr>
        <p:xfrm>
          <a:off x="1" y="1745178"/>
          <a:ext cx="10675291" cy="49157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42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971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Факторы, оказывающие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позитивное влияние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Факторы, оказывающие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негативное влияние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5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highlight>
                            <a:srgbClr val="FFFFFF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Политико-правовая сред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highlight>
                            <a:srgbClr val="FFFFFF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среда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8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highlight>
                            <a:srgbClr val="FFFFFF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Научно-техническая сред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0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highlight>
                            <a:srgbClr val="FFFFFF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Природно-экологическая сред</a:t>
                      </a: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098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156" y="218093"/>
            <a:ext cx="9687193" cy="1661993"/>
          </a:xfrm>
        </p:spPr>
        <p:txBody>
          <a:bodyPr/>
          <a:lstStyle/>
          <a:p>
            <a:r>
              <a:rPr lang="ru-RU" sz="2400" dirty="0" smtClean="0"/>
              <a:t>Выполнение </a:t>
            </a:r>
            <a:r>
              <a:rPr lang="ru-RU" sz="2400" dirty="0"/>
              <a:t>торгово-технологических операций по организации хранения товарных запасов, подготовке товаров к продаже, их выкладке и реализации.   Изучение современных технологий продаж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156" y="2174623"/>
            <a:ext cx="9374748" cy="4637304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анализ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принципов организации торгово-технологического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процесса;</a:t>
            </a:r>
          </a:p>
          <a:p>
            <a:pPr algn="just">
              <a:buFontTx/>
              <a:buChar char="-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торгово-технологические процессы (организация хранения товарных запасов на складе; подготовка товаров к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родаже; доставка в торговый зал, размещение товаров на торговом оборудовании; выкладка товаров; процесс реализации товаров);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Описать технологии продаж.</a:t>
            </a:r>
          </a:p>
          <a:p>
            <a:pPr marL="0" indent="0" algn="just">
              <a:buNone/>
            </a:pP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870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348" y="1247650"/>
            <a:ext cx="5688632" cy="5365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9216" y="612784"/>
            <a:ext cx="9687193" cy="664797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E60000"/>
                </a:solidFill>
                <a:latin typeface="Arial Black" panose="020B0A04020102020204" pitchFamily="34" charset="0"/>
              </a:rPr>
              <a:t> Оценка этапов торгово-технологического процесса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073" y="6788242"/>
            <a:ext cx="9687193" cy="66479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 lnSpcReduction="10000"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7.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этапов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торгово-технологического процесса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2929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Склад торгового </a:t>
            </a:r>
            <a:r>
              <a:rPr lang="ru-RU" sz="2400" dirty="0"/>
              <a:t>предприятия – базы практики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20" y="1836415"/>
            <a:ext cx="9193646" cy="468052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5073" y="6788242"/>
            <a:ext cx="9687193" cy="66479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8. Фото склада торгового предприятия «…»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3207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46617"/>
            <a:ext cx="9687193" cy="997196"/>
          </a:xfrm>
        </p:spPr>
        <p:txBody>
          <a:bodyPr/>
          <a:lstStyle/>
          <a:p>
            <a:r>
              <a:rPr lang="ru-RU" sz="2400" dirty="0"/>
              <a:t>Оценка применяемых в торговом предприятии технологий оптовых (розничных) продаж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Овладеть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навыками реализации товаров различных групп и видов с учетом их особенностей, а также профиля, специализации магазина и форм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технологии продаж;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Выявить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методы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продажи товаров в магазине (отделе, секции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таблицу: «Формы и методы продажи товаров, их преимущества и недостатки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 Составить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планограмму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зала магазина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в виде рисунка на слайде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Провести анализ и дать оценку способов выкладки товаров на рабочем месте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торговом зале (при самообслуживании) в соответствии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планограммой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схему размещения и выкладки товаров на торговом оборудовании, определить вид выкладки, установить различия в процессах размещения и выкладки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 (разместить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82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2" y="540271"/>
            <a:ext cx="9687193" cy="332399"/>
          </a:xfrm>
        </p:spPr>
        <p:txBody>
          <a:bodyPr/>
          <a:lstStyle/>
          <a:p>
            <a:r>
              <a:rPr lang="ru-RU" sz="2400" dirty="0" smtClean="0"/>
              <a:t>Содержание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2" y="1836415"/>
            <a:ext cx="9992298" cy="61926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организационная характеристика предприятия сферы (розничной/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оптовой) торговли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Исследовательско-аналитическая часть. Сбор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об объекте практики и анализ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Материально-техническая база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предприятия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Анализ и оценка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помещений магазина требованиям обеспечения качества и безопасности реализуемых товаров и оказываемых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2.3. Исследование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контактов с поставщиками и деловыми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партнерами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 Изучение и   краткое описание ассортимента товаров, реализуемых в магазине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2.5. Оценка влияния  факторов внешней среды на торговую деятельность предприятия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Проектно-экспериментальная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часть. Приобретение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умений и первоначального опыта практической работы по специальности в рамках освоения вида деятельности ВД 4. Выполнение работ по одной или нескольким профессиям рабочих, должностям служащих –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20004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Агент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коммерческий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3.1. Выполнение торгово-технологических операций по организации хранения товарных запасов, подготовке товаров к продаже, их выкладке и реализации.  Изучение современных технологий продаж.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3.1.1. Оценка этапов торгово-технологического процесса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3.1.2. Оценка применяемых в торговом предприятии технологий оптовых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розничных) продаж 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3.2. Характеристика основных и дополнительных услуг, оказываемых в  торговом предприятии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3.3. Оценка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складских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операций, принципов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и хранения товарных запасов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3.4. Эксплуатация торгово-технологического оборудования</a:t>
            </a:r>
          </a:p>
          <a:p>
            <a:pPr marL="0" indent="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3.5. Анализ экономических показателей деятельности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268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103" y="468263"/>
            <a:ext cx="9687193" cy="332399"/>
          </a:xfrm>
        </p:spPr>
        <p:txBody>
          <a:bodyPr/>
          <a:lstStyle/>
          <a:p>
            <a:r>
              <a:rPr lang="ru-RU" sz="2400" dirty="0"/>
              <a:t>Технологии продаж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92"/>
          <a:stretch/>
        </p:blipFill>
        <p:spPr>
          <a:xfrm>
            <a:off x="0" y="1404367"/>
            <a:ext cx="10693400" cy="5256584"/>
          </a:xfrm>
        </p:spPr>
      </p:pic>
    </p:spTree>
    <p:extLst>
      <p:ext uri="{BB962C8B-B14F-4D97-AF65-F5344CB8AC3E}">
        <p14:creationId xmlns:p14="http://schemas.microsoft.com/office/powerpoint/2010/main" val="3150106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332399"/>
          </a:xfrm>
        </p:spPr>
        <p:txBody>
          <a:bodyPr/>
          <a:lstStyle/>
          <a:p>
            <a:r>
              <a:rPr lang="ru-RU" sz="2400" dirty="0"/>
              <a:t>Технологии продаж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8" t="15336" r="4106" b="10397"/>
          <a:stretch/>
        </p:blipFill>
        <p:spPr>
          <a:xfrm>
            <a:off x="0" y="1679593"/>
            <a:ext cx="10693400" cy="4905229"/>
          </a:xfrm>
        </p:spPr>
      </p:pic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394963" y="1029383"/>
            <a:ext cx="9824904" cy="421490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описать технологии продаж, применяемые на предприятии - базе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3555857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103" y="324247"/>
            <a:ext cx="9687193" cy="332399"/>
          </a:xfrm>
        </p:spPr>
        <p:txBody>
          <a:bodyPr/>
          <a:lstStyle/>
          <a:p>
            <a:r>
              <a:rPr lang="ru-RU" sz="2400" dirty="0" err="1"/>
              <a:t>Планограмма</a:t>
            </a:r>
            <a:r>
              <a:rPr lang="ru-RU" sz="2400" dirty="0"/>
              <a:t> магазина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319"/>
            <a:ext cx="10693400" cy="5706526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47006" y="6747202"/>
            <a:ext cx="9687193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оформления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планограммы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</a:t>
            </a:r>
          </a:p>
        </p:txBody>
      </p:sp>
    </p:spTree>
    <p:extLst>
      <p:ext uri="{BB962C8B-B14F-4D97-AF65-F5344CB8AC3E}">
        <p14:creationId xmlns:p14="http://schemas.microsoft.com/office/powerpoint/2010/main" val="3139739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93400" cy="6557778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47006" y="6747202"/>
            <a:ext cx="9687193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оформления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планограммы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</a:t>
            </a:r>
          </a:p>
        </p:txBody>
      </p:sp>
    </p:spTree>
    <p:extLst>
      <p:ext uri="{BB962C8B-B14F-4D97-AF65-F5344CB8AC3E}">
        <p14:creationId xmlns:p14="http://schemas.microsoft.com/office/powerpoint/2010/main" val="1748547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3176" y="1327417"/>
            <a:ext cx="5462100" cy="3729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83961" y="2844527"/>
            <a:ext cx="5135905" cy="3361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32673" y="6672155"/>
            <a:ext cx="9687193" cy="66479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2500" lnSpcReduction="10000"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11. Пример выкладки товаров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8724" y="564879"/>
            <a:ext cx="9687193" cy="332399"/>
          </a:xfrm>
          <a:prstGeom prst="rect">
            <a:avLst/>
          </a:prstGeom>
        </p:spPr>
        <p:txBody>
          <a:bodyPr vert="horz" lIns="104306" tIns="52153" rIns="104306" bIns="52153" rtlCol="0" anchor="ctr">
            <a:no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E60000"/>
                </a:solidFill>
                <a:latin typeface="Arial Black" panose="020B0A04020102020204" pitchFamily="34" charset="0"/>
              </a:rPr>
              <a:t>Выкладка товаров</a:t>
            </a:r>
            <a:endParaRPr lang="ru-RU" sz="2400" b="1" dirty="0">
              <a:solidFill>
                <a:srgbClr val="E6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27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46617"/>
            <a:ext cx="9687193" cy="997196"/>
          </a:xfrm>
        </p:spPr>
        <p:txBody>
          <a:bodyPr/>
          <a:lstStyle/>
          <a:p>
            <a:r>
              <a:rPr lang="ru-RU" sz="2400" dirty="0" smtClean="0"/>
              <a:t>Характеристика </a:t>
            </a:r>
            <a:r>
              <a:rPr lang="ru-RU" sz="2400" dirty="0"/>
              <a:t>основных и дополнительных услуг, оказываемых в  торговом предприятии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Провести анализ основных услуг, оказываемых в данном торговом предприятии;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 анализ дополнительных услуг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оказываемых в данном торговом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 таблицу «Перечень основных и дополнительных услуг оптовой/ розничной торговли, оказываемых в торговом предприятии»;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Описать этапы процесса обслуживания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покупателей: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встреча, выявление потребностей, предложение и показ товаров, предложение новых и взаимозаменяемых товаров, а также сопутствующего ассортимента и др.  Для отдельных групп товаров - предоставление дополнительной информации об условиях применения, противопоказаниях в процессе потребления.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374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79016"/>
            <a:ext cx="9687193" cy="332399"/>
          </a:xfrm>
        </p:spPr>
        <p:txBody>
          <a:bodyPr/>
          <a:lstStyle/>
          <a:p>
            <a:r>
              <a:rPr lang="ru-RU" sz="2400" dirty="0"/>
              <a:t>Характеристика основных и дополнительных  услуг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011515"/>
              </p:ext>
            </p:extLst>
          </p:nvPr>
        </p:nvGraphicFramePr>
        <p:xfrm>
          <a:off x="0" y="1764407"/>
          <a:ext cx="10693400" cy="4896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3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3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206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Основные </a:t>
                      </a:r>
                      <a:r>
                        <a:rPr lang="ru-RU" sz="1800" baseline="0" dirty="0" smtClean="0"/>
                        <a:t> услуги торговли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Характеристика основных</a:t>
                      </a:r>
                      <a:r>
                        <a:rPr lang="ru-RU" sz="1800" baseline="0" dirty="0" smtClean="0"/>
                        <a:t> услуг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Дополнительные услуги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Характеристика  дополнительных услуг 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36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6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6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36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097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164" y="117724"/>
            <a:ext cx="9824904" cy="1606594"/>
          </a:xfrm>
        </p:spPr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/>
              <a:t>Оценка  </a:t>
            </a:r>
            <a:r>
              <a:rPr lang="ru-RU" sz="2400" dirty="0"/>
              <a:t>складских </a:t>
            </a:r>
            <a:r>
              <a:rPr lang="ru-RU" sz="2400" dirty="0" smtClean="0"/>
              <a:t>операций, </a:t>
            </a:r>
            <a:r>
              <a:rPr lang="ru-RU" sz="2400" dirty="0"/>
              <a:t>принципов и условий размещения и хранения товарных запасов на </a:t>
            </a:r>
            <a:r>
              <a:rPr lang="ru-RU" sz="2400" dirty="0" smtClean="0"/>
              <a:t>складе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64" y="1836415"/>
            <a:ext cx="9824904" cy="4896544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характеристику складских операций: описать вид склада, функции, операции по движению товаров на складе, способы и принципы размещения товаров на складе, проанализировать условия хранения товарных запасов на складе;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участие в организации приемки товаров на складе;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участие в организации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 на складе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непременном условии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рациональной организации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внутрискладского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технологического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процесса, описать виды укладки товаров;  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схему процесса отпуска товаров со склада в торговый зал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пределить критерии оценки оптимального варианта: произвести расчет показателей эффективности использования складской площади</a:t>
            </a:r>
          </a:p>
          <a:p>
            <a:pPr marL="0" indent="0" algn="just">
              <a:buNone/>
            </a:pP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Sгр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./S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о.с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,  где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Sгр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площадь, занятая под складирование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Sо.с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общая площадь склада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Tx/>
              <a:buChar char="-"/>
            </a:pP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614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164" y="0"/>
            <a:ext cx="9341222" cy="1883593"/>
          </a:xfrm>
        </p:spPr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/>
              <a:t>Эксплуатация </a:t>
            </a:r>
            <a:r>
              <a:rPr lang="ru-RU" sz="2400" dirty="0"/>
              <a:t>торгово-технологического </a:t>
            </a:r>
            <a:r>
              <a:rPr lang="ru-RU" sz="2400" dirty="0" smtClean="0"/>
              <a:t>оборудования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148" y="1836415"/>
            <a:ext cx="10153128" cy="460851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Ознакомиться с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нормативной документацией, устанавливающей правила безопасности труда при эксплуатации торгового оборудования (общие и специфичные для каждого вида торгового оборудования).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Оценить соответствие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торгово-технологического оборудования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торгового инвентаря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применяемого в магазине, его профилю и специализации.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Провести анализ и дать оценку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рациональности использования торговой мебели, ее достаточности с учетом профиля магазина.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Приобрести навыки работы с разными видами торговой мебели,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принципами ее размещения и правилами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ухода в зависимости от вида торгового предприятия и реализуемого ассортимента. Описать виды торговой мебели, применяемые в торговом предприятии (отобразить на рисунке, фото);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Изучить типы контрольно-кассовых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 (ККМ), имеющихся в магазине,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ознакомиться с правилами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и техники безопасности работы на них.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умения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подготовке контрольно-кассовой машины к эксплуатации, самостоятельной работы на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ней.  Описать последовательность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при работе на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ККМ.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виды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торгового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оборудования, торговой мебели и инвентаря, эксплуатируемого торговым предприятием,  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в виде фотографий, рисунков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939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4" y="396255"/>
            <a:ext cx="9687193" cy="664797"/>
          </a:xfrm>
        </p:spPr>
        <p:txBody>
          <a:bodyPr/>
          <a:lstStyle/>
          <a:p>
            <a:r>
              <a:rPr lang="ru-RU" sz="2400" dirty="0"/>
              <a:t>Обработка и анализ полученной информации об объекте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896544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анализ полученной информации, </a:t>
            </a:r>
            <a:r>
              <a:rPr lang="ru-RU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свои предложения и рекомендации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прохождения практики  по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профессиональному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модулю ПМ.04 Выполнение работ по одной или нескольким профессиям рабочих, должностям служащих –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20004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Агент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коммерческий,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числе:</a:t>
            </a:r>
          </a:p>
          <a:p>
            <a:pPr algn="just"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поиск и анализ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сети интернет об организации и качестве предоставляемых товаров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услуг;</a:t>
            </a:r>
          </a:p>
          <a:p>
            <a:pPr algn="just"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результаты анализа экономических показателей в форме таблицы;</a:t>
            </a:r>
          </a:p>
          <a:p>
            <a:pPr lvl="0" algn="just"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редставить результаты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SWOT-анализа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форме таблицы;</a:t>
            </a:r>
          </a:p>
          <a:p>
            <a:pPr algn="just"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результаты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PEST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-анализа в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форме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таблицы.</a:t>
            </a: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самостоятельные выводы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анализа.</a:t>
            </a:r>
          </a:p>
        </p:txBody>
      </p:sp>
    </p:spTree>
    <p:extLst>
      <p:ext uri="{BB962C8B-B14F-4D97-AF65-F5344CB8AC3E}">
        <p14:creationId xmlns:p14="http://schemas.microsoft.com/office/powerpoint/2010/main" val="82835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252239"/>
            <a:ext cx="9217024" cy="1329595"/>
          </a:xfrm>
        </p:spPr>
        <p:txBody>
          <a:bodyPr/>
          <a:lstStyle/>
          <a:p>
            <a:pPr lvl="0"/>
            <a:r>
              <a:rPr lang="ru-RU" sz="2400" dirty="0" smtClean="0"/>
              <a:t>ЛИЧНАЯ </a:t>
            </a:r>
            <a:r>
              <a:rPr lang="ru-RU" sz="2400" dirty="0"/>
              <a:t>КАРТОЧКА </a:t>
            </a:r>
            <a:r>
              <a:rPr lang="ru-RU" sz="2400" dirty="0" smtClean="0"/>
              <a:t>ИНСТРУКТАЖА </a:t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/>
              <a:t>БЕЗОПАСНЫМ МЕТОДАМ РАБОТЫ, ПРОМСАНИТАРИИ И П</a:t>
            </a:r>
            <a:r>
              <a:rPr lang="ru-RU" sz="2400" dirty="0" smtClean="0"/>
              <a:t>РОТИВОПОЖАРНОЙ </a:t>
            </a:r>
            <a:r>
              <a:rPr lang="ru-RU" sz="2400" dirty="0"/>
              <a:t>БЕЗОПАСНОСТИ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4132" y="1980431"/>
            <a:ext cx="10081120" cy="698652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I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. Вводный инструктаж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Провел инженер по охране труда и технике 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безопасности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20____г.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Инструктаж получил (а) и усвоил (а)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20____г.</a:t>
            </a: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               II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. Первичный инструктаж на рабочем месте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Переведен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     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</a:t>
            </a:r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(наименование участка, отдела и т.д.)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А. Инструктаж провел (а)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</a:t>
            </a:r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___________ 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 ___ г.</a:t>
            </a: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Б. Инструктаж получил (а) и усвоил (а)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___________ 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 ___ г.</a:t>
            </a:r>
          </a:p>
          <a:p>
            <a:pPr marR="53975" indent="291465" algn="just"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668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140" y="396255"/>
            <a:ext cx="9289032" cy="664797"/>
          </a:xfrm>
        </p:spPr>
        <p:txBody>
          <a:bodyPr/>
          <a:lstStyle/>
          <a:p>
            <a:pPr algn="just"/>
            <a:r>
              <a:rPr lang="ru-RU" altLang="ru-RU" sz="2400" dirty="0" smtClean="0"/>
              <a:t>Основные показатели экономической </a:t>
            </a:r>
            <a:r>
              <a:rPr lang="ru-RU" altLang="ru-RU" sz="2400" dirty="0"/>
              <a:t>деятельности </a:t>
            </a:r>
            <a:r>
              <a:rPr lang="ru-RU" altLang="ru-RU" sz="2400" dirty="0" smtClean="0"/>
              <a:t>торгового предприятия «…» </a:t>
            </a:r>
            <a:r>
              <a:rPr lang="ru-RU" altLang="ru-RU" sz="2400" dirty="0"/>
              <a:t>за </a:t>
            </a:r>
            <a:r>
              <a:rPr lang="ru-RU" altLang="ru-RU" sz="2400" dirty="0" smtClean="0"/>
              <a:t>20__-20__ гг.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398661"/>
              </p:ext>
            </p:extLst>
          </p:nvPr>
        </p:nvGraphicFramePr>
        <p:xfrm>
          <a:off x="0" y="1764407"/>
          <a:ext cx="10693400" cy="482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8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99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5791"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 gridSpan="2"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 +,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Темп роста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6">
                <a:tc>
                  <a:txBody>
                    <a:bodyPr/>
                    <a:lstStyle/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Например</a:t>
                      </a:r>
                      <a:endParaRPr lang="ru-RU" sz="1600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98425" indent="45085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20ХХ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20ХХ 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60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20ХХ/20ХХ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6824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728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Себестоимость товаров,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4650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 от реализации продаж, 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8728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рентабельности, %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7921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8" y="230056"/>
            <a:ext cx="9687193" cy="664797"/>
          </a:xfrm>
        </p:spPr>
        <p:txBody>
          <a:bodyPr/>
          <a:lstStyle/>
          <a:p>
            <a:r>
              <a:rPr lang="ru-RU" altLang="ru-RU" sz="2400" dirty="0" smtClean="0"/>
              <a:t>SWOT-анализ </a:t>
            </a:r>
            <a:r>
              <a:rPr lang="ru-RU" altLang="ru-RU" sz="2400" dirty="0"/>
              <a:t>деятельности  </a:t>
            </a:r>
            <a:r>
              <a:rPr lang="ru-RU" altLang="ru-RU" sz="2400" dirty="0" smtClean="0"/>
              <a:t>торгового предприятия «…»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4199"/>
            <a:ext cx="10693400" cy="6557064"/>
          </a:xfrm>
        </p:spPr>
      </p:pic>
    </p:spTree>
    <p:extLst>
      <p:ext uri="{BB962C8B-B14F-4D97-AF65-F5344CB8AC3E}">
        <p14:creationId xmlns:p14="http://schemas.microsoft.com/office/powerpoint/2010/main" val="2717842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8" y="324247"/>
            <a:ext cx="9687193" cy="332399"/>
          </a:xfrm>
        </p:spPr>
        <p:txBody>
          <a:bodyPr/>
          <a:lstStyle/>
          <a:p>
            <a:r>
              <a:rPr lang="en-US" sz="2400" dirty="0" smtClean="0"/>
              <a:t>PEST </a:t>
            </a:r>
            <a:r>
              <a:rPr lang="ru-RU" sz="2400" dirty="0" smtClean="0"/>
              <a:t>анализ </a:t>
            </a:r>
            <a:r>
              <a:rPr lang="ru-RU" altLang="ru-RU" sz="2400" dirty="0"/>
              <a:t>деятельности  торгового предприятия «…»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" r="509"/>
          <a:stretch/>
        </p:blipFill>
        <p:spPr>
          <a:xfrm>
            <a:off x="-23776" y="972319"/>
            <a:ext cx="10717176" cy="6602507"/>
          </a:xfrm>
        </p:spPr>
      </p:pic>
    </p:spTree>
    <p:extLst>
      <p:ext uri="{BB962C8B-B14F-4D97-AF65-F5344CB8AC3E}">
        <p14:creationId xmlns:p14="http://schemas.microsoft.com/office/powerpoint/2010/main" val="1649794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12816"/>
            <a:ext cx="7982379" cy="664797"/>
          </a:xfr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ru-RU" sz="2400" dirty="0" smtClean="0"/>
              <a:t>Выводы и рекомендации по итогам прохождения учебной практики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2556495"/>
            <a:ext cx="9824904" cy="3488816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свои предложения и рекомендации на основе проведенного анализа практического и теоретического материала, полученного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профессиональному модулю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ПМ.04 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 работ по одной или нескольким профессиям рабочих, должностям служащих – 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20004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Агент </a:t>
            </a: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коммерческий</a:t>
            </a:r>
            <a:endParaRPr lang="ru-RU" sz="2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ru-R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Сформулировать выводы по результатам прохождения учебной практики по ПМ.04 Выполнение работ по одной или нескольким профессиям рабочих, должностям служащих – 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20004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Агент </a:t>
            </a: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коммерческий</a:t>
            </a:r>
            <a:endParaRPr lang="ru-RU" sz="2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8148" y="3435107"/>
            <a:ext cx="9865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R="53975" indent="291465" algn="just"/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546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43619"/>
            <a:ext cx="9687193" cy="1329595"/>
          </a:xfrm>
        </p:spPr>
        <p:txBody>
          <a:bodyPr/>
          <a:lstStyle/>
          <a:p>
            <a:r>
              <a:rPr lang="ru-RU" sz="2400" dirty="0"/>
              <a:t>Общая организационная характеристика предприятия сферы (розничной</a:t>
            </a:r>
            <a:r>
              <a:rPr lang="ru-RU" sz="2400" dirty="0" smtClean="0"/>
              <a:t>/ оптовой</a:t>
            </a:r>
            <a:r>
              <a:rPr lang="ru-RU" sz="2400" dirty="0"/>
              <a:t>) торговли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624" y="1836415"/>
            <a:ext cx="9824904" cy="504056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охарактеризовать торговое предприятие – базу практики и идентифицировать следующие признаки: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вид организации  торговли (оптовая/ розничная, оптово-розничная);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тип объекта торговли (стационарный или нестационарный торговый объект);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вид торгового предприятия по товарному ассортименту (например, торговое предприятие, реализующее универсальный ассортимент или торговое предприятие, реализующее специализированный ассортимент);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специализацию торгового предприятия (например, магазин верхней одежды или «Хозяйственные товары», универсальный магазин);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449263" algn="l"/>
              </a:tabLs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тип предприятия  розничной торговли (например, гастроном,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минимаркет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дискаунтер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гипермаркет и др.)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необходимо установить: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расположения;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покупателей, зону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обслуживания;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35471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324247"/>
            <a:ext cx="9824904" cy="6083812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Объект практики – торговое предприятие </a:t>
            </a:r>
            <a:r>
              <a:rPr 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«…»</a:t>
            </a:r>
            <a:endParaRPr lang="ru-RU" b="1" dirty="0">
              <a:solidFill>
                <a:srgbClr val="E6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слайде рекомендуется установить фото торгового предприятия - базы практики 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16361" y="6564060"/>
            <a:ext cx="8982107" cy="4708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 Объект практики – торговое предприятие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ВкусВилл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28" y="1877548"/>
            <a:ext cx="8995140" cy="468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4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700" y="252239"/>
            <a:ext cx="10202700" cy="997196"/>
          </a:xfrm>
        </p:spPr>
        <p:txBody>
          <a:bodyPr/>
          <a:lstStyle/>
          <a:p>
            <a:r>
              <a:rPr lang="ru-RU" sz="2400" dirty="0" smtClean="0"/>
              <a:t>Организационно-правовая форма </a:t>
            </a:r>
            <a:r>
              <a:rPr lang="ru-RU" sz="2400" dirty="0"/>
              <a:t>и </a:t>
            </a:r>
            <a:r>
              <a:rPr lang="ru-RU" sz="2400" dirty="0" smtClean="0"/>
              <a:t>организационная структура предприятия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148" y="1908423"/>
            <a:ext cx="9824904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Рекомендуется дать характеристику организационно-правовой формы юридического лица (или краткую характеристику ИП), а также установить коды регистрации в ЕГРЮЛ по ОКВЭД. 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Проанализировать и описать тип и преимущества организационной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торговой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функции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структурных подразделений в организационной структуре предприятия (представить схему организационной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на рисунке).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Изучить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коммерческой службы организации (отделов продаж, закупок,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логистики и др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задачи, структуру, должностные характеристики (инструкции), организацию взаимодействия с другими структурными подразделениями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Описать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практики. Раскрыть задачи и функции менеджера по продажам и составить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требования к профессии «Агента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коммерческого».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80641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Организационная структура торгового предприяти</a:t>
            </a:r>
            <a:r>
              <a:rPr lang="ru-RU" sz="2400" dirty="0"/>
              <a:t>я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38188" y="6414468"/>
            <a:ext cx="8982107" cy="5816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2. Организационная структура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«…»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52" y="1970043"/>
            <a:ext cx="7992888" cy="4489848"/>
          </a:xfrm>
        </p:spPr>
      </p:pic>
    </p:spTree>
    <p:extLst>
      <p:ext uri="{BB962C8B-B14F-4D97-AF65-F5344CB8AC3E}">
        <p14:creationId xmlns:p14="http://schemas.microsoft.com/office/powerpoint/2010/main" val="1487984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8" y="6774509"/>
            <a:ext cx="9687193" cy="249299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структура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«…»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319"/>
            <a:ext cx="10693400" cy="5634481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11115" y="396255"/>
            <a:ext cx="9687193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2400" smtClean="0"/>
              <a:t>Организационная структура торгового предприятия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84222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688" y="296255"/>
            <a:ext cx="9687193" cy="1329595"/>
          </a:xfrm>
        </p:spPr>
        <p:txBody>
          <a:bodyPr/>
          <a:lstStyle/>
          <a:p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</a:t>
            </a:r>
            <a:r>
              <a:rPr lang="ru-RU" sz="2400" dirty="0" smtClean="0"/>
              <a:t>часть. </a:t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629922"/>
            <a:ext cx="9824904" cy="517504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торгового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Дать характеристику материально-технической базы торгового предприятия (место расположения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розничного торгового предприятия и доступность его для покупателей;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фасада здания;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размер торговой и складской площадей, состав торгово-технологического оборудования);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Описать планировку торгового зала  магазина (выявить виды и принципы планировочных решений);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Исследовать и охарактеризовать основные группы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помещений (торговые и неторговые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Провести анализ площади торгового зала, определить установочную и экспозиционную площади.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общей площади торгового зала, рекомендуется рассчитать  коэффициент установочной площади по формуле: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Kу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Sт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коэффициент установочной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площади; </a:t>
            </a: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Sу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установочная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площадь,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кв. м.;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Sт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з. - площадь торгового зала, кв. м.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планировкой магазина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составить планировку торгового зала (рисунок) и оценить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помещений требованиям обеспечения качества и безопасности реализуемых товаров и оказываемых услуг, создания условий для рационального выбора товаров потребителями.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5619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3913</TotalTime>
  <Words>1625</Words>
  <Application>Microsoft Office PowerPoint</Application>
  <PresentationFormat>Произвольный</PresentationFormat>
  <Paragraphs>238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                 ОТЧЕТ о прохождении учебной практики   по профессиональному модулю ПМ.04 Выполнение работ по одной или нескольким профессиям рабочих, должностям служащих –  20004 Агент коммерческий    в период с «___» ________ 20__ г. по «___» ________ 20__ г.  Специальность 38.02.04. Коммерция (по отраслям)  </vt:lpstr>
      <vt:lpstr>Содержание</vt:lpstr>
      <vt:lpstr>ЛИЧНАЯ КАРТОЧКА ИНСТРУКТАЖА  ПО БЕЗОПАСНЫМ МЕТОДАМ РАБОТЫ, ПРОМСАНИТАРИИ И ПРОТИВОПОЖАРНОЙ БЕЗОПАСНОСТИ</vt:lpstr>
      <vt:lpstr>Общая организационная характеристика предприятия сферы (розничной/ оптовой) торговли  </vt:lpstr>
      <vt:lpstr>Презентация PowerPoint</vt:lpstr>
      <vt:lpstr>Организационно-правовая форма и организационная структура предприятия </vt:lpstr>
      <vt:lpstr>Организационная структура торгового предприятия</vt:lpstr>
      <vt:lpstr>Рисунок 3. Организационная структура OOО «…»</vt:lpstr>
      <vt:lpstr>Исследовательско-аналитическая часть.  Сбор информации об объекте практики  и анализ содержания источников  </vt:lpstr>
      <vt:lpstr>Рисунок 4. Пример оформления планировки торгового зала</vt:lpstr>
      <vt:lpstr>Методы установления контактов с поставщиками и деловыми партнерами</vt:lpstr>
      <vt:lpstr>Характеристика поставщиков</vt:lpstr>
      <vt:lpstr>Изучение и   краткое описание ассортимента товаров, реализуемых в магазине</vt:lpstr>
      <vt:lpstr>Оценка влияния  факторов внешней и внутренней среды на возникновение коммерческих рисков</vt:lpstr>
      <vt:lpstr>Влияние факторов внешней среды на деятельность торгового предприятия «…»</vt:lpstr>
      <vt:lpstr>Выполнение торгово-технологических операций по организации хранения товарных запасов, подготовке товаров к продаже, их выкладке и реализации.   Изучение современных технологий продаж  </vt:lpstr>
      <vt:lpstr> Оценка этапов торгово-технологического процесса  </vt:lpstr>
      <vt:lpstr>Склад торгового предприятия – базы практики </vt:lpstr>
      <vt:lpstr>Оценка применяемых в торговом предприятии технологий оптовых (розничных) продаж  </vt:lpstr>
      <vt:lpstr>Технологии продаж </vt:lpstr>
      <vt:lpstr>Технологии продаж</vt:lpstr>
      <vt:lpstr>Планограмма магазина</vt:lpstr>
      <vt:lpstr>Презентация PowerPoint</vt:lpstr>
      <vt:lpstr>Презентация PowerPoint</vt:lpstr>
      <vt:lpstr>Характеристика основных и дополнительных услуг, оказываемых в  торговом предприятии </vt:lpstr>
      <vt:lpstr>Характеристика основных и дополнительных  услуг</vt:lpstr>
      <vt:lpstr> Оценка  складских операций, принципов и условий размещения и хранения товарных запасов на складе  </vt:lpstr>
      <vt:lpstr>  Эксплуатация торгово-технологического оборудования  </vt:lpstr>
      <vt:lpstr>Обработка и анализ полученной информации об объекте практики</vt:lpstr>
      <vt:lpstr>Основные показатели экономической деятельности торгового предприятия «…» за 20__-20__ гг.</vt:lpstr>
      <vt:lpstr>SWOT-анализ деятельности  торгового предприятия «…»</vt:lpstr>
      <vt:lpstr>PEST анализ деятельности  торгового предприятия «…»</vt:lpstr>
      <vt:lpstr>Выводы и рекомендации по итогам прохождения учебной практики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201</cp:revision>
  <cp:lastPrinted>2019-08-06T13:15:09Z</cp:lastPrinted>
  <dcterms:created xsi:type="dcterms:W3CDTF">2020-03-27T22:15:06Z</dcterms:created>
  <dcterms:modified xsi:type="dcterms:W3CDTF">2025-03-27T12:06:02Z</dcterms:modified>
</cp:coreProperties>
</file>