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320" r:id="rId2"/>
    <p:sldId id="292" r:id="rId3"/>
    <p:sldId id="258" r:id="rId4"/>
    <p:sldId id="259" r:id="rId5"/>
    <p:sldId id="293" r:id="rId6"/>
    <p:sldId id="296" r:id="rId7"/>
    <p:sldId id="297" r:id="rId8"/>
    <p:sldId id="321" r:id="rId9"/>
    <p:sldId id="322" r:id="rId10"/>
    <p:sldId id="313" r:id="rId11"/>
    <p:sldId id="314" r:id="rId12"/>
    <p:sldId id="315" r:id="rId13"/>
    <p:sldId id="316" r:id="rId14"/>
    <p:sldId id="317" r:id="rId15"/>
  </p:sldIdLst>
  <p:sldSz cx="10693400" cy="7561263"/>
  <p:notesSz cx="6669088" cy="9928225"/>
  <p:embeddedFontLst>
    <p:embeddedFont>
      <p:font typeface="Arial Black" panose="020B0A04020102020204" pitchFamily="34" charset="0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hyDS90UvgFoLYJSphwnAyjeLiB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464" y="72"/>
      </p:cViewPr>
      <p:guideLst>
        <p:guide orient="horz" pos="2296"/>
        <p:guide pos="2880"/>
        <p:guide orient="horz" pos="253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Relationship Id="rId38" Type="http://customschemas.google.com/relationships/presentationmetadata" Target="metadata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889938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777607" y="0"/>
            <a:ext cx="2889938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889938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" name="Google Shape;1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bf727242c8_0_0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2bf727242c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3242449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bf727242c8_0_7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g2bf727242c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1898091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bf727242c8_0_1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g2bf727242c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4222843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1280111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c00a3e1a9a_0_23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2" name="Google Shape;292;g2c00a3e1a9a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3952116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722540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" name="Google Shape;15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2727162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12976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1633308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>
          <a:extLst>
            <a:ext uri="{FF2B5EF4-FFF2-40B4-BE49-F238E27FC236}">
              <a16:creationId xmlns:a16="http://schemas.microsoft.com/office/drawing/2014/main" id="{39CADCB2-9BE9-87AC-7B5E-8E7BE1E2D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>
            <a:extLst>
              <a:ext uri="{FF2B5EF4-FFF2-40B4-BE49-F238E27FC236}">
                <a16:creationId xmlns:a16="http://schemas.microsoft.com/office/drawing/2014/main" id="{7351CF4E-DB0C-6BA3-3C8D-EDE7E02838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>
            <a:extLst>
              <a:ext uri="{FF2B5EF4-FFF2-40B4-BE49-F238E27FC236}">
                <a16:creationId xmlns:a16="http://schemas.microsoft.com/office/drawing/2014/main" id="{5AEDFDC4-CB0C-201F-56B8-3A975DFF85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3728560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>
          <a:extLst>
            <a:ext uri="{FF2B5EF4-FFF2-40B4-BE49-F238E27FC236}">
              <a16:creationId xmlns:a16="http://schemas.microsoft.com/office/drawing/2014/main" id="{E0D552DD-30FB-A4C0-E930-C6948C4BB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:notes">
            <a:extLst>
              <a:ext uri="{FF2B5EF4-FFF2-40B4-BE49-F238E27FC236}">
                <a16:creationId xmlns:a16="http://schemas.microsoft.com/office/drawing/2014/main" id="{484BFEE9-CE34-1618-4E28-6A1A3D7E1F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5:notes">
            <a:extLst>
              <a:ext uri="{FF2B5EF4-FFF2-40B4-BE49-F238E27FC236}">
                <a16:creationId xmlns:a16="http://schemas.microsoft.com/office/drawing/2014/main" id="{67DA5DFB-0F6B-8185-6FE5-103ACEEE7E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3293871057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/>
          <p:nvPr/>
        </p:nvSpPr>
        <p:spPr>
          <a:xfrm>
            <a:off x="0" y="1404367"/>
            <a:ext cx="10693400" cy="4968551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6"/>
          <p:cNvSpPr/>
          <p:nvPr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6"/>
          <p:cNvSpPr txBox="1">
            <a:spLocks noGrp="1"/>
          </p:cNvSpPr>
          <p:nvPr>
            <p:ph type="ctrTitle"/>
          </p:nvPr>
        </p:nvSpPr>
        <p:spPr>
          <a:xfrm>
            <a:off x="491784" y="3348583"/>
            <a:ext cx="9679452" cy="1915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body" idx="1"/>
          </p:nvPr>
        </p:nvSpPr>
        <p:spPr>
          <a:xfrm>
            <a:off x="474666" y="5386216"/>
            <a:ext cx="9768578" cy="453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lt1"/>
              </a:buClr>
              <a:buSzPts val="2300"/>
              <a:buNone/>
              <a:defRPr sz="23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5"/>
          <p:cNvSpPr txBox="1"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 sz="21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5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4544695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body" idx="2"/>
          </p:nvPr>
        </p:nvSpPr>
        <p:spPr>
          <a:xfrm>
            <a:off x="5413534" y="2012836"/>
            <a:ext cx="4544695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6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 txBox="1"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104" name="Google Shape;104;p27"/>
          <p:cNvSpPr txBox="1">
            <a:spLocks noGrp="1"/>
          </p:cNvSpPr>
          <p:nvPr>
            <p:ph type="body" idx="2"/>
          </p:nvPr>
        </p:nvSpPr>
        <p:spPr>
          <a:xfrm>
            <a:off x="736565" y="2761961"/>
            <a:ext cx="4523809" cy="4062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7"/>
          <p:cNvSpPr txBox="1">
            <a:spLocks noGrp="1"/>
          </p:cNvSpPr>
          <p:nvPr>
            <p:ph type="body" idx="3"/>
          </p:nvPr>
        </p:nvSpPr>
        <p:spPr>
          <a:xfrm>
            <a:off x="5413534" y="1853560"/>
            <a:ext cx="4546088" cy="90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body" idx="4"/>
          </p:nvPr>
        </p:nvSpPr>
        <p:spPr>
          <a:xfrm>
            <a:off x="5413534" y="2761961"/>
            <a:ext cx="4546088" cy="4062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9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9"/>
          <p:cNvSpPr txBox="1">
            <a:spLocks noGrp="1"/>
          </p:cNvSpPr>
          <p:nvPr>
            <p:ph type="body" idx="1"/>
          </p:nvPr>
        </p:nvSpPr>
        <p:spPr>
          <a:xfrm>
            <a:off x="4546088" y="1088683"/>
            <a:ext cx="5413534" cy="5373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marL="914400" lvl="1" indent="-3810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619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3pPr>
            <a:lvl4pPr marL="1828800" lvl="3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2"/>
          </p:nvPr>
        </p:nvSpPr>
        <p:spPr>
          <a:xfrm>
            <a:off x="736564" y="2268379"/>
            <a:ext cx="3448900" cy="4202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0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0"/>
          <p:cNvSpPr>
            <a:spLocks noGrp="1"/>
          </p:cNvSpPr>
          <p:nvPr>
            <p:ph type="pic" idx="2"/>
          </p:nvPr>
        </p:nvSpPr>
        <p:spPr>
          <a:xfrm>
            <a:off x="4546088" y="1088683"/>
            <a:ext cx="5413534" cy="5373398"/>
          </a:xfrm>
          <a:prstGeom prst="rect">
            <a:avLst/>
          </a:prstGeom>
          <a:noFill/>
          <a:ln>
            <a:noFill/>
          </a:ln>
        </p:spPr>
        <p:txBody>
          <a:bodyPr/>
          <a:p/>
        </p:txBody>
      </p:sp>
      <p:sp>
        <p:nvSpPr>
          <p:cNvPr id="125" name="Google Shape;125;p30"/>
          <p:cNvSpPr txBox="1">
            <a:spLocks noGrp="1"/>
          </p:cNvSpPr>
          <p:nvPr>
            <p:ph type="body" idx="1"/>
          </p:nvPr>
        </p:nvSpPr>
        <p:spPr>
          <a:xfrm>
            <a:off x="736564" y="2268379"/>
            <a:ext cx="3448900" cy="4202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1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1"/>
          <p:cNvSpPr txBox="1">
            <a:spLocks noGrp="1"/>
          </p:cNvSpPr>
          <p:nvPr>
            <p:ph type="body" idx="1"/>
          </p:nvPr>
        </p:nvSpPr>
        <p:spPr>
          <a:xfrm rot="5400000">
            <a:off x="2947924" y="-199917"/>
            <a:ext cx="4797552" cy="9223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31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1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1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 txBox="1">
            <a:spLocks noGrp="1"/>
          </p:cNvSpPr>
          <p:nvPr>
            <p:ph type="title"/>
          </p:nvPr>
        </p:nvSpPr>
        <p:spPr>
          <a:xfrm rot="5400000">
            <a:off x="5601437" y="2453595"/>
            <a:ext cx="6407821" cy="2305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2"/>
          <p:cNvSpPr txBox="1">
            <a:spLocks noGrp="1"/>
          </p:cNvSpPr>
          <p:nvPr>
            <p:ph type="body" idx="1"/>
          </p:nvPr>
        </p:nvSpPr>
        <p:spPr>
          <a:xfrm rot="5400000">
            <a:off x="923075" y="214664"/>
            <a:ext cx="6407821" cy="6783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32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2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>
  <p:cSld name="Пустой слайд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/>
          <p:nvPr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7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" name="Google Shape;25;p17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7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body" idx="1"/>
          </p:nvPr>
        </p:nvSpPr>
        <p:spPr>
          <a:xfrm>
            <a:off x="394963" y="2919243"/>
            <a:ext cx="9824904" cy="348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2"/>
          </p:nvPr>
        </p:nvSpPr>
        <p:spPr>
          <a:xfrm>
            <a:off x="394963" y="2124447"/>
            <a:ext cx="9824904" cy="421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раздела">
  <p:cSld name="1_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18" descr="D:\_DEN\_ПРОЕКТЫ\_МФПА\Университет СИНЕРГИЯ\презентации\Рисунок1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725898" cy="756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8"/>
          <p:cNvSpPr txBox="1">
            <a:spLocks noGrp="1"/>
          </p:cNvSpPr>
          <p:nvPr>
            <p:ph type="ctrTitle"/>
          </p:nvPr>
        </p:nvSpPr>
        <p:spPr>
          <a:xfrm>
            <a:off x="546766" y="2196455"/>
            <a:ext cx="9599868" cy="3807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 Black"/>
              <a:buNone/>
              <a:defRPr sz="5000" b="1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Пустой слайд">
  <p:cSld name="5_Пустой слайд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19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9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1"/>
          </p:nvPr>
        </p:nvSpPr>
        <p:spPr>
          <a:xfrm>
            <a:off x="394963" y="2700511"/>
            <a:ext cx="9824904" cy="3707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2"/>
          </p:nvPr>
        </p:nvSpPr>
        <p:spPr>
          <a:xfrm>
            <a:off x="394963" y="2124447"/>
            <a:ext cx="9824904" cy="421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Пустой слайд">
  <p:cSld name="2_Пустой слайд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" name="Google Shape;43;p20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0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body" idx="1"/>
          </p:nvPr>
        </p:nvSpPr>
        <p:spPr>
          <a:xfrm>
            <a:off x="394962" y="2141571"/>
            <a:ext cx="9824905" cy="442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Пустой слайд">
  <p:cSld name="4_Пустой слайд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9" name="Google Shape;49;p21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1"/>
          <p:cNvSpPr txBox="1">
            <a:spLocks noGrp="1"/>
          </p:cNvSpPr>
          <p:nvPr>
            <p:ph type="body" idx="1"/>
          </p:nvPr>
        </p:nvSpPr>
        <p:spPr>
          <a:xfrm>
            <a:off x="324212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body" idx="2"/>
          </p:nvPr>
        </p:nvSpPr>
        <p:spPr>
          <a:xfrm>
            <a:off x="324212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body" idx="3"/>
          </p:nvPr>
        </p:nvSpPr>
        <p:spPr>
          <a:xfrm>
            <a:off x="3741209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1"/>
          <p:cNvSpPr txBox="1">
            <a:spLocks noGrp="1"/>
          </p:cNvSpPr>
          <p:nvPr>
            <p:ph type="body" idx="4"/>
          </p:nvPr>
        </p:nvSpPr>
        <p:spPr>
          <a:xfrm>
            <a:off x="3741209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5" name="Google Shape;55;p21"/>
          <p:cNvSpPr txBox="1">
            <a:spLocks noGrp="1"/>
          </p:cNvSpPr>
          <p:nvPr>
            <p:ph type="body" idx="5"/>
          </p:nvPr>
        </p:nvSpPr>
        <p:spPr>
          <a:xfrm>
            <a:off x="7158207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body" idx="6"/>
          </p:nvPr>
        </p:nvSpPr>
        <p:spPr>
          <a:xfrm>
            <a:off x="7158207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title"/>
          </p:nvPr>
        </p:nvSpPr>
        <p:spPr>
          <a:xfrm>
            <a:off x="532674" y="561291"/>
            <a:ext cx="9779870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Пустой слайд">
  <p:cSld name="3_Пустой слайд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/>
          <p:nvPr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1" name="Google Shape;61;p22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2"/>
          <p:cNvSpPr/>
          <p:nvPr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22"/>
          <p:cNvSpPr txBox="1">
            <a:spLocks noGrp="1"/>
          </p:cNvSpPr>
          <p:nvPr>
            <p:ph type="title"/>
          </p:nvPr>
        </p:nvSpPr>
        <p:spPr>
          <a:xfrm>
            <a:off x="562355" y="1133896"/>
            <a:ext cx="9499375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body" idx="1"/>
          </p:nvPr>
        </p:nvSpPr>
        <p:spPr>
          <a:xfrm>
            <a:off x="562355" y="489910"/>
            <a:ext cx="94993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2000"/>
              <a:buChar char="•"/>
              <a:defRPr sz="20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body" idx="2"/>
          </p:nvPr>
        </p:nvSpPr>
        <p:spPr>
          <a:xfrm>
            <a:off x="645691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body" idx="3"/>
          </p:nvPr>
        </p:nvSpPr>
        <p:spPr>
          <a:xfrm>
            <a:off x="3017334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4"/>
          </p:nvPr>
        </p:nvSpPr>
        <p:spPr>
          <a:xfrm>
            <a:off x="5388977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/>
          <p:nvPr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5"/>
          </p:nvPr>
        </p:nvSpPr>
        <p:spPr>
          <a:xfrm>
            <a:off x="7757731" y="2484487"/>
            <a:ext cx="2304000" cy="292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400"/>
              <a:buNone/>
              <a:defRPr sz="1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6"/>
          </p:nvPr>
        </p:nvSpPr>
        <p:spPr>
          <a:xfrm>
            <a:off x="7759260" y="2945191"/>
            <a:ext cx="2311011" cy="346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7"/>
          </p:nvPr>
        </p:nvSpPr>
        <p:spPr>
          <a:xfrm>
            <a:off x="665571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8"/>
          </p:nvPr>
        </p:nvSpPr>
        <p:spPr>
          <a:xfrm>
            <a:off x="3037214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9"/>
          </p:nvPr>
        </p:nvSpPr>
        <p:spPr>
          <a:xfrm>
            <a:off x="5408857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 txBox="1"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1pPr>
            <a:lvl2pPr lvl="1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3pPr>
            <a:lvl4pPr lvl="3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lvl="4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lvl="5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6pPr>
            <a:lvl7pPr lvl="6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7pPr>
            <a:lvl8pPr lvl="7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8pPr>
            <a:lvl9pPr lvl="8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87" name="Google Shape;87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urait.ru/bcode/514585" TargetMode="External"/><Relationship Id="rId4" Type="http://schemas.openxmlformats.org/officeDocument/2006/relationships/hyperlink" Target="https://urait.ru/bcode/518499" TargetMode="External"/><Relationship Id="rId5" Type="http://schemas.openxmlformats.org/officeDocument/2006/relationships/hyperlink" Target="https://urait.ru/bcode/541917" TargetMode="External"/><Relationship Id="rId6" Type="http://schemas.openxmlformats.org/officeDocument/2006/relationships/hyperlink" Target="https://urait.ru/bcode/545237" TargetMode="Externa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"/>
          <p:cNvSpPr txBox="1">
            <a:spLocks noGrp="1"/>
          </p:cNvSpPr>
          <p:nvPr>
            <p:ph type="ctrTitle"/>
          </p:nvPr>
        </p:nvSpPr>
        <p:spPr>
          <a:xfrm>
            <a:off x="398454" y="3020235"/>
            <a:ext cx="9679452" cy="312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производственной практики 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000" dirty="0"/>
              <a:t>по профессиональному модулю ПМ.09 Проектирование, разработка и оптимизация веб-приложений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 период с «__» __________ 20__ г. по «__» __________ 20__ г.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Специальность 09.02.07 Информационные системы и программирование</a:t>
            </a:r>
            <a:r>
              <a:rPr lang="ru-RU" sz="2100" dirty="0"/>
              <a:t/>
            </a:r>
            <a:br>
              <a:rPr lang="ru-RU" sz="2100" dirty="0"/>
            </a:br>
            <a:endParaRPr sz="2700" dirty="0"/>
          </a:p>
        </p:txBody>
      </p:sp>
      <p:sp>
        <p:nvSpPr>
          <p:cNvPr id="146" name="Google Shape;146;p1"/>
          <p:cNvSpPr txBox="1"/>
          <p:nvPr/>
        </p:nvSpPr>
        <p:spPr>
          <a:xfrm>
            <a:off x="810196" y="6279378"/>
            <a:ext cx="8712968" cy="1402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ФИО обучающегося: 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Группа: _______________________________________________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ФИО Руководителя:  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Font typeface="Arial"/>
              <a:buNone/>
            </a:pPr>
            <a:endParaRPr sz="2200" b="0" i="1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</a:pPr>
            <a:endParaRPr sz="10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Arial"/>
              <a:buNone/>
            </a:pPr>
            <a:endParaRPr sz="800" b="0" i="1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"/>
          <p:cNvSpPr txBox="1"/>
          <p:nvPr/>
        </p:nvSpPr>
        <p:spPr>
          <a:xfrm>
            <a:off x="666180" y="1620391"/>
            <a:ext cx="91440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АВТОНОМНАЯ НЕКОММЕРЧЕСКАЯ ОРГАНИЗАЦИЯ ВЫСШЕГО ОБРАЗОВАНИЯ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МОСКОВСКИЙ </a:t>
            </a:r>
            <a:r>
              <a:rPr lang="ru-RU" sz="1400" b="1" i="0" u="none" strike="noStrike" cap="none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УНИВЕРСИТЕТ </a:t>
            </a: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«СИНЕРГИЯ»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Факультет Информационных технологий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Кафедра Цифровой экономики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bf727242c8_0_0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4" name="Google Shape;224;g2bf727242c8_0_0"/>
          <p:cNvSpPr txBox="1">
            <a:spLocks noGrp="1"/>
          </p:cNvSpPr>
          <p:nvPr>
            <p:ph type="body" idx="2"/>
          </p:nvPr>
        </p:nvSpPr>
        <p:spPr>
          <a:xfrm>
            <a:off x="242841" y="373262"/>
            <a:ext cx="98250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sz="1300" dirty="0">
              <a:solidFill>
                <a:srgbClr val="E6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87312" indent="0">
              <a:lnSpc>
                <a:spcPct val="80000"/>
              </a:lnSpc>
              <a:buClr>
                <a:srgbClr val="E60000"/>
              </a:buClr>
              <a:buSzPts val="2500"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Формирование отчетной документации по результатам работ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b="0" dirty="0">
              <a:solidFill>
                <a:srgbClr val="E6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25" name="Google Shape;225;g2bf727242c8_0_0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2bf727242c8_0_0"/>
          <p:cNvSpPr txBox="1">
            <a:spLocks noGrp="1"/>
          </p:cNvSpPr>
          <p:nvPr>
            <p:ph type="body" idx="1"/>
          </p:nvPr>
        </p:nvSpPr>
        <p:spPr>
          <a:xfrm>
            <a:off x="396581" y="1936872"/>
            <a:ext cx="10082400" cy="4504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18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При оформлении отчетных материалов следует придерживаться действующих стандартов.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 В соответствии с ГОСТ 2.105-79 «Общие требования к текстовым документам» иллюстрации (графики, схемы, диаграммы) могут быть приведены как в основном тексте, так и в приложении. Все иллюстрации именуют рисунками. Все рисунки, таблицы и формулы нумеруют арабскими цифрами последовательно (сквозная нумерация) или в пределах раздела (относительная нумерация). В приложении - в пределах приложения. Каждый рисунок должен иметь подрисуночную подпись - название, помещаемую под рисунком.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Рисунки следует размещать так, чтобы их можно было рассматривать без поворота страницы. Если такое размещение невозможно, рисунки следует располагать так, чтобы для просмотра надо было повернуть страницу по часовой стрелке. В этом случае верхним краем является левый край страницы. Расположение и размеры полей сохраняются.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Номер таблицы размещают в правом верхнем углу или перед заголовком таблицы, если он есть. Заголовок, кроме первой буквы, выполняют строчными буквами. Ссылки на таблицы в тексте пояснительной записки указывают в виде слова «табл.» и номера таблицы. </a:t>
            </a:r>
            <a:r>
              <a:rPr lang="ru-RU" sz="1800" i="1" dirty="0">
                <a:latin typeface="Times New Roman"/>
                <a:ea typeface="Times New Roman"/>
                <a:cs typeface="Times New Roman"/>
                <a:sym typeface="Times New Roman"/>
              </a:rPr>
              <a:t>Например: Результаты тестов приведены в табл. 4.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141922" algn="l" rtl="0"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38868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bf727242c8_0_7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2" name="Google Shape;232;g2bf727242c8_0_7"/>
          <p:cNvSpPr txBox="1">
            <a:spLocks noGrp="1"/>
          </p:cNvSpPr>
          <p:nvPr>
            <p:ph type="body" idx="2"/>
          </p:nvPr>
        </p:nvSpPr>
        <p:spPr>
          <a:xfrm>
            <a:off x="234132" y="440218"/>
            <a:ext cx="98250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dirty="0">
              <a:solidFill>
                <a:srgbClr val="E6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25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Формирование отчетной документации по результатам работ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b="0" dirty="0">
              <a:solidFill>
                <a:srgbClr val="E6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33" name="Google Shape;233;g2bf727242c8_0_7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g2bf727242c8_0_7"/>
          <p:cNvSpPr txBox="1">
            <a:spLocks noGrp="1"/>
          </p:cNvSpPr>
          <p:nvPr>
            <p:ph type="body" idx="1"/>
          </p:nvPr>
        </p:nvSpPr>
        <p:spPr>
          <a:xfrm>
            <a:off x="435731" y="1922162"/>
            <a:ext cx="10082400" cy="1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18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При оформлении отчетных материалов следует придерживаться действующих стандартов.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 должен включать все использованные источники. Сведения о книгах (монографиях, учебниках, пособиях, справочниках и т.д.) должны содержать: фамилию и инициалы автора, заглавие книги, место издания, издательство, год издания. При наличии трех и более авторов допускается указывать фамилию и инициалы только первого из них со словами «и др.». Издательство надо приводить полностью в именительном падеже: допускается сокращение названия только двух городов: Москва (М.) и Санкт-Петербург (СПб.).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Сведения о статье из периодического издания должны включать: фамилию и инициалы автора, наименование статьи, издания (журнала), серии (если она есть), год выпуска, том (если есть), номер издания (журнала) и номера страниц, на которых помещена статья.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При ссылке на источник из списка литературы (особенно при обзоре аналогов) надо указывать порядковый номер по списку литературы, заключенный в квадратные скобки; например: [5].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130492" algn="l" rtl="0"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1700" b="1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2966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bf727242c8_0_14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0" name="Google Shape;240;g2bf727242c8_0_14"/>
          <p:cNvSpPr txBox="1">
            <a:spLocks noGrp="1"/>
          </p:cNvSpPr>
          <p:nvPr>
            <p:ph type="body" idx="2"/>
          </p:nvPr>
        </p:nvSpPr>
        <p:spPr>
          <a:xfrm>
            <a:off x="247157" y="323591"/>
            <a:ext cx="9825000" cy="1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>
              <a:spcBef>
                <a:spcPts val="0"/>
              </a:spcBef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Выводы о результатах прохождения производственной практики: 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>
              <a:spcBef>
                <a:spcPts val="0"/>
              </a:spcBef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выполняемая работа, приобретенные знания, умения и навыки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dirty="0">
              <a:solidFill>
                <a:srgbClr val="E6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241" name="Google Shape;241;g2bf727242c8_0_14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bf727242c8_0_14"/>
          <p:cNvSpPr txBox="1">
            <a:spLocks noGrp="1"/>
          </p:cNvSpPr>
          <p:nvPr>
            <p:ph type="body" idx="1"/>
          </p:nvPr>
        </p:nvSpPr>
        <p:spPr>
          <a:xfrm>
            <a:off x="396581" y="2103694"/>
            <a:ext cx="10082400" cy="1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719138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В ходе прохождения производственной практики мной были получены знания, навыки и практический опыт: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1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49604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4"/>
          <p:cNvSpPr txBox="1">
            <a:spLocks noGrp="1"/>
          </p:cNvSpPr>
          <p:nvPr>
            <p:ph type="title"/>
          </p:nvPr>
        </p:nvSpPr>
        <p:spPr>
          <a:xfrm>
            <a:off x="463818" y="497981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287" name="Google Shape;287;p14"/>
          <p:cNvSpPr txBox="1">
            <a:spLocks noGrp="1"/>
          </p:cNvSpPr>
          <p:nvPr>
            <p:ph type="body" idx="1"/>
          </p:nvPr>
        </p:nvSpPr>
        <p:spPr>
          <a:xfrm>
            <a:off x="394962" y="1802983"/>
            <a:ext cx="9824904" cy="485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Советов, Б. Я.  Базы данных : учебник для среднего профессионального образования / Б. Я. Советов, В. В. 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Цехановский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В. Д. Чертовской. — 3-е изд., 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перераб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. и доп. — Москва : Издательство 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Юрайт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2023. — 420 с. — (Профессиональное образование). — ISBN 978-5-534-09324-7. — Текст : электронный // Образовательная платформа 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Юрайт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[сайт]. — URL: </a:t>
            </a:r>
            <a:r>
              <a:rPr lang="ru-RU" sz="1700" u="sng" dirty="0">
                <a:solidFill>
                  <a:schemeClr val="hlin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  <a:hlinkClick r:id="rId3"/>
              </a:rPr>
              <a:t>https://urait.ru/bcode/514585</a:t>
            </a:r>
            <a:endParaRPr sz="1700" u="sng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342900" lvl="0" indent="-342900" algn="just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Стружкин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Н. П.  Базы данных: проектирование : учебник для среднего профессионального образования / Н. П. 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Стружкин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В. В. Годин. — Москва : Издательство 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Юрайт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, 2023. — 477 с. — (Профессиональное образование). — ISBN 978-5-534-11635-9. — Текст : электронный // Образовательная платформа </a:t>
            </a:r>
            <a:r>
              <a:rPr lang="ru-RU" sz="17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Юрайт</a:t>
            </a:r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[сайт]. — URL: </a:t>
            </a:r>
            <a:r>
              <a:rPr lang="ru-RU" sz="1700" u="sng" dirty="0">
                <a:solidFill>
                  <a:schemeClr val="hlin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  <a:hlinkClick r:id="rId4"/>
              </a:rPr>
              <a:t>https://urait.ru/bcode/518499</a:t>
            </a:r>
            <a:endParaRPr lang="ru-RU" sz="1700" u="sng" dirty="0">
              <a:solidFill>
                <a:schemeClr val="hlin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342900" lvl="0" indent="-342900" algn="just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Тузовский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, А. Ф.  Проектирование и разработка 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web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-приложений : учебное пособие для среднего профессионального образования / А. Ф. 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Тузовский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 — Москва : Издательство 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, 2024. — 219 с. — (Профессиональное образование). — ISBN 978-5-534-16767-2. — Текст : электронный // Образовательная платформа 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[сайт]. — URL: </a:t>
            </a:r>
            <a:r>
              <a:rPr lang="ru-RU" sz="17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hlinkClick r:id="rId5"/>
              </a:rPr>
              <a:t>https://urait.ru/bcode/541917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Полуэктова, Н. Р.  Разработка веб-приложений : учебное пособие для среднего профессионального образования / Н. Р. Полуэктова. — 2-е изд. — Москва : Издательство 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, 2024. — 204 с. — (Профессиональное образование). — ISBN 978-5-534-18644-4. — Текст : электронный // Образовательная платформа </a:t>
            </a:r>
            <a:r>
              <a:rPr lang="ru-RU" sz="17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[сайт]. — URL: </a:t>
            </a:r>
            <a:r>
              <a:rPr lang="ru-RU" sz="17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  <a:hlinkClick r:id="rId6"/>
              </a:rPr>
              <a:t>https://urait.ru/bcode/545237</a:t>
            </a:r>
            <a:r>
              <a:rPr lang="ru-RU" sz="17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88" name="Google Shape;288;p14"/>
          <p:cNvSpPr txBox="1">
            <a:spLocks noGrp="1"/>
          </p:cNvSpPr>
          <p:nvPr>
            <p:ph type="body" idx="2"/>
          </p:nvPr>
        </p:nvSpPr>
        <p:spPr>
          <a:xfrm>
            <a:off x="305068" y="845783"/>
            <a:ext cx="9824904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indent="0">
              <a:spcBef>
                <a:spcPts val="0"/>
              </a:spcBef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Список используемой литературы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89" name="Google Shape;289;p14"/>
          <p:cNvSpPr/>
          <p:nvPr/>
        </p:nvSpPr>
        <p:spPr>
          <a:xfrm>
            <a:off x="7434932" y="210982"/>
            <a:ext cx="3153698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5595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c00a3e1a9a_0_23"/>
          <p:cNvSpPr txBox="1">
            <a:spLocks noGrp="1"/>
          </p:cNvSpPr>
          <p:nvPr>
            <p:ph type="title"/>
          </p:nvPr>
        </p:nvSpPr>
        <p:spPr>
          <a:xfrm>
            <a:off x="463818" y="497982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>
              <a:buSzPts val="3600"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295" name="Google Shape;295;g2c00a3e1a9a_0_23"/>
          <p:cNvSpPr txBox="1">
            <a:spLocks noGrp="1"/>
          </p:cNvSpPr>
          <p:nvPr>
            <p:ph type="body" idx="1"/>
          </p:nvPr>
        </p:nvSpPr>
        <p:spPr>
          <a:xfrm>
            <a:off x="305068" y="1952884"/>
            <a:ext cx="9825000" cy="48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533400" lv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Диаграмма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Ганта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xlsx</a:t>
            </a:r>
            <a:endParaRPr lang="ru-RU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533400" lv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Описание диаграммы Ганта.docx</a:t>
            </a:r>
          </a:p>
          <a:p>
            <a:pPr marL="533400" lv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Прототип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en-US" dirty="0" err="1">
                <a:latin typeface="Times New Roman"/>
                <a:ea typeface="Times New Roman"/>
                <a:cs typeface="Times New Roman"/>
                <a:sym typeface="Times New Roman"/>
              </a:rPr>
              <a:t>png</a:t>
            </a:r>
            <a:endParaRPr lang="en-US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533400" lv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1-3 модули интернет-магазина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en-US" dirty="0" err="1">
                <a:latin typeface="Times New Roman"/>
                <a:ea typeface="Times New Roman"/>
                <a:cs typeface="Times New Roman"/>
                <a:sym typeface="Times New Roman"/>
              </a:rPr>
              <a:t>rar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i="1" dirty="0">
                <a:latin typeface="Times New Roman"/>
                <a:ea typeface="Times New Roman"/>
                <a:cs typeface="Times New Roman"/>
                <a:sym typeface="Times New Roman"/>
              </a:rPr>
              <a:t>(со всеми исходниками и динамическими ссылками)</a:t>
            </a:r>
            <a:endParaRPr i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856"/>
              </a:spcBef>
              <a:spcAft>
                <a:spcPts val="0"/>
              </a:spcAft>
              <a:buSzPts val="2400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6" name="Google Shape;296;g2c00a3e1a9a_0_23"/>
          <p:cNvSpPr txBox="1">
            <a:spLocks noGrp="1"/>
          </p:cNvSpPr>
          <p:nvPr>
            <p:ph type="body" idx="2"/>
          </p:nvPr>
        </p:nvSpPr>
        <p:spPr>
          <a:xfrm>
            <a:off x="305068" y="845783"/>
            <a:ext cx="9825000" cy="5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Приложения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97" name="Google Shape;297;g2c00a3e1a9a_0_23"/>
          <p:cNvSpPr/>
          <p:nvPr/>
        </p:nvSpPr>
        <p:spPr>
          <a:xfrm>
            <a:off x="7434932" y="210982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553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"/>
          <p:cNvSpPr txBox="1">
            <a:spLocks noGrp="1"/>
          </p:cNvSpPr>
          <p:nvPr>
            <p:ph type="title"/>
          </p:nvPr>
        </p:nvSpPr>
        <p:spPr>
          <a:xfrm>
            <a:off x="532673" y="637466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Содержание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5" name="Google Shape;153;p2"/>
          <p:cNvSpPr txBox="1"/>
          <p:nvPr/>
        </p:nvSpPr>
        <p:spPr>
          <a:xfrm>
            <a:off x="412750" y="1821457"/>
            <a:ext cx="9687300" cy="524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1. </a:t>
            </a:r>
            <a:r>
              <a:rPr lang="ru-RU" sz="23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  <a:endParaRPr lang="ru-RU" sz="2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SzPts val="2500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2. </a:t>
            </a:r>
            <a:r>
              <a:rPr lang="ru-RU" sz="23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Сбор информации об объекте практики и анализ предметной области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SzPts val="2500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3. </a:t>
            </a:r>
            <a:r>
              <a:rPr lang="ru-RU" sz="2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Разработка проектной документации</a:t>
            </a:r>
            <a:endParaRPr sz="23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buSzPts val="2500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4. </a:t>
            </a:r>
            <a:r>
              <a:rPr lang="ru-RU" sz="23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Экспериментально-практическая работа. Приобретение необходимых знаний, умений и </a:t>
            </a:r>
            <a:r>
              <a:rPr lang="ru-RU" sz="2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практического опыта работы по специальности в рамках освоения вида деятельности </a:t>
            </a:r>
            <a:r>
              <a:rPr lang="ru-RU" sz="2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ВД 9. Проектирование, разработка и оптимизация веб-приложений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  <a:buSzPts val="2500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5. </a:t>
            </a:r>
            <a:r>
              <a:rPr lang="ru-RU" sz="23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Обработка и систематизация полученного фактического материала</a:t>
            </a:r>
            <a:endParaRPr sz="23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3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3359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"/>
          <p:cNvSpPr txBox="1">
            <a:spLocks noGrp="1"/>
          </p:cNvSpPr>
          <p:nvPr>
            <p:ph type="title"/>
          </p:nvPr>
        </p:nvSpPr>
        <p:spPr>
          <a:xfrm>
            <a:off x="424024" y="342509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Организационный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60" name="Google Shape;160;p3"/>
          <p:cNvSpPr txBox="1">
            <a:spLocks noGrp="1"/>
          </p:cNvSpPr>
          <p:nvPr>
            <p:ph type="body" idx="1"/>
          </p:nvPr>
        </p:nvSpPr>
        <p:spPr>
          <a:xfrm>
            <a:off x="0" y="1734714"/>
            <a:ext cx="10408024" cy="460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45720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cs typeface="Times New Roman"/>
                <a:sym typeface="Times New Roman"/>
              </a:rPr>
              <a:t>Я, Ф.И.О., проходил(а) производственную практику в … </a:t>
            </a:r>
            <a:r>
              <a:rPr lang="ru-RU" sz="1600" i="1" dirty="0">
                <a:latin typeface="Times New Roman"/>
                <a:cs typeface="Times New Roman"/>
                <a:sym typeface="Times New Roman"/>
              </a:rPr>
              <a:t>(например, </a:t>
            </a:r>
            <a:r>
              <a:rPr lang="ru-RU" sz="1600" i="1" dirty="0">
                <a:latin typeface="Times New Roman"/>
                <a:cs typeface="Times New Roman"/>
              </a:rPr>
              <a:t>на базе Управления веб-разработки IT-Департамента Университета «Синергия»)</a:t>
            </a:r>
            <a:r>
              <a:rPr lang="ru-RU" sz="1600" dirty="0">
                <a:latin typeface="Times New Roman"/>
                <a:cs typeface="Times New Roman"/>
                <a:sym typeface="Times New Roman"/>
              </a:rPr>
              <a:t>. </a:t>
            </a: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При выполнении индивидуального задания по практике решал(а) задачи по разработке 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Перед началом практики: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Принял(а) участие в организационном собрании по практике.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Ознакомил(а)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сь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с комплектом шаблонов отчетной документации по практике.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Уточнил(а) контакты руководителя практики от Образовательной организации, а также правила в отношении субординации, внешнего вида, графика работы, техники безопасности: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Требования к внешнему виду: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График работы: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Круг обязанностей: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Доступ к данным: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1" name="Google Shape;161;p3"/>
          <p:cNvSpPr txBox="1">
            <a:spLocks noGrp="1"/>
          </p:cNvSpPr>
          <p:nvPr>
            <p:ph type="body" idx="2"/>
          </p:nvPr>
        </p:nvSpPr>
        <p:spPr>
          <a:xfrm>
            <a:off x="286313" y="779740"/>
            <a:ext cx="9824904" cy="709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 fontScale="92500" lnSpcReduction="10000"/>
          </a:bodyPr>
          <a:lstStyle/>
          <a:p>
            <a:pPr marL="87313" indent="0">
              <a:lnSpc>
                <a:spcPct val="100000"/>
              </a:lnSpc>
              <a:spcBef>
                <a:spcPts val="0"/>
              </a:spcBef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Правила внутреннего распорядка, правила и нормы охраны труда, 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3" indent="0">
              <a:lnSpc>
                <a:spcPct val="100000"/>
              </a:lnSpc>
              <a:spcBef>
                <a:spcPts val="856"/>
              </a:spcBef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техники безопасности при работе с вычислительной техникой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/>
          <p:cNvSpPr txBox="1">
            <a:spLocks noGrp="1"/>
          </p:cNvSpPr>
          <p:nvPr>
            <p:ph type="body" idx="2"/>
          </p:nvPr>
        </p:nvSpPr>
        <p:spPr>
          <a:xfrm>
            <a:off x="376893" y="237576"/>
            <a:ext cx="6326721" cy="110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Анализ предметной области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/>
          <p:cNvSpPr txBox="1">
            <a:spLocks noGrp="1"/>
          </p:cNvSpPr>
          <p:nvPr>
            <p:ph type="title"/>
          </p:nvPr>
        </p:nvSpPr>
        <p:spPr>
          <a:xfrm>
            <a:off x="466961" y="459418"/>
            <a:ext cx="968730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Подготовительный этап</a:t>
            </a:r>
            <a: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</a:br>
            <a:endParaRPr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ED5601-16A0-4AEC-98C2-A483314D739F}"/>
              </a:ext>
            </a:extLst>
          </p:cNvPr>
          <p:cNvSpPr txBox="1"/>
          <p:nvPr/>
        </p:nvSpPr>
        <p:spPr>
          <a:xfrm>
            <a:off x="322170" y="2038246"/>
            <a:ext cx="100490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BizLearn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Academy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была основана группой успешных предпринимателей, стремящихся поделиться своим опытом и знаниями с владельцами малого бизнеса. Миссия компании — помочь каждому предпринимателю достичь новых высот через качественное образование и поддержку.</a:t>
            </a:r>
            <a:endParaRPr lang="ru-RU" sz="1800" dirty="0">
              <a:effectLst/>
            </a:endParaRPr>
          </a:p>
          <a:p>
            <a:pPr indent="450215" algn="just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Платформа создана для владельцев и сотрудников малого бизнеса, стремящихся к обучению и развитию. На сайте представлены курсы и материалы по финансам, маркетингу, продажам, разработке продуктов и юридическим вопросам. Включены вебинары, видео- лекции, интерактивные задания и форумы для общения с другими предпринимателями. По завершении курсов предоставляется сертификат, способствующий росту и успешности малого бизнеса.</a:t>
            </a:r>
            <a:endParaRPr lang="ru-RU" sz="1800" dirty="0"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/>
          <p:cNvSpPr txBox="1">
            <a:spLocks noGrp="1"/>
          </p:cNvSpPr>
          <p:nvPr>
            <p:ph type="body" idx="2"/>
          </p:nvPr>
        </p:nvSpPr>
        <p:spPr>
          <a:xfrm>
            <a:off x="403787" y="220918"/>
            <a:ext cx="6326721" cy="110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Разработка проектной документации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/>
          <p:cNvSpPr txBox="1">
            <a:spLocks noGrp="1"/>
          </p:cNvSpPr>
          <p:nvPr>
            <p:ph type="title"/>
          </p:nvPr>
        </p:nvSpPr>
        <p:spPr>
          <a:xfrm>
            <a:off x="466961" y="376318"/>
            <a:ext cx="96873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Исследовательский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E5F77-B32A-4680-AE8E-0D7C1B940CB2}"/>
              </a:ext>
            </a:extLst>
          </p:cNvPr>
          <p:cNvSpPr txBox="1"/>
          <p:nvPr/>
        </p:nvSpPr>
        <p:spPr>
          <a:xfrm>
            <a:off x="4399164" y="2232847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Ганта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C32CC6-E06F-4A61-AEEB-3765A06972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92"/>
          <a:stretch/>
        </p:blipFill>
        <p:spPr>
          <a:xfrm>
            <a:off x="210201" y="2724260"/>
            <a:ext cx="10261251" cy="223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04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7539800" y="56026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/>
          <p:cNvSpPr txBox="1">
            <a:spLocks noGrp="1"/>
          </p:cNvSpPr>
          <p:nvPr>
            <p:ph type="body" idx="2"/>
          </p:nvPr>
        </p:nvSpPr>
        <p:spPr>
          <a:xfrm>
            <a:off x="367928" y="252424"/>
            <a:ext cx="6326721" cy="1101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Дизайн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/>
          <p:cNvSpPr txBox="1">
            <a:spLocks noGrp="1"/>
          </p:cNvSpPr>
          <p:nvPr>
            <p:ph type="title"/>
          </p:nvPr>
        </p:nvSpPr>
        <p:spPr>
          <a:xfrm>
            <a:off x="466961" y="423541"/>
            <a:ext cx="96873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>
              <a:buSzPts val="3600"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 и разработки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E5F77-B32A-4680-AE8E-0D7C1B940CB2}"/>
              </a:ext>
            </a:extLst>
          </p:cNvPr>
          <p:cNvSpPr txBox="1"/>
          <p:nvPr/>
        </p:nvSpPr>
        <p:spPr>
          <a:xfrm>
            <a:off x="4737377" y="1907671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70F5A3-978D-4560-9475-43D02B5D0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3204"/>
            <a:ext cx="10693400" cy="480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65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/>
          <p:cNvSpPr/>
          <p:nvPr/>
        </p:nvSpPr>
        <p:spPr>
          <a:xfrm>
            <a:off x="7539800" y="56026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/>
          <p:cNvSpPr txBox="1">
            <a:spLocks noGrp="1"/>
          </p:cNvSpPr>
          <p:nvPr>
            <p:ph type="body" idx="2"/>
          </p:nvPr>
        </p:nvSpPr>
        <p:spPr>
          <a:xfrm>
            <a:off x="412752" y="265888"/>
            <a:ext cx="6326721" cy="110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Разработка функциональности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/>
          <p:cNvSpPr txBox="1">
            <a:spLocks noGrp="1"/>
          </p:cNvSpPr>
          <p:nvPr>
            <p:ph type="title"/>
          </p:nvPr>
        </p:nvSpPr>
        <p:spPr>
          <a:xfrm>
            <a:off x="466961" y="459418"/>
            <a:ext cx="968730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3600"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 и разработки</a:t>
            </a:r>
            <a: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</a:br>
            <a:endParaRPr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E5F77-B32A-4680-AE8E-0D7C1B940CB2}"/>
              </a:ext>
            </a:extLst>
          </p:cNvPr>
          <p:cNvSpPr txBox="1"/>
          <p:nvPr/>
        </p:nvSpPr>
        <p:spPr>
          <a:xfrm>
            <a:off x="4535847" y="2271687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модуль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EA38EE-BF95-432C-9D85-EB96133453C4}"/>
              </a:ext>
            </a:extLst>
          </p:cNvPr>
          <p:cNvSpPr txBox="1"/>
          <p:nvPr/>
        </p:nvSpPr>
        <p:spPr>
          <a:xfrm>
            <a:off x="1986541" y="3380521"/>
            <a:ext cx="6326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текста вставить скриншот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-го модуля</a:t>
            </a:r>
          </a:p>
        </p:txBody>
      </p:sp>
    </p:spTree>
    <p:extLst>
      <p:ext uri="{BB962C8B-B14F-4D97-AF65-F5344CB8AC3E}">
        <p14:creationId xmlns:p14="http://schemas.microsoft.com/office/powerpoint/2010/main" val="367817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>
          <a:extLst>
            <a:ext uri="{FF2B5EF4-FFF2-40B4-BE49-F238E27FC236}">
              <a16:creationId xmlns:a16="http://schemas.microsoft.com/office/drawing/2014/main" id="{29B4232C-EA44-487E-93CD-F7CDB0384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>
            <a:extLst>
              <a:ext uri="{FF2B5EF4-FFF2-40B4-BE49-F238E27FC236}">
                <a16:creationId xmlns:a16="http://schemas.microsoft.com/office/drawing/2014/main" id="{F1BAD905-73D5-577A-2F64-F5631511C716}"/>
              </a:ext>
            </a:extLst>
          </p:cNvPr>
          <p:cNvSpPr/>
          <p:nvPr/>
        </p:nvSpPr>
        <p:spPr>
          <a:xfrm>
            <a:off x="7539800" y="56026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>
            <a:extLst>
              <a:ext uri="{FF2B5EF4-FFF2-40B4-BE49-F238E27FC236}">
                <a16:creationId xmlns:a16="http://schemas.microsoft.com/office/drawing/2014/main" id="{F51E1ACD-0C74-4480-2200-E63CF66E87B5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12752" y="265888"/>
            <a:ext cx="6326721" cy="110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Разработка функциональности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>
            <a:extLst>
              <a:ext uri="{FF2B5EF4-FFF2-40B4-BE49-F238E27FC236}">
                <a16:creationId xmlns:a16="http://schemas.microsoft.com/office/drawing/2014/main" id="{4D11C13D-5DC0-CC5A-9121-F796651264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6961" y="459418"/>
            <a:ext cx="968730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3600"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 и разработки</a:t>
            </a:r>
            <a: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</a:br>
            <a:endParaRPr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05F3D6-8F2D-46D6-AAF3-B55DA788D664}"/>
              </a:ext>
            </a:extLst>
          </p:cNvPr>
          <p:cNvSpPr txBox="1"/>
          <p:nvPr/>
        </p:nvSpPr>
        <p:spPr>
          <a:xfrm>
            <a:off x="4535847" y="2271687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модуль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D3D200-35A0-59DC-D948-878D65038AB2}"/>
              </a:ext>
            </a:extLst>
          </p:cNvPr>
          <p:cNvSpPr txBox="1"/>
          <p:nvPr/>
        </p:nvSpPr>
        <p:spPr>
          <a:xfrm>
            <a:off x="1986541" y="3380521"/>
            <a:ext cx="6326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текста вставить скриншот 2-го модуля</a:t>
            </a:r>
          </a:p>
        </p:txBody>
      </p:sp>
    </p:spTree>
    <p:extLst>
      <p:ext uri="{BB962C8B-B14F-4D97-AF65-F5344CB8AC3E}">
        <p14:creationId xmlns:p14="http://schemas.microsoft.com/office/powerpoint/2010/main" val="121705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>
          <a:extLst>
            <a:ext uri="{FF2B5EF4-FFF2-40B4-BE49-F238E27FC236}">
              <a16:creationId xmlns:a16="http://schemas.microsoft.com/office/drawing/2014/main" id="{1F6C7C21-D4F9-F8E8-D748-868991603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">
            <a:extLst>
              <a:ext uri="{FF2B5EF4-FFF2-40B4-BE49-F238E27FC236}">
                <a16:creationId xmlns:a16="http://schemas.microsoft.com/office/drawing/2014/main" id="{531E3C1B-1069-98D4-E1E4-4095AE9C4082}"/>
              </a:ext>
            </a:extLst>
          </p:cNvPr>
          <p:cNvSpPr/>
          <p:nvPr/>
        </p:nvSpPr>
        <p:spPr>
          <a:xfrm>
            <a:off x="7539800" y="56026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9;g202f423d887_0_0">
            <a:extLst>
              <a:ext uri="{FF2B5EF4-FFF2-40B4-BE49-F238E27FC236}">
                <a16:creationId xmlns:a16="http://schemas.microsoft.com/office/drawing/2014/main" id="{4564362A-5116-C6A9-692D-37C277E3948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12752" y="265888"/>
            <a:ext cx="6326721" cy="110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Разработка функциональности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67;p5">
            <a:extLst>
              <a:ext uri="{FF2B5EF4-FFF2-40B4-BE49-F238E27FC236}">
                <a16:creationId xmlns:a16="http://schemas.microsoft.com/office/drawing/2014/main" id="{51E2D6D3-2187-B6C1-7115-46EDDC2801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6961" y="459418"/>
            <a:ext cx="9687300" cy="664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3600"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 и разработки</a:t>
            </a:r>
            <a: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</a:br>
            <a:endParaRPr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1DF595-6123-AA6B-BB5B-97BCE80B0217}"/>
              </a:ext>
            </a:extLst>
          </p:cNvPr>
          <p:cNvSpPr txBox="1"/>
          <p:nvPr/>
        </p:nvSpPr>
        <p:spPr>
          <a:xfrm>
            <a:off x="4535847" y="2271687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модуль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939FF2-3087-4740-B569-336B9E7334E4}"/>
              </a:ext>
            </a:extLst>
          </p:cNvPr>
          <p:cNvSpPr txBox="1"/>
          <p:nvPr/>
        </p:nvSpPr>
        <p:spPr>
          <a:xfrm>
            <a:off x="1986541" y="3380521"/>
            <a:ext cx="6326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текста вставить скриншот 3-го модуля</a:t>
            </a:r>
          </a:p>
        </p:txBody>
      </p:sp>
    </p:spTree>
    <p:extLst>
      <p:ext uri="{BB962C8B-B14F-4D97-AF65-F5344CB8AC3E}">
        <p14:creationId xmlns:p14="http://schemas.microsoft.com/office/powerpoint/2010/main" val="14797917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802</Words>
  <Application>Microsoft Office PowerPoint</Application>
  <PresentationFormat>Произвольный</PresentationFormat>
  <Paragraphs>99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Aptos</vt:lpstr>
      <vt:lpstr>Arial Black</vt:lpstr>
      <vt:lpstr>Times New Roman</vt:lpstr>
      <vt:lpstr>Arial</vt:lpstr>
      <vt:lpstr>Calibri</vt:lpstr>
      <vt:lpstr>Тема Office</vt:lpstr>
      <vt:lpstr>ОТЧЕТ  о прохождении производственной практики   по профессиональному модулю ПМ.09 Проектирование, разработка и оптимизация веб-приложений  в период с «__» __________ 20__ г. по «__» __________ 20__ г.   Специальность 09.02.07 Информационные системы и программирование </vt:lpstr>
      <vt:lpstr>Содержание</vt:lpstr>
      <vt:lpstr>Организационный этап</vt:lpstr>
      <vt:lpstr>Подготовительный этап </vt:lpstr>
      <vt:lpstr>Исследовательский этап </vt:lpstr>
      <vt:lpstr>Этап проектирования и разработки </vt:lpstr>
      <vt:lpstr>Этап проектирования и разработки </vt:lpstr>
      <vt:lpstr>Этап проектирования и разработки </vt:lpstr>
      <vt:lpstr>Этап проектирования и разработки </vt:lpstr>
      <vt:lpstr>Отчетный этап   </vt:lpstr>
      <vt:lpstr>Отчетный этап   </vt:lpstr>
      <vt:lpstr>Отчетный этап   </vt:lpstr>
      <vt:lpstr>Отчетный этап</vt:lpstr>
      <vt:lpstr>Отчетный этап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 о прохождении учебной практики   по профессиональному модулю ПМ.01 Осуществление интеграции программных модулей  в период с «  »         2024 г. по «  »          2024 г.   Специальность 09.02.07 Информационные системы и программирование </dc:title>
  <dc:creator>Катя</dc:creator>
  <cp:lastModifiedBy>Перепечина Мария Викторовна</cp:lastModifiedBy>
  <cp:revision>28</cp:revision>
  <dcterms:created xsi:type="dcterms:W3CDTF">2020-03-27T22:15:06Z</dcterms:created>
  <dcterms:modified xsi:type="dcterms:W3CDTF">2025-03-27T15:47:38Z</dcterms:modified>
</cp:coreProperties>
</file>