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3"/>
  </p:notesMasterIdLst>
  <p:handoutMasterIdLst>
    <p:handoutMasterId r:id="rId24"/>
  </p:handoutMasterIdLst>
  <p:sldIdLst>
    <p:sldId id="725" r:id="rId2"/>
    <p:sldId id="716" r:id="rId3"/>
    <p:sldId id="717" r:id="rId4"/>
    <p:sldId id="703" r:id="rId5"/>
    <p:sldId id="704" r:id="rId6"/>
    <p:sldId id="705" r:id="rId7"/>
    <p:sldId id="706" r:id="rId8"/>
    <p:sldId id="691" r:id="rId9"/>
    <p:sldId id="726" r:id="rId10"/>
    <p:sldId id="707" r:id="rId11"/>
    <p:sldId id="721" r:id="rId12"/>
    <p:sldId id="728" r:id="rId13"/>
    <p:sldId id="729" r:id="rId14"/>
    <p:sldId id="730" r:id="rId15"/>
    <p:sldId id="731" r:id="rId16"/>
    <p:sldId id="732" r:id="rId17"/>
    <p:sldId id="733" r:id="rId18"/>
    <p:sldId id="734" r:id="rId19"/>
    <p:sldId id="702" r:id="rId20"/>
    <p:sldId id="672" r:id="rId21"/>
    <p:sldId id="724" r:id="rId22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E28"/>
    <a:srgbClr val="E60000"/>
    <a:srgbClr val="EB0000"/>
    <a:srgbClr val="EB1E00"/>
    <a:srgbClr val="E51F26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yandex.ru/video/touch/preview/8076183195156884512" TargetMode="External"/><Relationship Id="rId3" Type="http://schemas.openxmlformats.org/officeDocument/2006/relationships/hyperlink" Target="https://yandex.ru/video/touch/preview/14496250577670373051" TargetMode="External"/><Relationship Id="rId4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hyperlink" Target="https://yandex.ru/video/touch/preview/8076183195156884512" TargetMode="External"/><Relationship Id="rId4" Type="http://schemas.openxmlformats.org/officeDocument/2006/relationships/hyperlink" Target="https://yandex.ru/video/touch/preview/14496250577670373051" TargetMode="Externa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543" y="2934538"/>
            <a:ext cx="9721080" cy="2934324"/>
          </a:xfrm>
        </p:spPr>
        <p:txBody>
          <a:bodyPr>
            <a:normAutofit/>
          </a:bodyPr>
          <a:lstStyle/>
          <a:p>
            <a:r>
              <a:rPr lang="ru-RU" sz="2100" dirty="0"/>
              <a:t>ОТЧЕТ</a:t>
            </a:r>
            <a:br>
              <a:rPr lang="ru-RU" sz="2100" dirty="0"/>
            </a:br>
            <a:r>
              <a:rPr lang="ru-RU" sz="2100" dirty="0"/>
              <a:t>о прохождении учебной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2000" dirty="0"/>
              <a:t>по профессиональному модулю ПМ.01 Педагогическая деятельность по проектированию, реализации и анализу процесса обучения в начальном общем образовании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/>
              <a:t>в период с </a:t>
            </a:r>
            <a:r>
              <a:rPr lang="ru-RU" sz="1800" dirty="0">
                <a:solidFill>
                  <a:prstClr val="white"/>
                </a:solidFill>
              </a:rPr>
              <a:t>«___» ___________ 20__ г. по «___» ___________ 20__ г.</a:t>
            </a:r>
            <a:br>
              <a:rPr lang="ru-RU" sz="1800" dirty="0">
                <a:solidFill>
                  <a:prstClr val="white"/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</a:t>
            </a:r>
            <a:r>
              <a:rPr lang="ru-RU" sz="2000" dirty="0"/>
              <a:t>44.02.02 Преподавание в начальных классах</a:t>
            </a:r>
            <a:endParaRPr lang="ru-RU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Педагогики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Педагогики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BC1611B-5C6A-4DD4-B018-FCDD128CAB95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                       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ФИО Руководителя: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727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787" y="1980431"/>
            <a:ext cx="9698293" cy="3336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533400" algn="just">
              <a:lnSpc>
                <a:spcPct val="100299"/>
              </a:lnSpc>
              <a:spcBef>
                <a:spcPts val="95"/>
              </a:spcBef>
            </a:pPr>
            <a:r>
              <a:rPr lang="ru-RU" dirty="0">
                <a:cs typeface="Calibri"/>
              </a:rPr>
              <a:t>Перечислить</a:t>
            </a:r>
            <a:r>
              <a:rPr lang="ru-RU" spc="180" dirty="0">
                <a:cs typeface="Calibri"/>
              </a:rPr>
              <a:t>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нормативные</a:t>
            </a:r>
            <a:r>
              <a:rPr lang="ru-RU" i="1" spc="1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и</a:t>
            </a:r>
            <a:r>
              <a:rPr lang="ru-RU" i="1" spc="2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правовые</a:t>
            </a:r>
            <a:r>
              <a:rPr lang="ru-RU" i="1" spc="1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документы</a:t>
            </a:r>
            <a:r>
              <a:rPr lang="ru-RU" dirty="0">
                <a:cs typeface="Calibri"/>
              </a:rPr>
              <a:t>,</a:t>
            </a:r>
            <a:r>
              <a:rPr lang="ru-RU" spc="195" dirty="0">
                <a:cs typeface="Calibri"/>
              </a:rPr>
              <a:t>  </a:t>
            </a:r>
            <a:r>
              <a:rPr lang="ru-RU" dirty="0">
                <a:cs typeface="Calibri"/>
              </a:rPr>
              <a:t>которыми</a:t>
            </a:r>
            <a:r>
              <a:rPr lang="ru-RU" spc="204" dirty="0">
                <a:cs typeface="Calibri"/>
              </a:rPr>
              <a:t>  </a:t>
            </a:r>
            <a:r>
              <a:rPr lang="ru-RU" spc="-10" dirty="0">
                <a:cs typeface="Calibri"/>
              </a:rPr>
              <a:t>должен </a:t>
            </a:r>
            <a:r>
              <a:rPr lang="ru-RU" dirty="0">
                <a:cs typeface="Calibri"/>
              </a:rPr>
              <a:t>руководствоваться</a:t>
            </a:r>
            <a:r>
              <a:rPr lang="ru-RU" spc="445" dirty="0">
                <a:cs typeface="Calibri"/>
              </a:rPr>
              <a:t> </a:t>
            </a:r>
            <a:r>
              <a:rPr lang="ru-RU" dirty="0">
                <a:cs typeface="Calibri"/>
              </a:rPr>
              <a:t>учитель</a:t>
            </a:r>
            <a:r>
              <a:rPr lang="ru-RU" spc="450" dirty="0">
                <a:cs typeface="Calibri"/>
              </a:rPr>
              <a:t> </a:t>
            </a:r>
            <a:r>
              <a:rPr lang="ru-RU" dirty="0">
                <a:cs typeface="Calibri"/>
              </a:rPr>
              <a:t>начальных</a:t>
            </a:r>
            <a:r>
              <a:rPr lang="ru-RU" spc="520" dirty="0">
                <a:cs typeface="Calibri"/>
              </a:rPr>
              <a:t> </a:t>
            </a:r>
            <a:r>
              <a:rPr lang="ru-RU" dirty="0">
                <a:cs typeface="Calibri"/>
              </a:rPr>
              <a:t>классов</a:t>
            </a:r>
            <a:r>
              <a:rPr lang="ru-RU" spc="430" dirty="0">
                <a:cs typeface="Calibri"/>
              </a:rPr>
              <a:t> </a:t>
            </a:r>
            <a:r>
              <a:rPr lang="ru-RU" dirty="0">
                <a:cs typeface="Calibri"/>
              </a:rPr>
              <a:t>в</a:t>
            </a:r>
            <a:r>
              <a:rPr lang="ru-RU" spc="500" dirty="0">
                <a:cs typeface="Calibri"/>
              </a:rPr>
              <a:t> </a:t>
            </a:r>
            <a:r>
              <a:rPr lang="ru-RU" dirty="0">
                <a:cs typeface="Calibri"/>
              </a:rPr>
              <a:t>ежедневной</a:t>
            </a:r>
            <a:r>
              <a:rPr lang="ru-RU" spc="445" dirty="0">
                <a:cs typeface="Calibri"/>
              </a:rPr>
              <a:t> </a:t>
            </a:r>
            <a:r>
              <a:rPr lang="ru-RU" dirty="0">
                <a:cs typeface="Calibri"/>
              </a:rPr>
              <a:t>работе</a:t>
            </a:r>
            <a:r>
              <a:rPr lang="ru-RU" spc="459" dirty="0">
                <a:cs typeface="Calibri"/>
              </a:rPr>
              <a:t> </a:t>
            </a:r>
            <a:r>
              <a:rPr lang="ru-RU" dirty="0"/>
              <a:t>преподавания по программам начального общего образования</a:t>
            </a:r>
            <a:r>
              <a:rPr lang="ru-RU" spc="-10" dirty="0">
                <a:cs typeface="Calibri"/>
              </a:rPr>
              <a:t>.</a:t>
            </a:r>
          </a:p>
          <a:p>
            <a:pPr marL="12700" marR="5080" indent="533400" algn="just">
              <a:lnSpc>
                <a:spcPct val="100299"/>
              </a:lnSpc>
              <a:spcBef>
                <a:spcPts val="95"/>
              </a:spcBef>
            </a:pPr>
            <a:r>
              <a:rPr lang="ru-RU" spc="-10" dirty="0">
                <a:cs typeface="Calibri"/>
              </a:rPr>
              <a:t>В перечне обязательно должны быть представлены как </a:t>
            </a:r>
            <a:r>
              <a:rPr lang="ru-RU" i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федеральные нормативные документы </a:t>
            </a:r>
            <a:r>
              <a:rPr lang="ru-RU" spc="-10" dirty="0">
                <a:cs typeface="Calibri"/>
              </a:rPr>
              <a:t>(</a:t>
            </a:r>
            <a:r>
              <a:rPr lang="ru-RU" i="1" spc="-10" dirty="0">
                <a:cs typeface="Calibri"/>
              </a:rPr>
              <a:t>Федеральный Закон от 29.12.2012 № 273-ФЗ «Об образовании в Российской Федерации», приказ Министерства просвещения РФ от 31 мая 2021 г. № 286 «Об утверждении федерального государственного образовательного стандарта начального общего образования» и т.д.), </a:t>
            </a:r>
            <a:r>
              <a:rPr lang="ru-RU" dirty="0"/>
              <a:t>так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региональные</a:t>
            </a:r>
            <a:r>
              <a:rPr lang="ru-RU" dirty="0"/>
              <a:t> и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локальные акты</a:t>
            </a:r>
            <a:r>
              <a:rPr lang="ru-RU" dirty="0"/>
              <a:t>, разработанные школой </a:t>
            </a:r>
            <a:r>
              <a:rPr lang="ru-RU" i="1" spc="-10" dirty="0">
                <a:cs typeface="Calibri"/>
              </a:rPr>
              <a:t>для организации урочной деятельности.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12816"/>
            <a:ext cx="9687193" cy="664797"/>
          </a:xfrm>
        </p:spPr>
        <p:txBody>
          <a:bodyPr/>
          <a:lstStyle/>
          <a:p>
            <a:r>
              <a:rPr lang="ru-RU" sz="2400" dirty="0"/>
              <a:t>Нормативное и правовое регулирование деятельности образовательной организации «…»</a:t>
            </a:r>
          </a:p>
        </p:txBody>
      </p:sp>
    </p:spTree>
    <p:extLst>
      <p:ext uri="{BB962C8B-B14F-4D97-AF65-F5344CB8AC3E}">
        <p14:creationId xmlns:p14="http://schemas.microsoft.com/office/powerpoint/2010/main" val="242801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2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22277" t="19495" r="41750" b="20458"/>
          <a:stretch/>
        </p:blipFill>
        <p:spPr bwMode="auto">
          <a:xfrm>
            <a:off x="447878" y="1908423"/>
            <a:ext cx="5678008" cy="53285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53158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102" t="8668" r="41197" b="21442"/>
          <a:stretch/>
        </p:blipFill>
        <p:spPr bwMode="auto">
          <a:xfrm>
            <a:off x="415742" y="1836415"/>
            <a:ext cx="5184576" cy="55507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60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055" t="11621" r="42304" b="18490"/>
          <a:stretch/>
        </p:blipFill>
        <p:spPr bwMode="auto">
          <a:xfrm>
            <a:off x="447878" y="1764407"/>
            <a:ext cx="5040560" cy="55571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91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22148" t="9652" r="44518" b="21443"/>
          <a:stretch/>
        </p:blipFill>
        <p:spPr bwMode="auto">
          <a:xfrm>
            <a:off x="447878" y="1836415"/>
            <a:ext cx="4750250" cy="55206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67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027" t="9652" r="41752" b="18490"/>
          <a:stretch/>
        </p:blipFill>
        <p:spPr bwMode="auto">
          <a:xfrm>
            <a:off x="417475" y="1836415"/>
            <a:ext cx="4971133" cy="55446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96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277" t="8668" r="41197" b="20458"/>
          <a:stretch/>
        </p:blipFill>
        <p:spPr bwMode="auto">
          <a:xfrm>
            <a:off x="422676" y="1836415"/>
            <a:ext cx="5140047" cy="56073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925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1723" t="10636" r="41197" b="18490"/>
          <a:stretch>
            <a:fillRect/>
          </a:stretch>
        </p:blipFill>
        <p:spPr bwMode="auto">
          <a:xfrm>
            <a:off x="433958" y="1836415"/>
            <a:ext cx="5128766" cy="55115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53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8" y="-329752"/>
            <a:ext cx="9687193" cy="2382191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2276" t="9653" r="45624" b="28333"/>
          <a:stretch/>
        </p:blipFill>
        <p:spPr bwMode="auto">
          <a:xfrm>
            <a:off x="447878" y="1807960"/>
            <a:ext cx="5042838" cy="5477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98828" y="2659568"/>
            <a:ext cx="38884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Представить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урока:</a:t>
            </a:r>
          </a:p>
          <a:p>
            <a:pPr algn="just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№1:</a:t>
            </a:r>
          </a:p>
          <a:p>
            <a:pPr algn="just"/>
            <a:r>
              <a:rPr lang="ru-RU" u="sng" dirty="0">
                <a:hlinkClick r:id="rId3"/>
              </a:rPr>
              <a:t>https://yandex.ru/video/touch/preview/8076183195156884512</a:t>
            </a:r>
            <a:endParaRPr lang="ru-RU" u="sng" dirty="0"/>
          </a:p>
          <a:p>
            <a:pPr algn="just"/>
            <a:endParaRPr lang="ru-RU" u="sng" dirty="0"/>
          </a:p>
          <a:p>
            <a:pPr algn="just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 №2:</a:t>
            </a:r>
          </a:p>
          <a:p>
            <a:pPr algn="just"/>
            <a:r>
              <a:rPr lang="ru-RU" u="sng" dirty="0">
                <a:hlinkClick r:id="rId4"/>
              </a:rPr>
              <a:t>https://yandex.ru/video/touch/preview/14496250577670373051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indent="542925" algn="just"/>
            <a:r>
              <a:rPr lang="ru-RU" b="1" dirty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852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0193" y="1836415"/>
            <a:ext cx="99321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  <a:p>
            <a:pPr indent="542925" algn="just"/>
            <a:r>
              <a:rPr lang="ru-RU" dirty="0"/>
              <a:t>Перечислить основные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учебной документации</a:t>
            </a:r>
            <a:r>
              <a:rPr lang="ru-RU" dirty="0"/>
              <a:t>.</a:t>
            </a:r>
          </a:p>
          <a:p>
            <a:pPr indent="542925" algn="just"/>
            <a:endParaRPr lang="ru-RU" b="1" dirty="0"/>
          </a:p>
          <a:p>
            <a:pPr indent="542925" algn="just"/>
            <a:r>
              <a:rPr lang="ru-RU" i="1" dirty="0" err="1"/>
              <a:t>Справочно</a:t>
            </a:r>
            <a:r>
              <a:rPr lang="ru-RU" i="1" dirty="0"/>
              <a:t>:</a:t>
            </a:r>
          </a:p>
          <a:p>
            <a:pPr indent="542925" algn="just"/>
            <a:r>
              <a:rPr lang="ru-RU" i="1" dirty="0"/>
              <a:t>Основными видами учебной документации в начальной школе являются: учебные планы и программы, рабочие программы, учебники и пособия, тетради и рабочие листы, контрольно-измерительные материалы, дневники и документы оценки и аттестации. Эти документы необходимы для организации учебного процесса, контроля знаний учеников и оценки качества образования.</a:t>
            </a:r>
          </a:p>
          <a:p>
            <a:pPr indent="542925" algn="just"/>
            <a:endParaRPr lang="ru-RU" b="1" dirty="0"/>
          </a:p>
          <a:p>
            <a:pPr indent="542925" algn="just"/>
            <a:r>
              <a:rPr lang="ru-RU" b="1" dirty="0"/>
              <a:t>(2-3 слайда)</a:t>
            </a:r>
          </a:p>
          <a:p>
            <a:pPr indent="542925" algn="just"/>
            <a:endParaRPr lang="ru-RU" b="1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-307217"/>
            <a:ext cx="9687193" cy="2437590"/>
          </a:xfrm>
        </p:spPr>
        <p:txBody>
          <a:bodyPr/>
          <a:lstStyle/>
          <a:p>
            <a:pPr indent="291465"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Экспериментально-практическая </a:t>
            </a:r>
            <a:r>
              <a:rPr lang="ru-RU" sz="2400" dirty="0">
                <a:cs typeface="Times New Roman" panose="02020603050405020304" pitchFamily="18" charset="0"/>
              </a:rPr>
              <a:t>работа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 рамках освоения вида деятельности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ВД 1. Педагогическая деятельность по проектированию, реализации и анализу процесса обучения в начальном общем образовании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859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2" y="1764407"/>
            <a:ext cx="9687193" cy="472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>
                <a:solidFill>
                  <a:srgbClr val="FF0000"/>
                </a:solidFill>
              </a:rPr>
              <a:t>1. </a:t>
            </a:r>
            <a:r>
              <a:rPr lang="ru-RU" sz="2000" dirty="0"/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>
                <a:solidFill>
                  <a:srgbClr val="FF0000"/>
                </a:solidFill>
              </a:rPr>
              <a:t>2. </a:t>
            </a:r>
            <a:r>
              <a:rPr lang="x-none" sz="2000" dirty="0"/>
              <a:t>Изучение организационной структуры </a:t>
            </a:r>
            <a:r>
              <a:rPr lang="ru-RU" sz="2000" dirty="0"/>
              <a:t>исследуемой образовательной организации 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>
                <a:solidFill>
                  <a:srgbClr val="FF0000"/>
                </a:solidFill>
              </a:rPr>
              <a:t>3. </a:t>
            </a:r>
            <a:r>
              <a:rPr lang="ru-RU" sz="2000" dirty="0"/>
              <a:t>Сбор информации об объекте практики и анализ содержания источников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>
                <a:solidFill>
                  <a:srgbClr val="FF0000"/>
                </a:solidFill>
              </a:rPr>
              <a:t>4. </a:t>
            </a:r>
            <a:r>
              <a:rPr lang="ru-RU" sz="2000" dirty="0"/>
              <a:t>Экспериментально-практическая работа. Приобретение необходимых знаний, умений и первоначального опыта практической работы по специальности в рамках освоения вида деятельности ВД 1. </a:t>
            </a:r>
            <a:r>
              <a:rPr lang="ru-RU" dirty="0"/>
              <a:t>Педагогическая деятельность по проектированию, реализации и анализу процесса обучения в начальном общем образовании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dirty="0"/>
              <a:t> </a:t>
            </a:r>
            <a:r>
              <a:rPr lang="ru-RU" sz="2500" dirty="0">
                <a:solidFill>
                  <a:srgbClr val="FF0000"/>
                </a:solidFill>
              </a:rPr>
              <a:t>5. </a:t>
            </a:r>
            <a:r>
              <a:rPr lang="ru-RU" sz="2000" dirty="0"/>
              <a:t>Обработка и систематизация полученного фактического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902050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487688"/>
            <a:ext cx="9638563" cy="692497"/>
          </a:xfrm>
        </p:spPr>
        <p:txBody>
          <a:bodyPr/>
          <a:lstStyle/>
          <a:p>
            <a:r>
              <a:rPr lang="ru-RU" sz="2500" dirty="0"/>
              <a:t>Обработка и систематизация полученного фактического материала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1" y="1908423"/>
            <a:ext cx="9782579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С целью подготовки к сдаче экзамена по модулю ПМ.01 Педагогическая деятельность по проектированию, реализации и анализу процесса обучения в начальном общем образовании осуществить комплексный анализ результатов выполненных видов работ, оформить презентационные материалы, разработать свои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предложения и рекомендации по совершенствованию и коррекции проведения уроков</a:t>
            </a:r>
            <a:r>
              <a:rPr lang="ru-RU" dirty="0"/>
              <a:t> на основе сравнения полученных в процессе обучения теоретических знаний с навыками, полученными в период прохождения практики.</a:t>
            </a:r>
          </a:p>
          <a:p>
            <a:pPr indent="536575" algn="just">
              <a:spcAft>
                <a:spcPts val="0"/>
              </a:spcAft>
            </a:pPr>
            <a:r>
              <a:rPr lang="ru-RU" b="1" dirty="0"/>
              <a:t>(1-2 слайда)</a:t>
            </a:r>
          </a:p>
        </p:txBody>
      </p:sp>
    </p:spTree>
    <p:extLst>
      <p:ext uri="{BB962C8B-B14F-4D97-AF65-F5344CB8AC3E}">
        <p14:creationId xmlns:p14="http://schemas.microsoft.com/office/powerpoint/2010/main" val="3394909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660812"/>
            <a:ext cx="9638563" cy="346249"/>
          </a:xfrm>
        </p:spPr>
        <p:txBody>
          <a:bodyPr/>
          <a:lstStyle/>
          <a:p>
            <a:r>
              <a:rPr lang="ru-RU" sz="2500" dirty="0"/>
              <a:t>Приложения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1" y="1908423"/>
            <a:ext cx="9782579" cy="170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97" marR="5714" indent="533928" algn="just">
              <a:lnSpc>
                <a:spcPct val="101400"/>
              </a:lnSpc>
              <a:spcBef>
                <a:spcPts val="65"/>
              </a:spcBef>
            </a:pPr>
            <a:r>
              <a:rPr lang="ru-RU" dirty="0"/>
              <a:t>Разместить</a:t>
            </a:r>
            <a:r>
              <a:rPr lang="ru-RU" spc="285" dirty="0"/>
              <a:t>    </a:t>
            </a:r>
            <a:r>
              <a:rPr lang="ru-RU" dirty="0"/>
              <a:t>дополнительную</a:t>
            </a:r>
            <a:r>
              <a:rPr lang="ru-RU" spc="280" dirty="0"/>
              <a:t>    </a:t>
            </a:r>
            <a:r>
              <a:rPr lang="ru-RU" dirty="0"/>
              <a:t>информацию,</a:t>
            </a:r>
            <a:r>
              <a:rPr lang="ru-RU" spc="290" dirty="0"/>
              <a:t>    </a:t>
            </a:r>
            <a:r>
              <a:rPr lang="ru-RU" dirty="0"/>
              <a:t>позволяющую</a:t>
            </a:r>
            <a:r>
              <a:rPr lang="ru-RU" spc="280" dirty="0"/>
              <a:t>    </a:t>
            </a:r>
            <a:r>
              <a:rPr lang="ru-RU" spc="-10" dirty="0"/>
              <a:t>раскрыть </a:t>
            </a:r>
            <a:r>
              <a:rPr lang="ru-RU" dirty="0"/>
              <a:t>особенности</a:t>
            </a:r>
            <a:r>
              <a:rPr lang="ru-RU" spc="-70" dirty="0"/>
              <a:t> </a:t>
            </a:r>
            <a:r>
              <a:rPr lang="ru-RU" dirty="0"/>
              <a:t>прохождения</a:t>
            </a:r>
            <a:r>
              <a:rPr lang="ru-RU" spc="-65" dirty="0"/>
              <a:t> </a:t>
            </a:r>
            <a:r>
              <a:rPr lang="ru-RU" dirty="0"/>
              <a:t>учебной</a:t>
            </a:r>
            <a:r>
              <a:rPr lang="ru-RU" spc="45" dirty="0"/>
              <a:t> </a:t>
            </a:r>
            <a:r>
              <a:rPr lang="ru-RU" spc="-10" dirty="0"/>
              <a:t>практики.</a:t>
            </a:r>
          </a:p>
          <a:p>
            <a:pPr marL="12697" marR="5079" indent="533928" algn="just">
              <a:lnSpc>
                <a:spcPts val="2549"/>
              </a:lnSpc>
              <a:spcBef>
                <a:spcPts val="20"/>
              </a:spcBef>
            </a:pPr>
            <a:r>
              <a:rPr lang="ru-RU" dirty="0"/>
              <a:t>Например,</a:t>
            </a:r>
            <a:r>
              <a:rPr lang="ru-RU" spc="409" dirty="0"/>
              <a:t> </a:t>
            </a:r>
            <a:r>
              <a:rPr lang="ru-RU" dirty="0"/>
              <a:t>дополнительные</a:t>
            </a:r>
            <a:r>
              <a:rPr lang="ru-RU" spc="405" dirty="0"/>
              <a:t> </a:t>
            </a:r>
            <a:r>
              <a:rPr lang="ru-RU" dirty="0"/>
              <a:t>фото-</a:t>
            </a:r>
            <a:r>
              <a:rPr lang="ru-RU" spc="434" dirty="0"/>
              <a:t> </a:t>
            </a:r>
            <a:r>
              <a:rPr lang="ru-RU" dirty="0"/>
              <a:t>материалы,</a:t>
            </a:r>
            <a:r>
              <a:rPr lang="ru-RU" spc="400" dirty="0"/>
              <a:t> </a:t>
            </a:r>
            <a:r>
              <a:rPr lang="ru-RU" dirty="0"/>
              <a:t>документы,</a:t>
            </a:r>
            <a:r>
              <a:rPr lang="ru-RU" spc="415" dirty="0"/>
              <a:t> </a:t>
            </a:r>
            <a:r>
              <a:rPr lang="ru-RU" spc="-10" dirty="0"/>
              <a:t>обеспечивающие </a:t>
            </a:r>
            <a:r>
              <a:rPr lang="ru-RU" dirty="0"/>
              <a:t>организацию</a:t>
            </a:r>
            <a:r>
              <a:rPr lang="ru-RU" spc="254" dirty="0"/>
              <a:t>  </a:t>
            </a:r>
            <a:r>
              <a:rPr lang="ru-RU" dirty="0"/>
              <a:t>ведения педагогической деятельности по программам начального общего образования</a:t>
            </a:r>
            <a:r>
              <a:rPr lang="ru-RU" spc="270" dirty="0"/>
              <a:t> </a:t>
            </a:r>
            <a:r>
              <a:rPr lang="ru-RU" dirty="0"/>
              <a:t>и</a:t>
            </a:r>
            <a:r>
              <a:rPr lang="ru-RU" spc="265" dirty="0"/>
              <a:t> </a:t>
            </a:r>
            <a:r>
              <a:rPr lang="ru-RU" spc="-20" dirty="0"/>
              <a:t>т.д. </a:t>
            </a:r>
            <a:r>
              <a:rPr lang="ru-RU" dirty="0"/>
              <a:t>(</a:t>
            </a:r>
            <a:r>
              <a:rPr lang="ru-RU" b="1" dirty="0">
                <a:cs typeface="Calibri"/>
              </a:rPr>
              <a:t>не</a:t>
            </a:r>
            <a:r>
              <a:rPr lang="ru-RU" b="1" spc="15" dirty="0">
                <a:cs typeface="Calibri"/>
              </a:rPr>
              <a:t> </a:t>
            </a:r>
            <a:r>
              <a:rPr lang="ru-RU" b="1" dirty="0">
                <a:cs typeface="Calibri"/>
              </a:rPr>
              <a:t>более</a:t>
            </a:r>
            <a:r>
              <a:rPr lang="ru-RU" b="1" spc="-60" dirty="0">
                <a:cs typeface="Calibri"/>
              </a:rPr>
              <a:t> </a:t>
            </a:r>
            <a:r>
              <a:rPr lang="ru-RU" b="1" dirty="0">
                <a:cs typeface="Calibri"/>
              </a:rPr>
              <a:t>10</a:t>
            </a:r>
            <a:r>
              <a:rPr lang="ru-RU" b="1" spc="15" dirty="0">
                <a:cs typeface="Calibri"/>
              </a:rPr>
              <a:t> </a:t>
            </a:r>
            <a:r>
              <a:rPr lang="ru-RU" b="1" spc="-10" dirty="0">
                <a:cs typeface="Calibri"/>
              </a:rPr>
              <a:t>слайдов</a:t>
            </a:r>
            <a:r>
              <a:rPr lang="ru-RU" spc="-1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66299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468263"/>
            <a:ext cx="9687193" cy="664797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образовательной организации «…»</a:t>
            </a:r>
            <a:endParaRPr lang="ru-RU" sz="2400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6476" y="1908423"/>
            <a:ext cx="10153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536575" algn="just"/>
            <a:r>
              <a:rPr lang="ru-RU" dirty="0"/>
              <a:t>Составить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общую характеристику образовательной организации</a:t>
            </a:r>
            <a:r>
              <a:rPr lang="ru-RU" dirty="0"/>
              <a:t>, включая историю развития, организационно-правовую форму, организационную и управленческую структуру управления образовательной организацией, техническое оснащение и образовательные процессы </a:t>
            </a:r>
            <a:r>
              <a:rPr lang="ru-RU" b="1" dirty="0"/>
              <a:t>(2-3 слайда)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6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837" y="2158277"/>
            <a:ext cx="9824904" cy="837480"/>
          </a:xfrm>
        </p:spPr>
        <p:txBody>
          <a:bodyPr>
            <a:normAutofit fontScale="77500" lnSpcReduction="20000"/>
          </a:bodyPr>
          <a:lstStyle/>
          <a:p>
            <a:pPr marL="0" indent="534988" algn="just">
              <a:buNone/>
            </a:pPr>
            <a:r>
              <a:rPr lang="ru-RU" sz="2300" dirty="0"/>
              <a:t>На данном слайде рекомендуется разместить 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</a:t>
            </a:r>
            <a:r>
              <a:rPr lang="ru-RU" sz="2300" dirty="0"/>
              <a:t> школы – базы практики. </a:t>
            </a:r>
          </a:p>
          <a:p>
            <a:pPr marL="0" indent="534988" algn="just">
              <a:buNone/>
            </a:pPr>
            <a:r>
              <a:rPr lang="ru-RU" sz="2300" i="1" u="sng" dirty="0"/>
              <a:t>На фото должна быть только школа, дети на фото не должны присутствовать!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704"/>
          <a:stretch/>
        </p:blipFill>
        <p:spPr>
          <a:xfrm>
            <a:off x="2686664" y="3069636"/>
            <a:ext cx="5544616" cy="33734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14252" y="6516935"/>
            <a:ext cx="8289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Рисунок 1. Объект практики – Государственное автономное общеобразовательное учреждение города Москвы «Школа № 0000»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468263"/>
            <a:ext cx="9687193" cy="664797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образовательной организации «…»</a:t>
            </a:r>
            <a:endParaRPr lang="ru-RU" sz="2400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3317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245508" y="2196455"/>
            <a:ext cx="9824904" cy="421490"/>
          </a:xfrm>
        </p:spPr>
        <p:txBody>
          <a:bodyPr>
            <a:noAutofit/>
          </a:bodyPr>
          <a:lstStyle/>
          <a:p>
            <a:pPr marL="0" indent="534988" algn="just"/>
            <a:r>
              <a:rPr lang="ru-RU" sz="2100" b="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История развития</a:t>
            </a:r>
            <a:r>
              <a:rPr lang="ru-RU" sz="2100" b="0" dirty="0">
                <a:solidFill>
                  <a:schemeClr val="tx1"/>
                </a:solidFill>
                <a:latin typeface="+mn-lt"/>
                <a:cs typeface="+mn-cs"/>
              </a:rPr>
              <a:t> образовательного учреждения чаще всего находится на  официальном сайте школы в разделе «О нас»: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5684"/>
          <a:stretch/>
        </p:blipFill>
        <p:spPr>
          <a:xfrm>
            <a:off x="245508" y="2844527"/>
            <a:ext cx="10096488" cy="359310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468263"/>
            <a:ext cx="9687193" cy="664797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образовательной организации «…»</a:t>
            </a:r>
            <a:endParaRPr lang="ru-RU" sz="2400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652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9664" y="2052439"/>
            <a:ext cx="9797154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i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Организационная структура управления </a:t>
            </a:r>
            <a:r>
              <a:rPr lang="ru-RU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образовательной организацией представляет собой, прежде всего, совокупность различных взаимосвязанных структурных подразделений, которые создаются с учетом уровня, вида и направленности реализуемых образовательных программ, формы обучения и режима пребывания обучающихся. Структурные подразделения взаимодействуют между собой и выступают объектами управления со стороны органов управления образовательной организации.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25" y="138739"/>
            <a:ext cx="9687193" cy="997196"/>
          </a:xfrm>
        </p:spPr>
        <p:txBody>
          <a:bodyPr/>
          <a:lstStyle/>
          <a:p>
            <a:r>
              <a:rPr lang="ru-RU" sz="2400" dirty="0">
                <a:cs typeface="Times New Roman" panose="02020603050405020304" pitchFamily="18" charset="0"/>
              </a:rPr>
              <a:t/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/>
              <a:t>Организационная структура управления </a:t>
            </a:r>
            <a:br>
              <a:rPr lang="ru-RU" sz="2400" dirty="0"/>
            </a:br>
            <a:r>
              <a:rPr lang="ru-RU" sz="2400" dirty="0"/>
              <a:t>в образовательной организации «…»</a:t>
            </a:r>
            <a:endParaRPr lang="ru-RU" sz="2400" b="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23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340" y="1980431"/>
            <a:ext cx="6624736" cy="445072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25" y="138739"/>
            <a:ext cx="9687193" cy="997196"/>
          </a:xfrm>
        </p:spPr>
        <p:txBody>
          <a:bodyPr/>
          <a:lstStyle/>
          <a:p>
            <a:r>
              <a:rPr lang="ru-RU" sz="2400" dirty="0">
                <a:cs typeface="Times New Roman" panose="02020603050405020304" pitchFamily="18" charset="0"/>
              </a:rPr>
              <a:t/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/>
              <a:t>Организационная структура управления </a:t>
            </a:r>
            <a:br>
              <a:rPr lang="ru-RU" sz="2400" dirty="0"/>
            </a:br>
            <a:r>
              <a:rPr lang="ru-RU" sz="2400" dirty="0"/>
              <a:t>в образовательной организации «…»</a:t>
            </a:r>
            <a:endParaRPr lang="ru-RU" sz="2400" b="0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4252" y="6516935"/>
            <a:ext cx="8289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Рисунок 2. Пример организационной структуры управления </a:t>
            </a:r>
          </a:p>
        </p:txBody>
      </p:sp>
    </p:spTree>
    <p:extLst>
      <p:ext uri="{BB962C8B-B14F-4D97-AF65-F5344CB8AC3E}">
        <p14:creationId xmlns:p14="http://schemas.microsoft.com/office/powerpoint/2010/main" val="2120821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-62273"/>
            <a:ext cx="9687193" cy="1426544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Характеристика</a:t>
            </a:r>
            <a:r>
              <a:rPr lang="x-none" sz="2400" dirty="0"/>
              <a:t> организационной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x-none" sz="2400" dirty="0"/>
              <a:t>структуры </a:t>
            </a:r>
            <a:r>
              <a:rPr lang="ru-RU" sz="2400" dirty="0"/>
              <a:t>подразделения (места практики)</a:t>
            </a:r>
            <a:br>
              <a:rPr lang="ru-RU" sz="2400" dirty="0"/>
            </a:br>
            <a:r>
              <a:rPr lang="ru-RU" sz="2400" dirty="0"/>
              <a:t>в образовательной организации «…»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4850" y="1692399"/>
            <a:ext cx="96871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  <a:p>
            <a:pPr indent="711200" algn="just"/>
            <a:r>
              <a:rPr lang="ru-RU" dirty="0"/>
              <a:t>Рассмотреть организационную структуру образовательной организации (базы практики) и описать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техническое оснащение </a:t>
            </a:r>
            <a:r>
              <a:rPr lang="ru-RU" dirty="0"/>
              <a:t>класса(</a:t>
            </a:r>
            <a:r>
              <a:rPr lang="ru-RU" dirty="0" err="1"/>
              <a:t>ов</a:t>
            </a:r>
            <a:r>
              <a:rPr lang="ru-RU" dirty="0"/>
              <a:t>):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374231"/>
              </p:ext>
            </p:extLst>
          </p:nvPr>
        </p:nvGraphicFramePr>
        <p:xfrm>
          <a:off x="524769" y="3082356"/>
          <a:ext cx="9695096" cy="321855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847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7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9010">
                <a:tc>
                  <a:txBody>
                    <a:bodyPr/>
                    <a:lstStyle/>
                    <a:p>
                      <a:pPr algn="ctr"/>
                      <a:r>
                        <a:rPr lang="ru-RU" sz="2100" kern="1200" dirty="0"/>
                        <a:t>Название ТСО</a:t>
                      </a:r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kern="1200" dirty="0"/>
                        <a:t>Цель применения в учебно-воспитательном процессе</a:t>
                      </a:r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386">
                <a:tc>
                  <a:txBody>
                    <a:bodyPr/>
                    <a:lstStyle/>
                    <a:p>
                      <a:r>
                        <a:rPr lang="ru-RU" sz="2100" kern="1200" dirty="0"/>
                        <a:t>Компьютерный класс</a:t>
                      </a:r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kern="1200" dirty="0"/>
                        <a:t>…</a:t>
                      </a:r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386">
                <a:tc>
                  <a:txBody>
                    <a:bodyPr/>
                    <a:lstStyle/>
                    <a:p>
                      <a:r>
                        <a:rPr lang="ru-RU" sz="2100" kern="1200" dirty="0"/>
                        <a:t>и т.д.</a:t>
                      </a:r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3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44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124701"/>
            <a:ext cx="9687193" cy="1052596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/>
            </a:r>
            <a:br>
              <a:rPr lang="ru-RU" sz="2800" dirty="0">
                <a:cs typeface="Times New Roman" panose="02020603050405020304" pitchFamily="18" charset="0"/>
              </a:rPr>
            </a:br>
            <a:r>
              <a:rPr lang="ru-RU" sz="2400" dirty="0"/>
              <a:t>Образовательные процессы и подходы в обучении </a:t>
            </a:r>
            <a:br>
              <a:rPr lang="ru-RU" sz="2400" dirty="0"/>
            </a:br>
            <a:r>
              <a:rPr lang="ru-RU" sz="2400" dirty="0"/>
              <a:t>в начальной школе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148" y="1692399"/>
            <a:ext cx="968719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  <a:p>
            <a:pPr indent="722313" algn="just"/>
            <a:r>
              <a:rPr lang="ru-RU" dirty="0"/>
              <a:t>Образовательные процессы – показать, что современная система образования в начальной школе строится на гуманистической парадигме и с использованием субъект-субъектного подхода в обучении. Пояснить, как данная концепция реализуется в конкретном образовательном учреждении.</a:t>
            </a:r>
          </a:p>
        </p:txBody>
      </p:sp>
    </p:spTree>
    <p:extLst>
      <p:ext uri="{BB962C8B-B14F-4D97-AF65-F5344CB8AC3E}">
        <p14:creationId xmlns:p14="http://schemas.microsoft.com/office/powerpoint/2010/main" val="1638574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3903</TotalTime>
  <Words>665</Words>
  <Application>Microsoft Office PowerPoint</Application>
  <PresentationFormat>Произвольный</PresentationFormat>
  <Paragraphs>145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Times New Roman</vt:lpstr>
      <vt:lpstr>Тема Office</vt:lpstr>
      <vt:lpstr>ОТЧЕТ о прохождении учебной практики   по профессиональному модулю ПМ.01 Педагогическая деятельность по проектированию, реализации и анализу процесса обучения в начальном общем образовании   в период с «___» ___________ 20__ г. по «___» ___________ 20__ г.  Специальность 44.02.02 Преподавание в начальных классах</vt:lpstr>
      <vt:lpstr>Содержание</vt:lpstr>
      <vt:lpstr>Общая организационная характеристика образовательной организации «…»</vt:lpstr>
      <vt:lpstr>Общая организационная характеристика образовательной организации «…»</vt:lpstr>
      <vt:lpstr>Общая организационная характеристика образовательной организации «…»</vt:lpstr>
      <vt:lpstr> Организационная структура управления  в образовательной организации «…»</vt:lpstr>
      <vt:lpstr> Организационная структура управления  в образовательной организации «…»</vt:lpstr>
      <vt:lpstr> Характеристика организационной  структуры подразделения (места практики) в образовательной организации «…»</vt:lpstr>
      <vt:lpstr> Образовательные процессы и подходы в обучении  в начальной школе</vt:lpstr>
      <vt:lpstr>Нормативное и правовое регулирование деятельности образовательной организации «…»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 Экспериментально-практическая работа  в рамках освоения вида деятельности  ВД 1. Педагогическая деятельность по проектированию, реализации и анализу процесса обучения в начальном общем образовании  </vt:lpstr>
      <vt:lpstr>Обработка и систематизация полученного фактического материала</vt:lpstr>
      <vt:lpstr>Приложения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391</cp:revision>
  <cp:lastPrinted>2021-01-11T11:19:56Z</cp:lastPrinted>
  <dcterms:created xsi:type="dcterms:W3CDTF">2020-03-27T22:15:06Z</dcterms:created>
  <dcterms:modified xsi:type="dcterms:W3CDTF">2025-03-27T15:52:13Z</dcterms:modified>
</cp:coreProperties>
</file>