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29"/>
  </p:notesMasterIdLst>
  <p:handoutMasterIdLst>
    <p:handoutMasterId r:id="rId30"/>
  </p:handoutMasterIdLst>
  <p:sldIdLst>
    <p:sldId id="405" r:id="rId2"/>
    <p:sldId id="648" r:id="rId3"/>
    <p:sldId id="773" r:id="rId4"/>
    <p:sldId id="649" r:id="rId5"/>
    <p:sldId id="713" r:id="rId6"/>
    <p:sldId id="774" r:id="rId7"/>
    <p:sldId id="650" r:id="rId8"/>
    <p:sldId id="680" r:id="rId9"/>
    <p:sldId id="695" r:id="rId10"/>
    <p:sldId id="722" r:id="rId11"/>
    <p:sldId id="742" r:id="rId12"/>
    <p:sldId id="730" r:id="rId13"/>
    <p:sldId id="777" r:id="rId14"/>
    <p:sldId id="731" r:id="rId15"/>
    <p:sldId id="737" r:id="rId16"/>
    <p:sldId id="738" r:id="rId17"/>
    <p:sldId id="750" r:id="rId18"/>
    <p:sldId id="756" r:id="rId19"/>
    <p:sldId id="757" r:id="rId20"/>
    <p:sldId id="759" r:id="rId21"/>
    <p:sldId id="764" r:id="rId22"/>
    <p:sldId id="760" r:id="rId23"/>
    <p:sldId id="762" r:id="rId24"/>
    <p:sldId id="687" r:id="rId25"/>
    <p:sldId id="691" r:id="rId26"/>
    <p:sldId id="775" r:id="rId27"/>
    <p:sldId id="776" r:id="rId28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2531">
          <p15:clr>
            <a:srgbClr val="A4A3A4"/>
          </p15:clr>
        </p15:guide>
        <p15:guide id="4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я" initials="К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0000"/>
    <a:srgbClr val="E60000"/>
    <a:srgbClr val="EB1E00"/>
    <a:srgbClr val="E51F26"/>
    <a:srgbClr val="EB1E28"/>
    <a:srgbClr val="C81F36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408" autoAdjust="0"/>
  </p:normalViewPr>
  <p:slideViewPr>
    <p:cSldViewPr showGuides="1">
      <p:cViewPr varScale="1">
        <p:scale>
          <a:sx n="101" d="100"/>
          <a:sy n="101" d="100"/>
        </p:scale>
        <p:origin x="1464" y="108"/>
      </p:cViewPr>
      <p:guideLst>
        <p:guide orient="horz" pos="2296"/>
        <p:guide pos="2880"/>
        <p:guide orient="horz" pos="253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71583C3-CA27-4496-BECA-C771D03A36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83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987283-449F-49A3-9FA6-20B92A61CE8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83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3481F-6E72-4171-A9C8-98D56C39F96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EB2E802-5847-4DA6-BAD8-A92EA4C57E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4958" cy="498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7830C92-6658-426B-8F97-72EB78E0A8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098" y="9428243"/>
            <a:ext cx="2944958" cy="4983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C4CA1-B95C-48CD-AB14-2CAA4305D9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3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E9510-8D81-4F7D-A3DD-ECD88FF9FF52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A9037-5C04-413C-AFF2-1B3777C3E5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29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52F706F-AFAA-4FA6-90FD-A6042EEAC4E3}"/>
              </a:ext>
            </a:extLst>
          </p:cNvPr>
          <p:cNvSpPr/>
          <p:nvPr userDrawn="1"/>
        </p:nvSpPr>
        <p:spPr>
          <a:xfrm>
            <a:off x="0" y="1954612"/>
            <a:ext cx="10693400" cy="4058267"/>
          </a:xfrm>
          <a:prstGeom prst="rect">
            <a:avLst/>
          </a:prstGeom>
          <a:solidFill>
            <a:srgbClr val="2B31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358D1E9-CE0B-40E2-B7B4-0FA4354CB526}"/>
              </a:ext>
            </a:extLst>
          </p:cNvPr>
          <p:cNvSpPr/>
          <p:nvPr userDrawn="1"/>
        </p:nvSpPr>
        <p:spPr>
          <a:xfrm>
            <a:off x="0" y="3755251"/>
            <a:ext cx="151490" cy="133288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49F62CD-3B5C-4018-AC46-2285EBFB89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67" y="679218"/>
            <a:ext cx="3127375" cy="57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D512A90-7C52-4CB6-A385-FCF56ED6BF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11B1396-9D3B-4AEC-A3F5-32D25265EA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1784" y="3348583"/>
            <a:ext cx="9679452" cy="1915285"/>
          </a:xfrm>
        </p:spPr>
        <p:txBody>
          <a:bodyPr anchor="b">
            <a:normAutofit/>
          </a:bodyPr>
          <a:lstStyle>
            <a:lvl1pPr algn="ctr">
              <a:defRPr lang="ru-RU" sz="5500" b="1" kern="1200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pPr marL="0" lvl="0" algn="l" defTabSz="1043056" rtl="0" eaLnBrk="1" latinLnBrk="0" hangingPunct="1"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EDFA97E-57D3-4908-B503-1A4CD5FEDBA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74666" y="5386216"/>
            <a:ext cx="9768578" cy="453716"/>
          </a:xfrm>
        </p:spPr>
        <p:txBody>
          <a:bodyPr anchor="b">
            <a:normAutofit/>
          </a:bodyPr>
          <a:lstStyle>
            <a:lvl1pPr marL="87313" indent="0">
              <a:buNone/>
              <a:defRPr sz="2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00521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602" y="1885067"/>
            <a:ext cx="9223058" cy="3145275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9602" y="5060097"/>
            <a:ext cx="9223058" cy="1654026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39114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822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73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5645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1955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3468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7380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1291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06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5171" y="2012836"/>
            <a:ext cx="4544695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13534" y="2012836"/>
            <a:ext cx="4544695" cy="47975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50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402569"/>
            <a:ext cx="9223058" cy="146149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6565" y="1853560"/>
            <a:ext cx="4523809" cy="90840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565" y="2761961"/>
            <a:ext cx="4523809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13534" y="1853560"/>
            <a:ext cx="4546088" cy="90840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13534" y="2761961"/>
            <a:ext cx="4546088" cy="40624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64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204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6088" y="1088683"/>
            <a:ext cx="5413534" cy="5373398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0"/>
            </a:lvl1pPr>
            <a:lvl2pPr marL="391146" indent="0">
              <a:buNone/>
              <a:defRPr sz="1200"/>
            </a:lvl2pPr>
            <a:lvl3pPr marL="782292" indent="0">
              <a:buNone/>
              <a:defRPr sz="1000"/>
            </a:lvl3pPr>
            <a:lvl4pPr marL="1173438" indent="0">
              <a:buNone/>
              <a:defRPr sz="900"/>
            </a:lvl4pPr>
            <a:lvl5pPr marL="1564584" indent="0">
              <a:buNone/>
              <a:defRPr sz="900"/>
            </a:lvl5pPr>
            <a:lvl6pPr marL="1955730" indent="0">
              <a:buNone/>
              <a:defRPr sz="900"/>
            </a:lvl6pPr>
            <a:lvl7pPr marL="2346876" indent="0">
              <a:buNone/>
              <a:defRPr sz="900"/>
            </a:lvl7pPr>
            <a:lvl8pPr marL="2738022" indent="0">
              <a:buNone/>
              <a:defRPr sz="900"/>
            </a:lvl8pPr>
            <a:lvl9pPr marL="31291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410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564" y="504084"/>
            <a:ext cx="3448900" cy="1764295"/>
          </a:xfrm>
        </p:spPr>
        <p:txBody>
          <a:bodyPr anchor="b"/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46088" y="1088683"/>
            <a:ext cx="5413534" cy="5373398"/>
          </a:xfrm>
        </p:spPr>
        <p:txBody>
          <a:bodyPr/>
          <a:lstStyle>
            <a:lvl1pPr marL="0" indent="0">
              <a:buNone/>
              <a:defRPr sz="2700"/>
            </a:lvl1pPr>
            <a:lvl2pPr marL="391146" indent="0">
              <a:buNone/>
              <a:defRPr sz="2400"/>
            </a:lvl2pPr>
            <a:lvl3pPr marL="782292" indent="0">
              <a:buNone/>
              <a:defRPr sz="2100"/>
            </a:lvl3pPr>
            <a:lvl4pPr marL="1173438" indent="0">
              <a:buNone/>
              <a:defRPr sz="1700"/>
            </a:lvl4pPr>
            <a:lvl5pPr marL="1564584" indent="0">
              <a:buNone/>
              <a:defRPr sz="1700"/>
            </a:lvl5pPr>
            <a:lvl6pPr marL="1955730" indent="0">
              <a:buNone/>
              <a:defRPr sz="1700"/>
            </a:lvl6pPr>
            <a:lvl7pPr marL="2346876" indent="0">
              <a:buNone/>
              <a:defRPr sz="1700"/>
            </a:lvl7pPr>
            <a:lvl8pPr marL="2738022" indent="0">
              <a:buNone/>
              <a:defRPr sz="1700"/>
            </a:lvl8pPr>
            <a:lvl9pPr marL="3129168" indent="0">
              <a:buNone/>
              <a:defRPr sz="1700"/>
            </a:lvl9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6564" y="2268379"/>
            <a:ext cx="3448900" cy="4202453"/>
          </a:xfrm>
        </p:spPr>
        <p:txBody>
          <a:bodyPr/>
          <a:lstStyle>
            <a:lvl1pPr marL="0" indent="0">
              <a:buNone/>
              <a:defRPr sz="1400"/>
            </a:lvl1pPr>
            <a:lvl2pPr marL="391146" indent="0">
              <a:buNone/>
              <a:defRPr sz="1200"/>
            </a:lvl2pPr>
            <a:lvl3pPr marL="782292" indent="0">
              <a:buNone/>
              <a:defRPr sz="1000"/>
            </a:lvl3pPr>
            <a:lvl4pPr marL="1173438" indent="0">
              <a:buNone/>
              <a:defRPr sz="900"/>
            </a:lvl4pPr>
            <a:lvl5pPr marL="1564584" indent="0">
              <a:buNone/>
              <a:defRPr sz="900"/>
            </a:lvl5pPr>
            <a:lvl6pPr marL="1955730" indent="0">
              <a:buNone/>
              <a:defRPr sz="900"/>
            </a:lvl6pPr>
            <a:lvl7pPr marL="2346876" indent="0">
              <a:buNone/>
              <a:defRPr sz="900"/>
            </a:lvl7pPr>
            <a:lvl8pPr marL="2738022" indent="0">
              <a:buNone/>
              <a:defRPr sz="900"/>
            </a:lvl8pPr>
            <a:lvl9pPr marL="312916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1765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50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52465" y="402567"/>
            <a:ext cx="2305764" cy="64078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5172" y="402567"/>
            <a:ext cx="6783626" cy="640782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31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_DEN\_ПРОЕКТЫ\_МФПА\Университет СИНЕРГИЯ\презентации\Рисунок1.jpg">
            <a:extLst>
              <a:ext uri="{FF2B5EF4-FFF2-40B4-BE49-F238E27FC236}">
                <a16:creationId xmlns:a16="http://schemas.microsoft.com/office/drawing/2014/main" id="{04EA8244-8613-47EF-ADFF-CECBFAAFD3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25898" cy="7563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2D85A3D9-8E6C-42BC-A646-80F2D6AECC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77" y="1001906"/>
            <a:ext cx="2610490" cy="461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92507453-DF3E-4843-9C37-520D26E5A1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6766" y="2196455"/>
            <a:ext cx="9599868" cy="3807156"/>
          </a:xfrm>
        </p:spPr>
        <p:txBody>
          <a:bodyPr anchor="ctr">
            <a:normAutofit/>
          </a:bodyPr>
          <a:lstStyle>
            <a:lvl1pPr marL="0" algn="l" defTabSz="104305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5000" b="1" kern="1200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41802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C1DD5A-7DBA-4220-B8D8-20048D0ABCE3}"/>
              </a:ext>
            </a:extLst>
          </p:cNvPr>
          <p:cNvSpPr/>
          <p:nvPr userDrawn="1"/>
        </p:nvSpPr>
        <p:spPr>
          <a:xfrm>
            <a:off x="0" y="1795828"/>
            <a:ext cx="10693400" cy="47931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CBA8602-5369-476D-B67C-4D459E2AD0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3" y="2919243"/>
            <a:ext cx="9824904" cy="3488816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4963" y="2124447"/>
            <a:ext cx="9824904" cy="421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36323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FCBA8602-5369-476D-B67C-4D459E2AD0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3" y="2700511"/>
            <a:ext cx="9824904" cy="3707548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94963" y="2124447"/>
            <a:ext cx="9824904" cy="421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01116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92BB8558-F0D2-4EE4-AD81-BEA8F8628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3" y="561291"/>
            <a:ext cx="9687193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5C6B6E1A-7427-4160-A1D6-036AF3FE4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962" y="2141571"/>
            <a:ext cx="9824905" cy="442469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28352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5" name="Объект 2">
            <a:extLst>
              <a:ext uri="{FF2B5EF4-FFF2-40B4-BE49-F238E27FC236}">
                <a16:creationId xmlns:a16="http://schemas.microsoft.com/office/drawing/2014/main" id="{73CB2135-A489-4E6B-8FED-92D74838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212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id="{EA6920BC-95BA-4EE0-B6B9-ABDFC2E139F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24212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4" name="Объект 2">
            <a:extLst>
              <a:ext uri="{FF2B5EF4-FFF2-40B4-BE49-F238E27FC236}">
                <a16:creationId xmlns:a16="http://schemas.microsoft.com/office/drawing/2014/main" id="{A4523AE8-D259-411C-A6A2-3CD2D16943E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741209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id="{2C6B67E9-E51A-4189-9E6F-B8FBB553E1FC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3741209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6" name="Объект 2">
            <a:extLst>
              <a:ext uri="{FF2B5EF4-FFF2-40B4-BE49-F238E27FC236}">
                <a16:creationId xmlns:a16="http://schemas.microsoft.com/office/drawing/2014/main" id="{D9E4D091-F7FD-4BCB-B863-BE189268567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158207" y="3559861"/>
            <a:ext cx="3154337" cy="3006407"/>
          </a:xfrm>
        </p:spPr>
        <p:txBody>
          <a:bodyPr/>
          <a:lstStyle>
            <a:lvl1pPr marL="271463" indent="-271463">
              <a:defRPr/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27AE658B-019B-4257-BC1E-5402C16CD9CF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158207" y="2141571"/>
            <a:ext cx="3154337" cy="1276490"/>
          </a:xfrm>
        </p:spPr>
        <p:txBody>
          <a:bodyPr anchor="b">
            <a:normAutofit/>
          </a:bodyPr>
          <a:lstStyle>
            <a:lvl1pPr marL="87313" indent="0">
              <a:buNone/>
              <a:defRPr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92BB8558-F0D2-4EE4-AD81-BEA8F86281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2674" y="561291"/>
            <a:ext cx="9779870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4525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EB9B11F2-6547-4B66-9341-F3EB5FC81BDB}"/>
              </a:ext>
            </a:extLst>
          </p:cNvPr>
          <p:cNvSpPr/>
          <p:nvPr userDrawn="1"/>
        </p:nvSpPr>
        <p:spPr>
          <a:xfrm>
            <a:off x="7759261" y="2470407"/>
            <a:ext cx="2359400" cy="40903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0A0A2E56-80E9-457C-85A2-379B7F01E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95286" y="6950712"/>
            <a:ext cx="1935669" cy="402567"/>
          </a:xfrm>
          <a:prstGeom prst="rect">
            <a:avLst/>
          </a:prstGeom>
        </p:spPr>
        <p:txBody>
          <a:bodyPr/>
          <a:lstStyle/>
          <a:p>
            <a:pPr algn="l"/>
            <a:fld id="{725C68B6-61C2-468F-89AB-4B9F7531AA68}" type="slidenum">
              <a:rPr lang="ru-RU" smtClean="0"/>
              <a:pPr algn="l"/>
              <a:t>‹#›</a:t>
            </a:fld>
            <a:endParaRPr lang="ru-RU" dirty="0"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15130363-D71A-4697-B9E0-FBA487FC8CD2}"/>
              </a:ext>
            </a:extLst>
          </p:cNvPr>
          <p:cNvSpPr/>
          <p:nvPr userDrawn="1"/>
        </p:nvSpPr>
        <p:spPr>
          <a:xfrm>
            <a:off x="0" y="218297"/>
            <a:ext cx="125720" cy="1255702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C2420F8-15A4-4618-82BB-55758199BB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64950" y="6588943"/>
            <a:ext cx="1628450" cy="900750"/>
          </a:xfrm>
          <a:prstGeom prst="rect">
            <a:avLst/>
          </a:prstGeom>
        </p:spPr>
      </p:pic>
      <p:sp>
        <p:nvSpPr>
          <p:cNvPr id="18" name="object 3">
            <a:extLst>
              <a:ext uri="{FF2B5EF4-FFF2-40B4-BE49-F238E27FC236}">
                <a16:creationId xmlns:a16="http://schemas.microsoft.com/office/drawing/2014/main" id="{4C967A7A-8161-4185-84CA-97E80FC9B322}"/>
              </a:ext>
            </a:extLst>
          </p:cNvPr>
          <p:cNvSpPr/>
          <p:nvPr userDrawn="1"/>
        </p:nvSpPr>
        <p:spPr>
          <a:xfrm>
            <a:off x="7222" y="252239"/>
            <a:ext cx="125720" cy="1815708"/>
          </a:xfrm>
          <a:custGeom>
            <a:avLst/>
            <a:gdLst/>
            <a:ahLst/>
            <a:cxnLst/>
            <a:rect l="l" t="t" r="r" b="b"/>
            <a:pathLst>
              <a:path w="81280" h="1144905">
                <a:moveTo>
                  <a:pt x="0" y="1144803"/>
                </a:moveTo>
                <a:lnTo>
                  <a:pt x="81000" y="1144803"/>
                </a:lnTo>
                <a:lnTo>
                  <a:pt x="81000" y="0"/>
                </a:lnTo>
                <a:lnTo>
                  <a:pt x="0" y="0"/>
                </a:lnTo>
                <a:lnTo>
                  <a:pt x="0" y="1144803"/>
                </a:lnTo>
                <a:close/>
              </a:path>
            </a:pathLst>
          </a:custGeom>
          <a:solidFill>
            <a:srgbClr val="EE31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BDCE2DE8-E62B-4A34-8FC0-6B605B6B6D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355" y="1133896"/>
            <a:ext cx="9499375" cy="567848"/>
          </a:xfrm>
        </p:spPr>
        <p:txBody>
          <a:bodyPr vert="horz" wrap="square" lIns="0" tIns="0" rIns="0" bIns="0" rtlCol="0">
            <a:spAutoFit/>
          </a:bodyPr>
          <a:lstStyle>
            <a:lvl1pPr>
              <a:defRPr lang="ru-RU" sz="4100" b="1">
                <a:solidFill>
                  <a:srgbClr val="E60000"/>
                </a:solidFill>
                <a:latin typeface="Arial Black" panose="020B0A04020102020204" pitchFamily="34" charset="0"/>
              </a:defRPr>
            </a:lvl1pPr>
          </a:lstStyle>
          <a:p>
            <a:pPr marL="0" lvl="0" defTabSz="914400"/>
            <a:r>
              <a:rPr lang="ru-RU" dirty="0"/>
              <a:t>ОБРАЗЕЦ ЗАГОЛОВКА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2B0BFA9E-BDB0-415B-8B27-5B6AB1518DB8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562355" y="489910"/>
            <a:ext cx="9499375" cy="276999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ru-RU" sz="2000" b="1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marL="0" lvl="0" defTabSz="91440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42" name="Объект 2">
            <a:extLst>
              <a:ext uri="{FF2B5EF4-FFF2-40B4-BE49-F238E27FC236}">
                <a16:creationId xmlns:a16="http://schemas.microsoft.com/office/drawing/2014/main" id="{DDA1D208-AC82-41CD-AC19-AA520B2C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91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3" name="Объект 2">
            <a:extLst>
              <a:ext uri="{FF2B5EF4-FFF2-40B4-BE49-F238E27FC236}">
                <a16:creationId xmlns:a16="http://schemas.microsoft.com/office/drawing/2014/main" id="{2CB3BD24-831A-4664-875C-E9C7FB7F8C36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017334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4" name="Объект 2">
            <a:extLst>
              <a:ext uri="{FF2B5EF4-FFF2-40B4-BE49-F238E27FC236}">
                <a16:creationId xmlns:a16="http://schemas.microsoft.com/office/drawing/2014/main" id="{F8D3A8DA-DE38-47DD-9DD4-6DEB7240F64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5388977" y="5058739"/>
            <a:ext cx="2304000" cy="150206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E8C385B-C208-4106-8613-8BC5223A3F5C}"/>
              </a:ext>
            </a:extLst>
          </p:cNvPr>
          <p:cNvSpPr/>
          <p:nvPr userDrawn="1"/>
        </p:nvSpPr>
        <p:spPr>
          <a:xfrm>
            <a:off x="648087" y="4846672"/>
            <a:ext cx="7043531" cy="5166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52" name="Текст 2">
            <a:extLst>
              <a:ext uri="{FF2B5EF4-FFF2-40B4-BE49-F238E27FC236}">
                <a16:creationId xmlns:a16="http://schemas.microsoft.com/office/drawing/2014/main" id="{7CEAFFC1-C332-47C7-9CFE-8FE0B3FD045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7757731" y="2484487"/>
            <a:ext cx="2304000" cy="292598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91146" indent="0">
              <a:buNone/>
              <a:defRPr sz="1700" b="1"/>
            </a:lvl2pPr>
            <a:lvl3pPr marL="782292" indent="0">
              <a:buNone/>
              <a:defRPr sz="1500" b="1"/>
            </a:lvl3pPr>
            <a:lvl4pPr marL="1173438" indent="0">
              <a:buNone/>
              <a:defRPr sz="1400" b="1"/>
            </a:lvl4pPr>
            <a:lvl5pPr marL="1564584" indent="0">
              <a:buNone/>
              <a:defRPr sz="1400" b="1"/>
            </a:lvl5pPr>
            <a:lvl6pPr marL="1955730" indent="0">
              <a:buNone/>
              <a:defRPr sz="1400" b="1"/>
            </a:lvl6pPr>
            <a:lvl7pPr marL="2346876" indent="0">
              <a:buNone/>
              <a:defRPr sz="1400" b="1"/>
            </a:lvl7pPr>
            <a:lvl8pPr marL="2738022" indent="0">
              <a:buNone/>
              <a:defRPr sz="1400" b="1"/>
            </a:lvl8pPr>
            <a:lvl9pPr marL="3129168" indent="0">
              <a:buNone/>
              <a:defRPr sz="14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4" name="Объект 2">
            <a:extLst>
              <a:ext uri="{FF2B5EF4-FFF2-40B4-BE49-F238E27FC236}">
                <a16:creationId xmlns:a16="http://schemas.microsoft.com/office/drawing/2014/main" id="{BDB58731-0025-45AA-B7E6-AE93EE2F2764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7759260" y="2945191"/>
            <a:ext cx="2311011" cy="346286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8" name="Объект 2">
            <a:extLst>
              <a:ext uri="{FF2B5EF4-FFF2-40B4-BE49-F238E27FC236}">
                <a16:creationId xmlns:a16="http://schemas.microsoft.com/office/drawing/2014/main" id="{E9331FB5-268A-4AC3-A50C-029CFF37D9C2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65571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9" name="Объект 2">
            <a:extLst>
              <a:ext uri="{FF2B5EF4-FFF2-40B4-BE49-F238E27FC236}">
                <a16:creationId xmlns:a16="http://schemas.microsoft.com/office/drawing/2014/main" id="{073B8669-4C3C-4E00-85DA-6D255EE3B472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3037214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0" name="Объект 2">
            <a:extLst>
              <a:ext uri="{FF2B5EF4-FFF2-40B4-BE49-F238E27FC236}">
                <a16:creationId xmlns:a16="http://schemas.microsoft.com/office/drawing/2014/main" id="{6D28D3A1-3506-42DA-8E0C-5D900B154BFB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5408857" y="2470407"/>
            <a:ext cx="2304000" cy="23762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  <a:lvl2pPr marL="391146" indent="0">
              <a:buFontTx/>
              <a:buNone/>
              <a:defRPr sz="1600"/>
            </a:lvl2pPr>
            <a:lvl3pPr marL="782292" indent="0">
              <a:buFontTx/>
              <a:buNone/>
              <a:defRPr sz="1600"/>
            </a:lvl3pPr>
            <a:lvl4pPr marL="1173438" indent="0">
              <a:buFontTx/>
              <a:buNone/>
              <a:defRPr sz="1600"/>
            </a:lvl4pPr>
            <a:lvl5pPr marL="1564584" indent="0">
              <a:buFontTx/>
              <a:buNone/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2143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675" y="1237457"/>
            <a:ext cx="8020050" cy="2632440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675" y="3971414"/>
            <a:ext cx="8020050" cy="1825554"/>
          </a:xfrm>
        </p:spPr>
        <p:txBody>
          <a:bodyPr/>
          <a:lstStyle>
            <a:lvl1pPr marL="0" indent="0" algn="ctr">
              <a:buNone/>
              <a:defRPr sz="2100"/>
            </a:lvl1pPr>
            <a:lvl2pPr marL="391146" indent="0" algn="ctr">
              <a:buNone/>
              <a:defRPr sz="1700"/>
            </a:lvl2pPr>
            <a:lvl3pPr marL="782292" indent="0" algn="ctr">
              <a:buNone/>
              <a:defRPr sz="1500"/>
            </a:lvl3pPr>
            <a:lvl4pPr marL="1173438" indent="0" algn="ctr">
              <a:buNone/>
              <a:defRPr sz="1400"/>
            </a:lvl4pPr>
            <a:lvl5pPr marL="1564584" indent="0" algn="ctr">
              <a:buNone/>
              <a:defRPr sz="1400"/>
            </a:lvl5pPr>
            <a:lvl6pPr marL="1955730" indent="0" algn="ctr">
              <a:buNone/>
              <a:defRPr sz="1400"/>
            </a:lvl6pPr>
            <a:lvl7pPr marL="2346876" indent="0" algn="ctr">
              <a:buNone/>
              <a:defRPr sz="1400"/>
            </a:lvl7pPr>
            <a:lvl8pPr marL="2738022" indent="0" algn="ctr">
              <a:buNone/>
              <a:defRPr sz="1400"/>
            </a:lvl8pPr>
            <a:lvl9pPr marL="3129168" indent="0" algn="ctr">
              <a:buNone/>
              <a:defRPr sz="14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81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5265" y="280935"/>
            <a:ext cx="1512396" cy="27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745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5171" y="402569"/>
            <a:ext cx="9223058" cy="1461495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5171" y="2012836"/>
            <a:ext cx="9223058" cy="4797552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5171" y="7008172"/>
            <a:ext cx="240601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0CA2-EE7C-4F21-BC99-1B7BC45BB5BA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42189" y="7008172"/>
            <a:ext cx="360902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52214" y="7008172"/>
            <a:ext cx="2406015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95CB-C0AE-4384-84F4-5E78CCE15A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93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5" r:id="rId2"/>
    <p:sldLayoutId id="2147483719" r:id="rId3"/>
    <p:sldLayoutId id="2147483739" r:id="rId4"/>
    <p:sldLayoutId id="2147483736" r:id="rId5"/>
    <p:sldLayoutId id="2147483738" r:id="rId6"/>
    <p:sldLayoutId id="2147483737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78229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573" indent="-195573" algn="l" defTabSz="782292" rtl="0" eaLnBrk="1" latinLnBrk="0" hangingPunct="1">
        <a:lnSpc>
          <a:spcPct val="90000"/>
        </a:lnSpc>
        <a:spcBef>
          <a:spcPts val="85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86719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77865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011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60157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51303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542449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933595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324741" indent="-195573" algn="l" defTabSz="782292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146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2292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3438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4584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5730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6876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38022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29168" algn="l" defTabSz="78229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AEBF47-2662-48D1-B238-FBEE452D2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790" y="3780631"/>
            <a:ext cx="9679452" cy="2200275"/>
          </a:xfrm>
        </p:spPr>
        <p:txBody>
          <a:bodyPr>
            <a:normAutofit fontScale="90000"/>
          </a:bodyPr>
          <a:lstStyle/>
          <a:p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>ОТЧЕТ </a:t>
            </a:r>
            <a:br>
              <a:rPr lang="ru-RU" sz="2100" dirty="0"/>
            </a:br>
            <a:r>
              <a:rPr lang="ru-RU" sz="2100" dirty="0"/>
              <a:t>о прохождении производственной практики </a:t>
            </a:r>
            <a:br>
              <a:rPr lang="ru-RU" sz="2100" dirty="0"/>
            </a:br>
            <a:r>
              <a:rPr lang="ru-RU" sz="2100" dirty="0"/>
              <a:t>(преддипломной)</a:t>
            </a:r>
            <a:br>
              <a:rPr lang="ru-RU" sz="2100" dirty="0"/>
            </a:br>
            <a:r>
              <a:rPr lang="ru-RU" sz="2100" dirty="0"/>
              <a:t> </a:t>
            </a:r>
            <a:r>
              <a:rPr lang="ru-RU" sz="2100" dirty="0" smtClean="0"/>
              <a:t/>
            </a:r>
            <a:br>
              <a:rPr lang="ru-RU" sz="2100" dirty="0" smtClean="0"/>
            </a:br>
            <a:r>
              <a:rPr lang="ru-RU" sz="2100" dirty="0"/>
              <a:t/>
            </a:r>
            <a:br>
              <a:rPr lang="ru-RU" sz="2100" dirty="0"/>
            </a:br>
            <a:r>
              <a:rPr lang="ru-RU" sz="2100" dirty="0"/>
              <a:t>в период с «20» апреля </a:t>
            </a:r>
            <a:r>
              <a:rPr lang="ru-RU" sz="2100" dirty="0" smtClean="0"/>
              <a:t>2026 </a:t>
            </a:r>
            <a:r>
              <a:rPr lang="ru-RU" sz="2100" dirty="0"/>
              <a:t>г. по «17» мая </a:t>
            </a:r>
            <a:r>
              <a:rPr lang="ru-RU" sz="2100" dirty="0" smtClean="0"/>
              <a:t>2026 </a:t>
            </a:r>
            <a:r>
              <a:rPr lang="ru-RU" sz="2100" dirty="0"/>
              <a:t>г. 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100" dirty="0"/>
              <a:t>Специальность 38.02.04 Коммерция (по отраслям)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100" dirty="0"/>
              <a:t/>
            </a:r>
            <a:br>
              <a:rPr lang="ru-RU" sz="2100" dirty="0"/>
            </a:br>
            <a:endParaRPr lang="ru-RU" sz="2700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8EC7E33D-1387-4B56-A695-F4C72A50F4EE}"/>
              </a:ext>
            </a:extLst>
          </p:cNvPr>
          <p:cNvSpPr txBox="1">
            <a:spLocks/>
          </p:cNvSpPr>
          <p:nvPr/>
        </p:nvSpPr>
        <p:spPr bwMode="auto">
          <a:xfrm>
            <a:off x="426967" y="6084887"/>
            <a:ext cx="8712968" cy="1264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ФИО обучающегося</a:t>
            </a:r>
            <a:r>
              <a:rPr kumimoji="0" lang="ru-RU" alt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: </a:t>
            </a:r>
            <a:r>
              <a:rPr lang="ru-RU" altLang="ru-RU" sz="2400" dirty="0">
                <a:solidFill>
                  <a:srgbClr val="FF0000"/>
                </a:solidFill>
                <a:latin typeface="Calibri"/>
              </a:rPr>
              <a:t>____________________________________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ru-RU" altLang="ru-RU" sz="2400" dirty="0">
                <a:solidFill>
                  <a:srgbClr val="FF0000"/>
                </a:solidFill>
                <a:latin typeface="Calibri"/>
              </a:rPr>
              <a:t>Группа: _______________________________________________</a:t>
            </a:r>
          </a:p>
          <a:p>
            <a:pPr lvl="0" algn="l" defTabSz="914400" eaLnBrk="1" hangingPunct="1">
              <a:lnSpc>
                <a:spcPct val="80000"/>
              </a:lnSpc>
              <a:spcBef>
                <a:spcPct val="0"/>
              </a:spcBef>
              <a:defRPr/>
            </a:pPr>
            <a:r>
              <a:rPr kumimoji="0" lang="ru-RU" alt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ФИО Руководителя:  </a:t>
            </a:r>
            <a:r>
              <a:rPr lang="ru-RU" altLang="ru-RU" sz="2000" dirty="0">
                <a:solidFill>
                  <a:srgbClr val="FF0000"/>
                </a:solidFill>
              </a:rPr>
              <a:t>___________________________________________</a:t>
            </a:r>
            <a:endParaRPr kumimoji="0" lang="ru-RU" altLang="ru-RU" sz="2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22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ru-RU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ru-RU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altLang="ru-RU" sz="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A02C01-F3A7-4DE2-9DF2-AD08FA482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790" y="1941522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АВТОНОМНАЯ НЕКОММЕРЧЕСКАЯ ОРГАНИЗАЦИЯ ВЫСШЕГО ОБРАЗОВАНИЯ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>
                <a:solidFill>
                  <a:prstClr val="white"/>
                </a:solidFill>
                <a:latin typeface="Arial" charset="0"/>
              </a:rPr>
              <a:t>«МОСКОВСКИЙ УНИВЕРСИТЕТ «СИНЕРГИЯ»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prstClr val="white"/>
                </a:solidFill>
                <a:latin typeface="Arial" charset="0"/>
              </a:rPr>
              <a:t>Факультет Спорта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prstClr val="white"/>
                </a:solidFill>
                <a:latin typeface="Arial" charset="0"/>
              </a:rPr>
              <a:t>Кафедра Спортивного менеджмента</a:t>
            </a:r>
          </a:p>
        </p:txBody>
      </p:sp>
    </p:spTree>
    <p:extLst>
      <p:ext uri="{BB962C8B-B14F-4D97-AF65-F5344CB8AC3E}">
        <p14:creationId xmlns:p14="http://schemas.microsoft.com/office/powerpoint/2010/main" val="1357806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4" y="468263"/>
            <a:ext cx="9687193" cy="664797"/>
          </a:xfrm>
        </p:spPr>
        <p:txBody>
          <a:bodyPr/>
          <a:lstStyle/>
          <a:p>
            <a:r>
              <a:rPr lang="ru-RU" sz="2400" dirty="0"/>
              <a:t>Анализ товарного ассортимента / перечня услуг:  характеристика, оценка показателей качества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3" y="1980431"/>
            <a:ext cx="9824904" cy="4427628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ассортимента и доля товарных групп/ услуг</a:t>
            </a:r>
          </a:p>
          <a:p>
            <a:pPr marL="0" indent="0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Привести формулу для расчета удельного веса товарных групп/ услуг</a:t>
            </a:r>
          </a:p>
          <a:p>
            <a:pPr marL="0" indent="0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товарный ассортимент/ перечень оказываемых услуг в табличной форме</a:t>
            </a:r>
          </a:p>
          <a:p>
            <a:pPr marL="0" indent="0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АВС-анализ товарных позиций  исследуемого предприятия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2904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18" y="540271"/>
            <a:ext cx="9687193" cy="332399"/>
          </a:xfrm>
        </p:spPr>
        <p:txBody>
          <a:bodyPr/>
          <a:lstStyle/>
          <a:p>
            <a:r>
              <a:rPr lang="ru-RU" sz="2400" dirty="0"/>
              <a:t>Применение метода АВС-анализа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3" y="1836414"/>
            <a:ext cx="9824904" cy="4752529"/>
          </a:xfrm>
        </p:spPr>
        <p:txBody>
          <a:bodyPr>
            <a:noAutofit/>
          </a:bodyPr>
          <a:lstStyle/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АВС-анализа 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ABC-анализ ассортимента проводится в несколько этапов. 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последовательность его проведения: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номенклатуры продукции предприятия. Определяем  объект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анализа и параметр, по которому его следует изучать. Чаще всего объектами ABC-анализа становятся ресурсы, поставщики, запасы, отдельные товары и товарные группы. 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Ранжирование по доходности (прибыльности, оборачиваемости) по каждой товарной группе.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Определение доли доходности нарастающим итогом.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Классификация товаров (ABC) по ценности для предприятия: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«А»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максимально ценные товары, занимают 20% ассортимента продукции и приносят 80% прибыли от продаж;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«В»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малоценные товары, занимают 30% ассортимента продукции и обеспечивают 15% продаж;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«С»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 востребованные товары, занимают 50% ассортимента и обеспечивают 5% прибылей от продаж.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Составление резюме (вывод на основе анализа и предложения)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493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41822" y="468263"/>
            <a:ext cx="9687193" cy="332399"/>
          </a:xfrm>
        </p:spPr>
        <p:txBody>
          <a:bodyPr/>
          <a:lstStyle/>
          <a:p>
            <a:r>
              <a:rPr lang="ru-RU" sz="2400" dirty="0"/>
              <a:t>АВС-анализ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EA0B5EE4-AFC5-4A90-AA01-F9AC14527C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8268" y="1908423"/>
            <a:ext cx="792088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67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346618"/>
            <a:ext cx="9687193" cy="997196"/>
          </a:xfrm>
        </p:spPr>
        <p:txBody>
          <a:bodyPr/>
          <a:lstStyle/>
          <a:p>
            <a:r>
              <a:rPr lang="ru-RU" sz="2400" dirty="0"/>
              <a:t>Краткая характеристика товарного ассортимента / услуг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62324" y="1044327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товаров по группам А В С:</a:t>
            </a:r>
            <a:endParaRPr lang="ru-RU" b="1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BF88458-07B4-BB8A-83BD-F579F03F5494}"/>
              </a:ext>
            </a:extLst>
          </p:cNvPr>
          <p:cNvGraphicFramePr>
            <a:graphicFrameLocks noGrp="1"/>
          </p:cNvGraphicFramePr>
          <p:nvPr/>
        </p:nvGraphicFramePr>
        <p:xfrm>
          <a:off x="559690" y="2007711"/>
          <a:ext cx="9827568" cy="4293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4230">
                  <a:extLst>
                    <a:ext uri="{9D8B030D-6E8A-4147-A177-3AD203B41FA5}">
                      <a16:colId xmlns:a16="http://schemas.microsoft.com/office/drawing/2014/main" val="1336259437"/>
                    </a:ext>
                  </a:extLst>
                </a:gridCol>
                <a:gridCol w="2481626">
                  <a:extLst>
                    <a:ext uri="{9D8B030D-6E8A-4147-A177-3AD203B41FA5}">
                      <a16:colId xmlns:a16="http://schemas.microsoft.com/office/drawing/2014/main" val="2461510648"/>
                    </a:ext>
                  </a:extLst>
                </a:gridCol>
                <a:gridCol w="1637928">
                  <a:extLst>
                    <a:ext uri="{9D8B030D-6E8A-4147-A177-3AD203B41FA5}">
                      <a16:colId xmlns:a16="http://schemas.microsoft.com/office/drawing/2014/main" val="3628011448"/>
                    </a:ext>
                  </a:extLst>
                </a:gridCol>
                <a:gridCol w="1637928">
                  <a:extLst>
                    <a:ext uri="{9D8B030D-6E8A-4147-A177-3AD203B41FA5}">
                      <a16:colId xmlns:a16="http://schemas.microsoft.com/office/drawing/2014/main" val="826456043"/>
                    </a:ext>
                  </a:extLst>
                </a:gridCol>
                <a:gridCol w="1637928">
                  <a:extLst>
                    <a:ext uri="{9D8B030D-6E8A-4147-A177-3AD203B41FA5}">
                      <a16:colId xmlns:a16="http://schemas.microsoft.com/office/drawing/2014/main" val="2902980900"/>
                    </a:ext>
                  </a:extLst>
                </a:gridCol>
                <a:gridCol w="1637928">
                  <a:extLst>
                    <a:ext uri="{9D8B030D-6E8A-4147-A177-3AD203B41FA5}">
                      <a16:colId xmlns:a16="http://schemas.microsoft.com/office/drawing/2014/main" val="826534742"/>
                    </a:ext>
                  </a:extLst>
                </a:gridCol>
              </a:tblGrid>
              <a:tr h="2048189"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Товарные группы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Тыс.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Доля продукции в общем объеме продаж нарастающим итогом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Группа и ее вклад в объем сбыта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529330"/>
                  </a:ext>
                </a:extLst>
              </a:tr>
              <a:tr h="4490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252822"/>
                  </a:ext>
                </a:extLst>
              </a:tr>
              <a:tr h="4490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81906"/>
                  </a:ext>
                </a:extLst>
              </a:tr>
              <a:tr h="4490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11734"/>
                  </a:ext>
                </a:extLst>
              </a:tr>
              <a:tr h="4490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758800"/>
                  </a:ext>
                </a:extLst>
              </a:tr>
              <a:tr h="4490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0661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1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512814"/>
            <a:ext cx="9687193" cy="664797"/>
          </a:xfrm>
        </p:spPr>
        <p:txBody>
          <a:bodyPr/>
          <a:lstStyle/>
          <a:p>
            <a:r>
              <a:rPr lang="ru-RU" sz="2400" dirty="0"/>
              <a:t>Характеристика и оценка  материально-технической базы практики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2672" y="1836415"/>
            <a:ext cx="96871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материально-технической базы предприятия (место расположения предприятия и доступность его для потребителей; архитектурное решение фасада здания;  описание размеров и назначения площадей, задействованных в коммерческой деятельности предприятия, состав технологического оборудования);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планировки зала магазина (выявление видов и принципов планировочных решений)*;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площади торгового зала, определение установочной и экспозиционной площадей. Оценка соответствия помещений требованиям обеспечения качества и безопасности реализуемых товаров и оказываемых услуг, создания условий для рационального выбора товаров потребителями*.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10196" y="6012879"/>
            <a:ext cx="80648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*в случае прохождения практики на базе торгового предприятия</a:t>
            </a:r>
          </a:p>
        </p:txBody>
      </p:sp>
    </p:spTree>
    <p:extLst>
      <p:ext uri="{BB962C8B-B14F-4D97-AF65-F5344CB8AC3E}">
        <p14:creationId xmlns:p14="http://schemas.microsoft.com/office/powerpoint/2010/main" val="4249160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760659"/>
            <a:ext cx="9687193" cy="276999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Рисунок 4. Пример планировки торгового зала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16" y="1908423"/>
            <a:ext cx="6480719" cy="4366797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58B5D47B-A88A-4944-8629-3AC258B57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0271"/>
            <a:ext cx="56685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b="1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rPr>
              <a:t>Планировка торгового зала*</a:t>
            </a:r>
          </a:p>
        </p:txBody>
      </p:sp>
    </p:spTree>
    <p:extLst>
      <p:ext uri="{BB962C8B-B14F-4D97-AF65-F5344CB8AC3E}">
        <p14:creationId xmlns:p14="http://schemas.microsoft.com/office/powerpoint/2010/main" val="2158926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156" y="490446"/>
            <a:ext cx="9687193" cy="332399"/>
          </a:xfrm>
        </p:spPr>
        <p:txBody>
          <a:bodyPr/>
          <a:lstStyle/>
          <a:p>
            <a:pPr marL="0" indent="0"/>
            <a:r>
              <a:rPr lang="ru-RU" sz="2400" dirty="0"/>
              <a:t>Обзор технологического оборудования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892" y="1836415"/>
            <a:ext cx="9841719" cy="468052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оборудования предприятия. Описание видов мебели, применяемых на предприятии (отобразить на рисунке, фото);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схемы размещения оборудования (фото/ рисунок);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Произвести расчеты эффективности использования оборудования (фондоотдача, </a:t>
            </a:r>
            <a:r>
              <a:rPr lang="ru-RU" sz="1600" i="1" dirty="0" err="1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фондоемкость</a:t>
            </a:r>
            <a:r>
              <a:rPr lang="ru-RU" sz="16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фондовооруженность</a:t>
            </a:r>
            <a:r>
              <a:rPr lang="ru-RU" sz="16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i="1" dirty="0">
              <a:solidFill>
                <a:srgbClr val="EB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480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18" y="584638"/>
            <a:ext cx="9687193" cy="997196"/>
          </a:xfrm>
        </p:spPr>
        <p:txBody>
          <a:bodyPr/>
          <a:lstStyle/>
          <a:p>
            <a:r>
              <a:rPr lang="ru-RU" sz="2400" dirty="0"/>
              <a:t>Анализ и оценка технологических операций по продаже товаров или оказанию услуг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3" y="1914231"/>
            <a:ext cx="9824904" cy="4493827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этапов технологического процесса  (организация хранения товарных запасов на складе; подготовка товаров к продаже; доставка в торговый зал, размещение товаров на торговом оборудовании; выкладка товаров; процесс реализации товаров)/ описание этапов технологического процесса оказания услуг.</a:t>
            </a:r>
          </a:p>
          <a:p>
            <a:pPr marL="0" indent="0" algn="just">
              <a:buNone/>
            </a:pPr>
            <a:r>
              <a:rPr lang="ru-RU" sz="20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схемы технологического процесса</a:t>
            </a:r>
          </a:p>
          <a:p>
            <a:pPr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Проведите анализ представленной схемы и предложите рекомендации по ее совершенствованию.</a:t>
            </a:r>
          </a:p>
          <a:p>
            <a:pPr algn="just"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507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17" y="252239"/>
            <a:ext cx="9687193" cy="1495794"/>
          </a:xfrm>
        </p:spPr>
        <p:txBody>
          <a:bodyPr/>
          <a:lstStyle/>
          <a:p>
            <a:r>
              <a:rPr lang="ru-RU" sz="2400" dirty="0"/>
              <a:t>Анализ финансово-экономических показателей коммерческой деятельности </a:t>
            </a:r>
            <a:r>
              <a:rPr lang="ru-RU" sz="2000" b="0" i="1" dirty="0">
                <a:latin typeface="Arial" panose="020B0604020202020204" pitchFamily="34" charset="0"/>
                <a:cs typeface="Arial" panose="020B0604020202020204" pitchFamily="34" charset="0"/>
              </a:rPr>
              <a:t>(анализ статистических величин в коммерческой деятельности на основе использования  основных методов и приемов статистики)</a:t>
            </a:r>
            <a:br>
              <a:rPr lang="ru-RU" sz="2000" b="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2" y="1908423"/>
            <a:ext cx="9824904" cy="4176464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 показателей объема товарооборота/ оказываемых услуг и его структуры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 темпа роста продаж в анализируемом предприятии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коммерческих расходов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издержек обращения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прибыли и рентабельности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ценовой политики </a:t>
            </a:r>
          </a:p>
          <a:p>
            <a:pPr marL="0" indent="0">
              <a:buNone/>
            </a:pPr>
            <a:r>
              <a:rPr lang="ru-RU" sz="18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отразить в табличной форме</a:t>
            </a:r>
          </a:p>
          <a:p>
            <a:pPr marL="0" indent="0" algn="just">
              <a:buNone/>
            </a:pPr>
            <a:r>
              <a:rPr lang="ru-RU" sz="1800" i="1" dirty="0">
                <a:solidFill>
                  <a:srgbClr val="EB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Произвести расчеты и составить анализ оценки эффективности коммерческой деятельности исследуемого предприятия</a:t>
            </a:r>
            <a:endParaRPr lang="ru-RU" sz="1800" i="1" dirty="0">
              <a:solidFill>
                <a:srgbClr val="EB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47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699" y="-185182"/>
            <a:ext cx="9986702" cy="200054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/>
              <a:t>Анализ финансово-экономических показателей коммерческой деятельности </a:t>
            </a:r>
            <a:r>
              <a:rPr lang="ru-RU" sz="2000" b="0" i="1" dirty="0">
                <a:latin typeface="Arial" panose="020B0604020202020204" pitchFamily="34" charset="0"/>
                <a:cs typeface="Arial" panose="020B0604020202020204" pitchFamily="34" charset="0"/>
              </a:rPr>
              <a:t>(анализ статистических величин в коммерческой деятельности на основе использования  основных методов и приемов статистики)</a:t>
            </a:r>
            <a:br>
              <a:rPr lang="ru-RU" sz="2000" b="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37618"/>
              </p:ext>
            </p:extLst>
          </p:nvPr>
        </p:nvGraphicFramePr>
        <p:xfrm>
          <a:off x="0" y="1764407"/>
          <a:ext cx="10693399" cy="485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7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9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8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8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886"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63517" marR="63517" marT="0" marB="0"/>
                </a:tc>
                <a:tc gridSpan="2">
                  <a:txBody>
                    <a:bodyPr/>
                    <a:lstStyle/>
                    <a:p>
                      <a:pPr marL="0" marR="98425" indent="0" algn="ctr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</a:t>
                      </a:r>
                    </a:p>
                  </a:txBody>
                  <a:tcPr marL="63517" marR="6351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50000"/>
                        </a:lnSpc>
                        <a:spcAft>
                          <a:spcPts val="55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Отклонение  (+, –)</a:t>
                      </a: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Темп роста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497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6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50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2025/20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934">
                <a:tc>
                  <a:txBody>
                    <a:bodyPr/>
                    <a:lstStyle/>
                    <a:p>
                      <a:pPr marL="0" marR="98425" indent="0" algn="just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Выручка от реализации продукции, тыс. руб.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1555">
                <a:tc>
                  <a:txBody>
                    <a:bodyPr/>
                    <a:lstStyle/>
                    <a:p>
                      <a:pPr marL="0" marR="98425" indent="0" algn="just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Себестоимость товаров, тыс. руб.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169">
                <a:tc>
                  <a:txBody>
                    <a:bodyPr/>
                    <a:lstStyle/>
                    <a:p>
                      <a:pPr marL="0" marR="98425" indent="0" algn="just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 от реализации продаж, тыс. руб.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496">
                <a:tc>
                  <a:txBody>
                    <a:bodyPr/>
                    <a:lstStyle/>
                    <a:p>
                      <a:pPr marL="0" marR="98425" indent="0" algn="just">
                        <a:lnSpc>
                          <a:spcPct val="161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рентабельности, %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9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413" y="684287"/>
            <a:ext cx="9687193" cy="332399"/>
          </a:xfrm>
        </p:spPr>
        <p:txBody>
          <a:bodyPr/>
          <a:lstStyle/>
          <a:p>
            <a:r>
              <a:rPr lang="ru-RU" sz="2400" dirty="0"/>
              <a:t>Содержание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518" y="1908423"/>
            <a:ext cx="9793088" cy="655272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организационная характеристика исследуемого предприятия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sz="1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Исследовательско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-аналитическая часть. Сбор и анализ информации об объекте и предмете практики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Обзор основных направлений деятельности исследуемого предприятия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Обзор поставщиков: организация коммерческих связей и договорной работы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Анализ товарного ассортимента/ перечня услуг:  характеристика, оценка показателей качества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2.4. Характеристика и оценка материально-технической базы практики, обзор технологического оборудования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2.5. Анализ и оценка методов размещения информации о товарах/ услугах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2.6. Анализ и оценка технологических операций по продаже товаров/ оказанию услуг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2.7. Анализ финансово-экономических показателей коммерческой деятельности исследуемого предприятия (анализ статистических величин в коммерческой деятельности на основе использования  основных методов и приемов статистики)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Экспериментально-практическая работа. Прохождение обучающимся завершающего этапа практической подготовки (базовой подготовки), развитие общих и профессиональных компетенций и подготовка к выполнению дипломной работы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en-US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</a:t>
            </a: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 коммерческой деятельности исследуемого предприятия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Выявление проблем и оценка коммерческой деятельности исследуемого предприятия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Формирование предложений по совершенствованию работы исследуемого предприятия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Заключение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ru-RU" sz="1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используемой литературы </a:t>
            </a:r>
          </a:p>
        </p:txBody>
      </p:sp>
    </p:spTree>
    <p:extLst>
      <p:ext uri="{BB962C8B-B14F-4D97-AF65-F5344CB8AC3E}">
        <p14:creationId xmlns:p14="http://schemas.microsoft.com/office/powerpoint/2010/main" val="4026268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148" y="324247"/>
            <a:ext cx="9133036" cy="73866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/>
              <a:t>Экономические показатели коммерческой деятельности предприятия, тыс. руб.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449347"/>
              </p:ext>
            </p:extLst>
          </p:nvPr>
        </p:nvGraphicFramePr>
        <p:xfrm>
          <a:off x="810196" y="1404367"/>
          <a:ext cx="8940972" cy="52162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8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45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610">
                <a:tc gridSpan="5">
                  <a:txBody>
                    <a:bodyPr/>
                    <a:lstStyle/>
                    <a:p>
                      <a:pPr marL="0" marR="0" indent="0" algn="ctr" defTabSz="68567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Заполните таблицу</a:t>
                      </a:r>
                    </a:p>
                  </a:txBody>
                  <a:tcPr marL="100817" marR="100817" marT="50408" marB="50408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9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00000"/>
                        </a:lnSpc>
                        <a:spcAft>
                          <a:spcPts val="55"/>
                        </a:spcAft>
                      </a:pPr>
                      <a:r>
                        <a:rPr lang="en-US" sz="16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600" baseline="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квартал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6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marL="0" marR="98425" indent="0" algn="ctr">
                        <a:lnSpc>
                          <a:spcPct val="100000"/>
                        </a:lnSpc>
                        <a:spcAft>
                          <a:spcPts val="55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98425" indent="0" algn="ctr">
                        <a:lnSpc>
                          <a:spcPct val="100000"/>
                        </a:lnSpc>
                        <a:spcAft>
                          <a:spcPts val="55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17" marR="63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Отклонение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i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Темп роста,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6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Товарооборот /</a:t>
                      </a:r>
                      <a:r>
                        <a:rPr lang="ru-RU" sz="1600" b="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объем услуг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7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Себестоимость</a:t>
                      </a:r>
                      <a:r>
                        <a:rPr lang="ru-RU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товаров /услуг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7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Издержки обращения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1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Прибыль от реализации товаров /услуг</a:t>
                      </a: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7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Уровень рентабельности %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7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Внереализационные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7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Внереализационные</a:t>
                      </a: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расходы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68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Чистая прибыль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8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Валовый доход</a:t>
                      </a: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/>
                    </a:p>
                  </a:txBody>
                  <a:tcPr marL="100817" marR="100817" marT="50408" marB="5040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marL="100817" marR="100817" marT="50408" marB="50408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900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148" y="468263"/>
            <a:ext cx="9687193" cy="332399"/>
          </a:xfrm>
        </p:spPr>
        <p:txBody>
          <a:bodyPr/>
          <a:lstStyle/>
          <a:p>
            <a:r>
              <a:rPr lang="ru-RU" sz="2400" dirty="0"/>
              <a:t>Анализ издержек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84261"/>
              </p:ext>
            </p:extLst>
          </p:nvPr>
        </p:nvGraphicFramePr>
        <p:xfrm>
          <a:off x="0" y="1116335"/>
          <a:ext cx="10693401" cy="548568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4927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36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56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594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Статья издержек обращения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cs typeface="Times New Roman" pitchFamily="18" charset="0"/>
                        </a:rPr>
                        <a:t>IV </a:t>
                      </a: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квартал</a:t>
                      </a:r>
                      <a:r>
                        <a:rPr lang="ru-RU" sz="1600" baseline="0" dirty="0"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20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lang="ru-RU" sz="1600" dirty="0" smtClean="0">
                          <a:effectLst/>
                          <a:latin typeface="+mn-lt"/>
                          <a:cs typeface="Times New Roman" pitchFamily="18" charset="0"/>
                        </a:rPr>
                        <a:t>4 </a:t>
                      </a:r>
                      <a:endParaRPr lang="ru-RU" sz="1600" dirty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(тыс. руб.)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 rowSpan="2">
                  <a:txBody>
                    <a:bodyPr/>
                    <a:lstStyle/>
                    <a:p>
                      <a:pPr marL="0" marR="0" lvl="0" indent="0" algn="ctr" defTabSz="78229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+mn-lt"/>
                          <a:cs typeface="Times New Roman" pitchFamily="18" charset="0"/>
                        </a:rPr>
                        <a:t>I</a:t>
                      </a:r>
                      <a:r>
                        <a:rPr lang="en-US" sz="1600" baseline="0" dirty="0"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>
                          <a:effectLst/>
                          <a:latin typeface="+mn-lt"/>
                          <a:cs typeface="Times New Roman" pitchFamily="18" charset="0"/>
                        </a:rPr>
                        <a:t>квартал</a:t>
                      </a: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+mn-lt"/>
                          <a:cs typeface="Times New Roman" pitchFamily="18" charset="0"/>
                        </a:rPr>
                        <a:t>2025 </a:t>
                      </a:r>
                      <a:endParaRPr lang="ru-RU" sz="1600" dirty="0"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ctr" defTabSz="782292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(тыс. руб.)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Группы издержек 2022 года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cs typeface="Times New Roman" pitchFamily="18" charset="0"/>
                        </a:rPr>
                        <a:t>Условно-переменные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  <a:cs typeface="Times New Roman" pitchFamily="18" charset="0"/>
                        </a:rPr>
                        <a:t>Условно-постоянные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1. Транспортные расходы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2. Расходы на оплату труда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3. Отчисления на социальные нужды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4. Расходы на аренду и содержание зданий, сооружений, оборудования и инвентаря 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cs typeface="Times New Roman" pitchFamily="18" charset="0"/>
                        </a:rPr>
                        <a:t>5. Расходы энергоресурсов</a:t>
                      </a: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6. Амортизация основных средств и нематериальных активов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7.</a:t>
                      </a:r>
                      <a:r>
                        <a:rPr lang="ru-RU" sz="1400" baseline="0" dirty="0"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Потери товаров и технологические отходы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8. Расходы на рекламу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9. Расходы на тару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10. Расходы по эксплуатации и содержанию инвентаря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5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11. Прочие расходы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52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cs typeface="Times New Roman" pitchFamily="18" charset="0"/>
                        </a:rPr>
                        <a:t>ИТОГО:</a:t>
                      </a: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09" marR="32509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3957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156" y="1980431"/>
            <a:ext cx="9769711" cy="4427628"/>
          </a:xfrm>
        </p:spPr>
        <p:txBody>
          <a:bodyPr>
            <a:normAutofit/>
          </a:bodyPr>
          <a:lstStyle/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Анализ таблицы показал, что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квартале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г.  ООО/ ИП «…» значительно улучшил показатели деятельности. Так, товарооборот /объем услуг увеличился на ... %. Валовой доход увеличился … раз. Уровень валового дохода к товарообороту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квартале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г. составил … %, что на …% больше, чем в предыдущем году.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Более чем в … раз увеличилась прибыль от реализации товаров / услуг. Уровень рентабельности возрос на …%, составив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квартале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г. … %. Сумма издержек обращения увеличилась на … %, положительным моментом является снижение уровня издержек в процентах к обороту на … %.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Внереализационные доходы снизились ровно на половину, одновременно в … раза возросли внереализационные расходы.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Исходя из расчетов, сумма чистой прибыли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квартале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г. увеличилась на …тыс. руб., или более, чем в … раз.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рост показателей оказали влияние факторы …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Факторы внешней среды представлены на следующем слайде.</a:t>
            </a:r>
          </a:p>
          <a:p>
            <a:pPr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278543" y="756295"/>
            <a:ext cx="9824904" cy="42149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rPr>
              <a:t>Пример анализа экономической деятельности  предприятия  </a:t>
            </a:r>
          </a:p>
        </p:txBody>
      </p:sp>
    </p:spTree>
    <p:extLst>
      <p:ext uri="{BB962C8B-B14F-4D97-AF65-F5344CB8AC3E}">
        <p14:creationId xmlns:p14="http://schemas.microsoft.com/office/powerpoint/2010/main" val="1177807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631" y="79483"/>
            <a:ext cx="9223058" cy="1461495"/>
          </a:xfrm>
        </p:spPr>
        <p:txBody>
          <a:bodyPr>
            <a:normAutofit/>
          </a:bodyPr>
          <a:lstStyle/>
          <a:p>
            <a:pPr marL="87313">
              <a:spcBef>
                <a:spcPts val="856"/>
              </a:spcBef>
            </a:pPr>
            <a:r>
              <a:rPr lang="ru-RU" sz="2400" b="1" dirty="0">
                <a:solidFill>
                  <a:srgbClr val="E60000"/>
                </a:solidFill>
                <a:latin typeface="Arial Black" panose="020B0A04020102020204" pitchFamily="34" charset="0"/>
              </a:rPr>
              <a:t>Оценка влияния  факторов внешней и внутренней среды на возникновение коммерческих рисков и результаты коммерческой деятельности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1936FB23-9E1C-4922-815F-373751D5883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78148" y="2549120"/>
            <a:ext cx="4545012" cy="263552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424695" y="3067499"/>
            <a:ext cx="4544695" cy="11917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Проведите оценку влияния факторов внешней и внутренней среды на возникновение коммерческих рисков и результаты коммерческой деятельности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8148" y="5824322"/>
            <a:ext cx="4608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5. Пример схемы влияния факторов внешней и внутренней среды на результаты деятельности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180231"/>
            <a:ext cx="144000" cy="12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5766" y="6780025"/>
            <a:ext cx="1304925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32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679016"/>
            <a:ext cx="9687193" cy="332399"/>
          </a:xfrm>
        </p:spPr>
        <p:txBody>
          <a:bodyPr/>
          <a:lstStyle/>
          <a:p>
            <a:pPr marL="0" indent="0"/>
            <a:r>
              <a:rPr lang="ru-RU" sz="2400" dirty="0"/>
              <a:t>Экспериментально-практическая работа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817" y="2008611"/>
            <a:ext cx="9824904" cy="439944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 коммерческой деятельности предприятия;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характеристику основных групп потребителей;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характеристику сегмента рынка </a:t>
            </a:r>
            <a:r>
              <a:rPr lang="mr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практики;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Дать характеристику ключевых прямых и косвенных конкурентов;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позиционирование предприятия товара/ услуги;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маркетинговую стратегию предприятия;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проблемы и провести оценку деятельности предприятия </a:t>
            </a:r>
            <a:r>
              <a:rPr lang="mr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объекта практики;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предложения по совершенствованию работы предприятия.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870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738" y="324247"/>
            <a:ext cx="9687193" cy="1329595"/>
          </a:xfrm>
        </p:spPr>
        <p:txBody>
          <a:bodyPr/>
          <a:lstStyle/>
          <a:p>
            <a:r>
              <a:rPr lang="ru-RU" sz="2400" dirty="0"/>
              <a:t>Выводы и рекомендации по результатам </a:t>
            </a:r>
            <a:br>
              <a:rPr lang="ru-RU" sz="2400" dirty="0"/>
            </a:br>
            <a:r>
              <a:rPr lang="ru-RU" sz="2400" dirty="0"/>
              <a:t>прохождения производственной практики </a:t>
            </a:r>
            <a:br>
              <a:rPr lang="ru-RU" sz="2400" dirty="0"/>
            </a:br>
            <a:r>
              <a:rPr lang="ru-RU" sz="2400" dirty="0"/>
              <a:t>(преддипломной)</a:t>
            </a:r>
            <a:br>
              <a:rPr lang="ru-RU" sz="2400" dirty="0"/>
            </a:br>
            <a:r>
              <a:rPr lang="ru-RU" sz="24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27" y="1908423"/>
            <a:ext cx="9824904" cy="4352912"/>
          </a:xfrm>
        </p:spPr>
        <p:txBody>
          <a:bodyPr/>
          <a:lstStyle/>
          <a:p>
            <a:pPr marL="0" indent="53975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предложений и рекомендаций на основе проведенного анализа практического и теоретического материала, полученного в период обучения и в период прохождения практики на основе приобретенных навыков по профессиональным модулям:</a:t>
            </a:r>
          </a:p>
          <a:p>
            <a:pPr algn="just">
              <a:buFontTx/>
              <a:buChar char="-"/>
            </a:pP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8148" y="3435107"/>
            <a:ext cx="98650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3975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ПМ.01.  Организация и управление торгово-сбытовой деятельностью</a:t>
            </a:r>
          </a:p>
          <a:p>
            <a:pPr marL="342900" marR="539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 02. Организация и проведение экономической и маркетинговой деятельности</a:t>
            </a:r>
          </a:p>
          <a:p>
            <a:pPr marL="342900" marR="539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 03. Управление ассортиментом оценка качества и обеспечение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сохраняемости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товаров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539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ПМ 04. Выполнение работ по одной или нескольким профессиям рабочих, должностям служащих</a:t>
            </a:r>
          </a:p>
          <a:p>
            <a:pPr marL="342900" marR="539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ПМ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05. Коммерция в индустрии спорта</a:t>
            </a:r>
          </a:p>
        </p:txBody>
      </p:sp>
    </p:spTree>
    <p:extLst>
      <p:ext uri="{BB962C8B-B14F-4D97-AF65-F5344CB8AC3E}">
        <p14:creationId xmlns:p14="http://schemas.microsoft.com/office/powerpoint/2010/main" val="13446476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180418"/>
            <a:ext cx="9687193" cy="1329595"/>
          </a:xfrm>
        </p:spPr>
        <p:txBody>
          <a:bodyPr/>
          <a:lstStyle/>
          <a:p>
            <a:pPr lvl="0"/>
            <a:r>
              <a:rPr lang="ru-RU" sz="2400" dirty="0"/>
              <a:t>Перечень информационных, справочно-правовых систем, документов и нормативных актов, практических ситуаций по теме</a:t>
            </a:r>
            <a:br>
              <a:rPr lang="ru-RU" sz="2400" dirty="0"/>
            </a:br>
            <a:r>
              <a:rPr lang="ru-RU" sz="2400" dirty="0"/>
              <a:t>дипломной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617" y="2124447"/>
            <a:ext cx="986509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148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509739"/>
            <a:ext cx="9687193" cy="670953"/>
          </a:xfrm>
        </p:spPr>
        <p:txBody>
          <a:bodyPr/>
          <a:lstStyle/>
          <a:p>
            <a:r>
              <a:rPr lang="ru-RU" sz="2400" dirty="0"/>
              <a:t>Перечень изученных литературных </a:t>
            </a:r>
            <a:br>
              <a:rPr lang="ru-RU" sz="2400" dirty="0"/>
            </a:br>
            <a:r>
              <a:rPr lang="ru-RU" sz="2400" dirty="0"/>
              <a:t>источников по теме дипломной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617" y="2124447"/>
            <a:ext cx="986509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53975" indent="-4572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14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9AA99-22D7-45B3-8069-6E1FEDD93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328" y="180231"/>
            <a:ext cx="9217024" cy="1329595"/>
          </a:xfrm>
        </p:spPr>
        <p:txBody>
          <a:bodyPr/>
          <a:lstStyle/>
          <a:p>
            <a:pPr lvl="0"/>
            <a:r>
              <a:rPr lang="ru-RU" sz="2400" dirty="0"/>
              <a:t>ЛИЧНАЯ КАРТОЧКА ИНСТРУКТАЖА </a:t>
            </a:r>
            <a:br>
              <a:rPr lang="ru-RU" sz="2400" dirty="0"/>
            </a:br>
            <a:r>
              <a:rPr lang="ru-RU" sz="2400" dirty="0"/>
              <a:t>ПО БЕЗОПАСНЫМ МЕТОДАМ РАБОТЫ, ПРОМСАНИТАРИИ И ПРОТИВОПОЖАРНОЙ БЕЗОПАСНОСТИ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17" y="2825362"/>
            <a:ext cx="7056948" cy="35941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50156" y="1967539"/>
            <a:ext cx="96490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Описать процесс прохождения инструктажа по технике безопасности.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3"/>
          <p:cNvSpPr>
            <a:spLocks noGrp="1"/>
          </p:cNvSpPr>
          <p:nvPr>
            <p:ph type="body" idx="13"/>
          </p:nvPr>
        </p:nvSpPr>
        <p:spPr>
          <a:xfrm>
            <a:off x="408894" y="2526764"/>
            <a:ext cx="9687194" cy="504056"/>
          </a:xfrm>
        </p:spPr>
        <p:txBody>
          <a:bodyPr>
            <a:normAutofit fontScale="25000" lnSpcReduction="20000"/>
          </a:bodyPr>
          <a:lstStyle/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заполнения инструктажа:</a:t>
            </a:r>
          </a:p>
          <a:p>
            <a:pPr marL="430213" indent="-342900"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4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18" y="429354"/>
            <a:ext cx="9687193" cy="1661993"/>
          </a:xfrm>
        </p:spPr>
        <p:txBody>
          <a:bodyPr/>
          <a:lstStyle/>
          <a:p>
            <a:r>
              <a:rPr lang="ru-RU" sz="2400" dirty="0"/>
              <a:t>Общая организационная характеристика исследуемого предприятия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2" y="1908423"/>
            <a:ext cx="9824904" cy="5040560"/>
          </a:xfrm>
        </p:spPr>
        <p:txBody>
          <a:bodyPr>
            <a:normAutofit/>
          </a:bodyPr>
          <a:lstStyle/>
          <a:p>
            <a:pPr marL="0" lvl="0" indent="53975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Идентификация предприятия – базы практики по следующим признакам:</a:t>
            </a:r>
          </a:p>
          <a:p>
            <a:pPr marL="0" lv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фирменное название;</a:t>
            </a:r>
          </a:p>
          <a:p>
            <a:pPr marL="0" lv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 – правовая форма / статус;</a:t>
            </a:r>
          </a:p>
          <a:p>
            <a:pPr marL="0" lv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коды ОКВЭД;</a:t>
            </a:r>
          </a:p>
          <a:p>
            <a:pPr marL="0" lv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ФИО учредителей / ФИО индивидуального предпринимателя / ФИО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53975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</a:t>
            </a:r>
          </a:p>
          <a:p>
            <a:pPr mar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Юридический (физический в случае ИП) адрес; </a:t>
            </a:r>
          </a:p>
          <a:p>
            <a:pPr marL="0" lvl="0" indent="53975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Краткое описание инфраструктуры исследуемого предприятия. </a:t>
            </a:r>
          </a:p>
          <a:p>
            <a:pPr marL="0" lvl="0" indent="539750" algn="just">
              <a:buNone/>
            </a:pP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фото исследуемого предприятия / сайта / страницы в интернете на следующем слайде</a:t>
            </a:r>
            <a:endParaRPr lang="ru-RU" b="1" dirty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868496" y="684287"/>
            <a:ext cx="9824904" cy="1296144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tx1"/>
              </a:solidFill>
            </a:endParaRPr>
          </a:p>
          <a:p>
            <a:pPr marL="430213" indent="-34290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3547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3" y="324247"/>
            <a:ext cx="9824904" cy="608381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rPr>
              <a:t>Объект практики – предприятие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rPr>
              <a:t>(указать название)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16361" y="5849948"/>
            <a:ext cx="8982107" cy="4708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78229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100" b="1" kern="120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2. Объект практики – предприятие (указать название)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62324" y="2412479"/>
            <a:ext cx="6480720" cy="3168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86811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818" y="758674"/>
            <a:ext cx="9687193" cy="1003352"/>
          </a:xfrm>
        </p:spPr>
        <p:txBody>
          <a:bodyPr/>
          <a:lstStyle/>
          <a:p>
            <a:r>
              <a:rPr lang="ru-RU" sz="2400" dirty="0"/>
              <a:t>Характеристика внешней среды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2" y="1908423"/>
            <a:ext cx="9824904" cy="504056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банков, где обслуживается предприятие;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поставщиков с указанием вида ресурса и объема поставок;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основных потребителей товаров / работ / услуг.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868496" y="684287"/>
            <a:ext cx="9824904" cy="1296144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tx1"/>
              </a:solidFill>
            </a:endParaRPr>
          </a:p>
          <a:p>
            <a:pPr marL="430213" indent="-34290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9721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963" y="1908423"/>
            <a:ext cx="9824904" cy="453650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организационной структуры предприятия – базы прохождения практики: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Укажите тип организационной структуры исследуемого предприятия;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Опишите функционал основных структурных подразделений в организационной структуре предприятия (представить схему организационной структуры на рисунке).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3818" y="429354"/>
            <a:ext cx="9687193" cy="1661993"/>
          </a:xfrm>
        </p:spPr>
        <p:txBody>
          <a:bodyPr/>
          <a:lstStyle/>
          <a:p>
            <a:r>
              <a:rPr lang="ru-RU" sz="2400" dirty="0"/>
              <a:t>Организационная структура исследуемого предприятия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64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512816"/>
            <a:ext cx="9687193" cy="664797"/>
          </a:xfrm>
        </p:spPr>
        <p:txBody>
          <a:bodyPr/>
          <a:lstStyle/>
          <a:p>
            <a:pPr algn="ctr"/>
            <a:r>
              <a:rPr lang="ru-RU" sz="24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разместить рисунок «Организационная структура ООО «…»».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85215" y="5868863"/>
            <a:ext cx="8982107" cy="5816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78229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4100" b="1" kern="1200">
                <a:solidFill>
                  <a:srgbClr val="E60000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algn="ctr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3. Пример Организационной структуры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853" y="1821536"/>
            <a:ext cx="7488832" cy="4283756"/>
          </a:xfrm>
        </p:spPr>
      </p:pic>
    </p:spTree>
    <p:extLst>
      <p:ext uri="{BB962C8B-B14F-4D97-AF65-F5344CB8AC3E}">
        <p14:creationId xmlns:p14="http://schemas.microsoft.com/office/powerpoint/2010/main" val="3573586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3" y="343540"/>
            <a:ext cx="9687193" cy="1003352"/>
          </a:xfrm>
        </p:spPr>
        <p:txBody>
          <a:bodyPr/>
          <a:lstStyle/>
          <a:p>
            <a:r>
              <a:rPr lang="ru-RU" sz="2400" dirty="0"/>
              <a:t>Общая экономическая характеристика предприятия. Обзор основных направлений деятельности исследуемого предприятия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3"/>
          </p:nvPr>
        </p:nvSpPr>
        <p:spPr>
          <a:xfrm>
            <a:off x="362592" y="2052439"/>
            <a:ext cx="9824904" cy="709522"/>
          </a:xfrm>
        </p:spPr>
        <p:txBody>
          <a:bodyPr>
            <a:noAutofit/>
          </a:bodyPr>
          <a:lstStyle/>
          <a:p>
            <a:pPr marL="0" indent="539750" algn="just"/>
            <a:r>
              <a:rPr lang="ru-RU" sz="2000" b="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данном слайде рекомендуется представить обзор основных направлений коммерческой деятельности организации в соответствии с ОКВЭД </a:t>
            </a:r>
          </a:p>
        </p:txBody>
      </p:sp>
    </p:spTree>
    <p:extLst>
      <p:ext uri="{BB962C8B-B14F-4D97-AF65-F5344CB8AC3E}">
        <p14:creationId xmlns:p14="http://schemas.microsoft.com/office/powerpoint/2010/main" val="30031119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_шаблончик A4 (1)" id="{CECEB147-F7F0-4995-89D0-2FD57D90FCEB}" vid="{306AE4ED-CFFA-434E-A652-8353525159A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презентация_шаблончик A4 (1)</Template>
  <TotalTime>5039</TotalTime>
  <Words>1678</Words>
  <Application>Microsoft Office PowerPoint</Application>
  <PresentationFormat>Произвольный</PresentationFormat>
  <Paragraphs>213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                  ОТЧЕТ  о прохождении производственной практики  (преддипломной)    в период с «20» апреля 2026 г. по «17» мая 2026 г.   Специальность 38.02.04 Коммерция (по отраслям)  </vt:lpstr>
      <vt:lpstr>Содержание</vt:lpstr>
      <vt:lpstr>ЛИЧНАЯ КАРТОЧКА ИНСТРУКТАЖА  ПО БЕЗОПАСНЫМ МЕТОДАМ РАБОТЫ, ПРОМСАНИТАРИИ И ПРОТИВОПОЖАРНОЙ БЕЗОПАСНОСТИ</vt:lpstr>
      <vt:lpstr>Общая организационная характеристика исследуемого предприятия   </vt:lpstr>
      <vt:lpstr>Презентация PowerPoint</vt:lpstr>
      <vt:lpstr>Характеристика внешней среды  </vt:lpstr>
      <vt:lpstr>Организационная структура исследуемого предприятия   </vt:lpstr>
      <vt:lpstr>Рекомендуется разместить рисунок «Организационная структура ООО «…»».</vt:lpstr>
      <vt:lpstr>Общая экономическая характеристика предприятия. Обзор основных направлений деятельности исследуемого предприятия</vt:lpstr>
      <vt:lpstr>Анализ товарного ассортимента / перечня услуг:  характеристика, оценка показателей качества</vt:lpstr>
      <vt:lpstr>Применение метода АВС-анализа</vt:lpstr>
      <vt:lpstr>АВС-анализ</vt:lpstr>
      <vt:lpstr>Краткая характеристика товарного ассортимента / услуг </vt:lpstr>
      <vt:lpstr>Характеристика и оценка  материально-технической базы практики</vt:lpstr>
      <vt:lpstr>Рисунок 4. Пример планировки торгового зала</vt:lpstr>
      <vt:lpstr>Обзор технологического оборудования</vt:lpstr>
      <vt:lpstr>Анализ и оценка технологических операций по продаже товаров или оказанию услуг </vt:lpstr>
      <vt:lpstr>Анализ финансово-экономических показателей коммерческой деятельности (анализ статистических величин в коммерческой деятельности на основе использования  основных методов и приемов статистики) </vt:lpstr>
      <vt:lpstr> Анализ финансово-экономических показателей коммерческой деятельности (анализ статистических величин в коммерческой деятельности на основе использования  основных методов и приемов статистики) </vt:lpstr>
      <vt:lpstr>Экономические показатели коммерческой деятельности предприятия, тыс. руб.</vt:lpstr>
      <vt:lpstr>Анализ издержек </vt:lpstr>
      <vt:lpstr>Презентация PowerPoint</vt:lpstr>
      <vt:lpstr>Оценка влияния  факторов внешней и внутренней среды на возникновение коммерческих рисков и результаты коммерческой деятельности </vt:lpstr>
      <vt:lpstr>Экспериментально-практическая работа </vt:lpstr>
      <vt:lpstr>Выводы и рекомендации по результатам  прохождения производственной практики  (преддипломной)  </vt:lpstr>
      <vt:lpstr>Перечень информационных, справочно-правовых систем, документов и нормативных актов, практических ситуаций по теме дипломной работы</vt:lpstr>
      <vt:lpstr>Перечень изученных литературных  источников по теме дипломной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Катя</dc:creator>
  <cp:lastModifiedBy>Семенихина Анна Викторовна</cp:lastModifiedBy>
  <cp:revision>247</cp:revision>
  <cp:lastPrinted>2023-01-17T12:18:14Z</cp:lastPrinted>
  <dcterms:created xsi:type="dcterms:W3CDTF">2020-03-27T22:15:06Z</dcterms:created>
  <dcterms:modified xsi:type="dcterms:W3CDTF">2026-04-20T10:45:26Z</dcterms:modified>
</cp:coreProperties>
</file>