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9"/>
  </p:notesMasterIdLst>
  <p:handoutMasterIdLst>
    <p:handoutMasterId r:id="rId30"/>
  </p:handoutMasterIdLst>
  <p:sldIdLst>
    <p:sldId id="405" r:id="rId2"/>
    <p:sldId id="648" r:id="rId3"/>
    <p:sldId id="773" r:id="rId4"/>
    <p:sldId id="649" r:id="rId5"/>
    <p:sldId id="713" r:id="rId6"/>
    <p:sldId id="774" r:id="rId7"/>
    <p:sldId id="650" r:id="rId8"/>
    <p:sldId id="680" r:id="rId9"/>
    <p:sldId id="695" r:id="rId10"/>
    <p:sldId id="722" r:id="rId11"/>
    <p:sldId id="742" r:id="rId12"/>
    <p:sldId id="730" r:id="rId13"/>
    <p:sldId id="777" r:id="rId14"/>
    <p:sldId id="731" r:id="rId15"/>
    <p:sldId id="737" r:id="rId16"/>
    <p:sldId id="738" r:id="rId17"/>
    <p:sldId id="750" r:id="rId18"/>
    <p:sldId id="756" r:id="rId19"/>
    <p:sldId id="757" r:id="rId20"/>
    <p:sldId id="759" r:id="rId21"/>
    <p:sldId id="764" r:id="rId22"/>
    <p:sldId id="760" r:id="rId23"/>
    <p:sldId id="762" r:id="rId24"/>
    <p:sldId id="687" r:id="rId25"/>
    <p:sldId id="691" r:id="rId26"/>
    <p:sldId id="775" r:id="rId27"/>
    <p:sldId id="776" r:id="rId28"/>
  </p:sldIdLst>
  <p:sldSz cx="10693400" cy="7561263"/>
  <p:notesSz cx="6797675" cy="9926638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408" autoAdjust="0"/>
  </p:normalViewPr>
  <p:slideViewPr>
    <p:cSldViewPr showGuides="1">
      <p:cViewPr varScale="1">
        <p:scale>
          <a:sx n="101" d="100"/>
          <a:sy n="101" d="100"/>
        </p:scale>
        <p:origin x="1464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4958" cy="4983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8243"/>
            <a:ext cx="2944958" cy="4983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90" y="3780631"/>
            <a:ext cx="9679452" cy="2200275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 </a:t>
            </a:r>
            <a:br>
              <a:rPr lang="ru-RU" sz="2100" dirty="0"/>
            </a:br>
            <a:r>
              <a:rPr lang="ru-RU" sz="2100" dirty="0"/>
              <a:t>(преддипломной)</a:t>
            </a:r>
            <a:br>
              <a:rPr lang="ru-RU" sz="2100" dirty="0"/>
            </a:br>
            <a:r>
              <a:rPr lang="ru-RU" sz="2100" dirty="0"/>
              <a:t> 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в период с «20» апреля </a:t>
            </a:r>
            <a:r>
              <a:rPr lang="ru-RU" sz="2100" dirty="0" smtClean="0"/>
              <a:t>2026 </a:t>
            </a:r>
            <a:r>
              <a:rPr lang="ru-RU" sz="2100" dirty="0"/>
              <a:t>г. по «17» мая </a:t>
            </a:r>
            <a:r>
              <a:rPr lang="ru-RU" sz="2100" dirty="0" smtClean="0"/>
              <a:t>2026 </a:t>
            </a:r>
            <a:r>
              <a:rPr lang="ru-RU" sz="2100" dirty="0"/>
              <a:t>г. 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38.02.04 Коммерция (по отраслям)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 </a:t>
            </a:r>
            <a:r>
              <a:rPr lang="ru-RU" altLang="ru-RU" sz="2000" dirty="0">
                <a:solidFill>
                  <a:srgbClr val="FF0000"/>
                </a:solidFill>
              </a:rPr>
              <a:t>___________________________________________</a:t>
            </a:r>
            <a:endParaRPr kumimoji="0" lang="ru-RU" altLang="ru-RU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90" y="1941522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Факультет Спорта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Кафедра Спортивного менеджмента</a:t>
            </a: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468263"/>
            <a:ext cx="9687193" cy="664797"/>
          </a:xfrm>
        </p:spPr>
        <p:txBody>
          <a:bodyPr/>
          <a:lstStyle/>
          <a:p>
            <a:r>
              <a:rPr lang="ru-RU" sz="2400" dirty="0"/>
              <a:t>Анализ товарного ассортимента / перечня услуг:  характеристика, оценка показателей качества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80431"/>
            <a:ext cx="9824904" cy="4427628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ассортимента и доля товарных групп/ услуг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формулу для расчета удельного веса товарных групп/ услуг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товарный ассортимент/ перечень оказываемых услуг в табличной форме</a:t>
            </a:r>
          </a:p>
          <a:p>
            <a:pPr marL="0" indent="0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АВС-анализ товарных позиций  исследуемого предприятия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2904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18" y="540271"/>
            <a:ext cx="9687193" cy="332399"/>
          </a:xfrm>
        </p:spPr>
        <p:txBody>
          <a:bodyPr/>
          <a:lstStyle/>
          <a:p>
            <a:r>
              <a:rPr lang="ru-RU" sz="2400" dirty="0"/>
              <a:t>Применение метода АВС-анализа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4"/>
            <a:ext cx="9824904" cy="4752529"/>
          </a:xfrm>
        </p:spPr>
        <p:txBody>
          <a:bodyPr>
            <a:noAutofit/>
          </a:bodyPr>
          <a:lstStyle/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АВС-анализа 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ABC-анализ ассортимента проводится в несколько этапов. 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последовательность его проведения: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Определение номенклатуры продукции предприятия. Определяем  объект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 и параметр, по которому его следует изучать. Чаще всего объектами ABC-анализа становятся ресурсы, поставщики, запасы, отдельные товары и товарные группы. 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Ранжирование по доходности (прибыльности, оборачиваемости) по каждой товарной группе.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Определение доли доходности нарастающим итогом.</a:t>
            </a:r>
          </a:p>
          <a:p>
            <a:pPr marL="0" indent="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Классификация товаров (ABC) по ценности для предприятия: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«А»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максимально ценные товары, занимают 20% ассортимента продукции и приносят 80% прибыли от продаж;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«В»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малоценные товары, занимают 30% ассортимента продукции и обеспечивают 15% продаж;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 востребованные товары, занимают 50% ассортимента и обеспечивают 5% прибылей от продаж.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Составление резюме (вывод на основе анализа и предложения)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9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41822" y="468263"/>
            <a:ext cx="9687193" cy="332399"/>
          </a:xfrm>
        </p:spPr>
        <p:txBody>
          <a:bodyPr/>
          <a:lstStyle/>
          <a:p>
            <a:r>
              <a:rPr lang="ru-RU" sz="2400" dirty="0"/>
              <a:t>АВС-анализ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0B5EE4-AFC5-4A90-AA01-F9AC14527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268" y="1908423"/>
            <a:ext cx="792088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67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6618"/>
            <a:ext cx="9687193" cy="997196"/>
          </a:xfrm>
        </p:spPr>
        <p:txBody>
          <a:bodyPr/>
          <a:lstStyle/>
          <a:p>
            <a:r>
              <a:rPr lang="ru-RU" sz="2400" dirty="0"/>
              <a:t>Краткая характеристика товарного ассортимента / услуг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62324" y="1044327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товаров по группам А В С:</a:t>
            </a:r>
            <a:endParaRPr lang="ru-RU" b="1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BF88458-07B4-BB8A-83BD-F579F03F5494}"/>
              </a:ext>
            </a:extLst>
          </p:cNvPr>
          <p:cNvGraphicFramePr>
            <a:graphicFrameLocks noGrp="1"/>
          </p:cNvGraphicFramePr>
          <p:nvPr/>
        </p:nvGraphicFramePr>
        <p:xfrm>
          <a:off x="559690" y="2007711"/>
          <a:ext cx="9827568" cy="4293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4230">
                  <a:extLst>
                    <a:ext uri="{9D8B030D-6E8A-4147-A177-3AD203B41FA5}">
                      <a16:colId xmlns:a16="http://schemas.microsoft.com/office/drawing/2014/main" val="1336259437"/>
                    </a:ext>
                  </a:extLst>
                </a:gridCol>
                <a:gridCol w="2481626">
                  <a:extLst>
                    <a:ext uri="{9D8B030D-6E8A-4147-A177-3AD203B41FA5}">
                      <a16:colId xmlns:a16="http://schemas.microsoft.com/office/drawing/2014/main" val="2461510648"/>
                    </a:ext>
                  </a:extLst>
                </a:gridCol>
                <a:gridCol w="1637928">
                  <a:extLst>
                    <a:ext uri="{9D8B030D-6E8A-4147-A177-3AD203B41FA5}">
                      <a16:colId xmlns:a16="http://schemas.microsoft.com/office/drawing/2014/main" val="3628011448"/>
                    </a:ext>
                  </a:extLst>
                </a:gridCol>
                <a:gridCol w="1637928">
                  <a:extLst>
                    <a:ext uri="{9D8B030D-6E8A-4147-A177-3AD203B41FA5}">
                      <a16:colId xmlns:a16="http://schemas.microsoft.com/office/drawing/2014/main" val="826456043"/>
                    </a:ext>
                  </a:extLst>
                </a:gridCol>
                <a:gridCol w="1637928">
                  <a:extLst>
                    <a:ext uri="{9D8B030D-6E8A-4147-A177-3AD203B41FA5}">
                      <a16:colId xmlns:a16="http://schemas.microsoft.com/office/drawing/2014/main" val="2902980900"/>
                    </a:ext>
                  </a:extLst>
                </a:gridCol>
                <a:gridCol w="1637928">
                  <a:extLst>
                    <a:ext uri="{9D8B030D-6E8A-4147-A177-3AD203B41FA5}">
                      <a16:colId xmlns:a16="http://schemas.microsoft.com/office/drawing/2014/main" val="826534742"/>
                    </a:ext>
                  </a:extLst>
                </a:gridCol>
              </a:tblGrid>
              <a:tr h="2048189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Товарные группы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Тыс. руб.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Доля продукции в общем объеме продаж нарастающим итогом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Группа и ее вклад в объем сбыта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529330"/>
                  </a:ext>
                </a:extLst>
              </a:tr>
              <a:tr h="4490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252822"/>
                  </a:ext>
                </a:extLst>
              </a:tr>
              <a:tr h="4490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81906"/>
                  </a:ext>
                </a:extLst>
              </a:tr>
              <a:tr h="4490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11734"/>
                  </a:ext>
                </a:extLst>
              </a:tr>
              <a:tr h="4490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758800"/>
                  </a:ext>
                </a:extLst>
              </a:tr>
              <a:tr h="44900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661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1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12814"/>
            <a:ext cx="9687193" cy="664797"/>
          </a:xfrm>
        </p:spPr>
        <p:txBody>
          <a:bodyPr/>
          <a:lstStyle/>
          <a:p>
            <a:r>
              <a:rPr lang="ru-RU" sz="2400" dirty="0"/>
              <a:t>Характеристика и оценка  материально-технической базы практики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2672" y="1836415"/>
            <a:ext cx="96871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материально-технической базы предприятия (место расположения предприятия и доступность его для потребителей; архитектурное решение фасада здания;  описание размеров и назначения площадей, задействованных в коммерческой деятельности предприятия, состав технологического оборудования);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планировки зала магазина (выявление видов и принципов планировочных решений)*;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площади торгового зала, определение установочной и экспозиционной площадей. Оценка соответствия помещений требованиям обеспечения качества и безопасности реализуемых товаров и оказываемых услуг, создания условий для рационального выбора товаров потребителями*.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0196" y="6012879"/>
            <a:ext cx="80648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*в случае прохождения практики на базе торгового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249160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760659"/>
            <a:ext cx="9687193" cy="276999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Рисунок 4. Пример планировки торгового зала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16" y="1908423"/>
            <a:ext cx="6480719" cy="4366797"/>
          </a:xfr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58B5D47B-A88A-4944-8629-3AC258B57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0271"/>
            <a:ext cx="56685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Планировка торгового зала*</a:t>
            </a:r>
          </a:p>
        </p:txBody>
      </p:sp>
    </p:spTree>
    <p:extLst>
      <p:ext uri="{BB962C8B-B14F-4D97-AF65-F5344CB8AC3E}">
        <p14:creationId xmlns:p14="http://schemas.microsoft.com/office/powerpoint/2010/main" val="2158926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156" y="490446"/>
            <a:ext cx="9687193" cy="332399"/>
          </a:xfrm>
        </p:spPr>
        <p:txBody>
          <a:bodyPr/>
          <a:lstStyle/>
          <a:p>
            <a:pPr marL="0" indent="0"/>
            <a:r>
              <a:rPr lang="ru-RU" sz="2400" dirty="0"/>
              <a:t>Обзор технологического оборудования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892" y="1836415"/>
            <a:ext cx="9841719" cy="468052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Обзор оборудования предприятия. Описание видов мебели, применяемых на предприятии (отобразить на рисунке, фото);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схемы размещения оборудования (фото/ рисунок);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i="1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Произвести расчеты эффективности использования оборудования (фондоотдача, </a:t>
            </a:r>
            <a:r>
              <a:rPr lang="ru-RU" sz="1600" i="1" dirty="0" err="1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фондоемкость</a:t>
            </a:r>
            <a:r>
              <a:rPr lang="ru-RU" sz="1600" i="1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фондовооруженность</a:t>
            </a:r>
            <a:r>
              <a:rPr lang="ru-RU" sz="1600" i="1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i="1" dirty="0">
              <a:solidFill>
                <a:srgbClr val="EB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480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18" y="584638"/>
            <a:ext cx="9687193" cy="997196"/>
          </a:xfrm>
        </p:spPr>
        <p:txBody>
          <a:bodyPr/>
          <a:lstStyle/>
          <a:p>
            <a:r>
              <a:rPr lang="ru-RU" sz="2400" dirty="0"/>
              <a:t>Анализ и оценка технологических операций по продаже товаров или оказанию услуг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14231"/>
            <a:ext cx="9824904" cy="4493827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этапов технологического процесса  (организация хранения товарных запасов на складе; подготовка товаров к продаже; доставка в торговый зал, размещение товаров на торговом оборудовании; выкладка товаров; процесс реализации товаров)/ описание этапов технологического процесса оказания услуг.</a:t>
            </a:r>
          </a:p>
          <a:p>
            <a:pPr marL="0" indent="0" algn="just">
              <a:buNone/>
            </a:pPr>
            <a:r>
              <a:rPr lang="ru-RU" sz="2000" i="1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схемы технологического процесса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Проведите анализ представленной схемы и предложите рекомендации по ее совершенствованию.</a:t>
            </a:r>
          </a:p>
          <a:p>
            <a:pPr algn="just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07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17" y="252239"/>
            <a:ext cx="9687193" cy="1495794"/>
          </a:xfrm>
        </p:spPr>
        <p:txBody>
          <a:bodyPr/>
          <a:lstStyle/>
          <a:p>
            <a:r>
              <a:rPr lang="ru-RU" sz="2400" dirty="0"/>
              <a:t>Анализ финансово-экономических показателей коммерческой деятельности </a:t>
            </a:r>
            <a:r>
              <a:rPr lang="ru-RU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(анализ статистических величин в коммерческой деятельности на основе использования  основных методов и приемов статистики)</a:t>
            </a:r>
            <a:br>
              <a:rPr lang="ru-RU" sz="2000" b="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2" y="1908423"/>
            <a:ext cx="9824904" cy="417646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 показателей объема товарооборота/ оказываемых услуг и его структуры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 темпа роста продаж в анализируемом предприятии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коммерческих расходов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издержек обращения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прибыли и рентабельности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ценовой политики </a:t>
            </a:r>
          </a:p>
          <a:p>
            <a:pPr marL="0" indent="0">
              <a:buNone/>
            </a:pPr>
            <a:r>
              <a:rPr lang="ru-RU" sz="1800" i="1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отразить в табличной форме</a:t>
            </a:r>
          </a:p>
          <a:p>
            <a:pPr marL="0" indent="0" algn="just">
              <a:buNone/>
            </a:pPr>
            <a:r>
              <a:rPr lang="ru-RU" sz="1800" i="1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Произвести расчеты и составить анализ оценки эффективности коммерческой деятельности исследуемого предприятия</a:t>
            </a:r>
            <a:endParaRPr lang="ru-RU" sz="1800" i="1" dirty="0">
              <a:solidFill>
                <a:srgbClr val="EB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47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99" y="-185182"/>
            <a:ext cx="9986702" cy="20005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/>
              <a:t>Анализ финансово-экономических показателей коммерческой деятельности </a:t>
            </a:r>
            <a:r>
              <a:rPr lang="ru-RU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(анализ статистических величин в коммерческой деятельности на основе использования  основных методов и приемов статистики)</a:t>
            </a:r>
            <a:br>
              <a:rPr lang="ru-RU" sz="2000" b="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137618"/>
              </p:ext>
            </p:extLst>
          </p:nvPr>
        </p:nvGraphicFramePr>
        <p:xfrm>
          <a:off x="0" y="1764407"/>
          <a:ext cx="10693399" cy="4858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7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9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8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8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8886"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63517" marR="63517" marT="0" marB="0"/>
                </a:tc>
                <a:tc gridSpan="2"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Значение</a:t>
                      </a:r>
                    </a:p>
                  </a:txBody>
                  <a:tcPr marL="63517" marR="635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Отклонение  (+, –)</a:t>
                      </a: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 роста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497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16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квартал 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6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квартал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50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2025/20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934">
                <a:tc>
                  <a:txBody>
                    <a:bodyPr/>
                    <a:lstStyle/>
                    <a:p>
                      <a:pPr marL="0" marR="98425" indent="0" algn="just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Выручка от реализации продукции,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1555">
                <a:tc>
                  <a:txBody>
                    <a:bodyPr/>
                    <a:lstStyle/>
                    <a:p>
                      <a:pPr marL="0" marR="98425" indent="0" algn="just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Себестоимость товаров,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169">
                <a:tc>
                  <a:txBody>
                    <a:bodyPr/>
                    <a:lstStyle/>
                    <a:p>
                      <a:pPr marL="0" marR="98425" indent="0" algn="just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 от реализации продаж, тыс. руб.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496">
                <a:tc>
                  <a:txBody>
                    <a:bodyPr/>
                    <a:lstStyle/>
                    <a:p>
                      <a:pPr marL="0" marR="98425" indent="0" algn="just">
                        <a:lnSpc>
                          <a:spcPct val="161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рентабельности, %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95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13" y="684287"/>
            <a:ext cx="9687193" cy="332399"/>
          </a:xfrm>
        </p:spPr>
        <p:txBody>
          <a:bodyPr/>
          <a:lstStyle/>
          <a:p>
            <a:r>
              <a:rPr lang="ru-RU" sz="2400" dirty="0"/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518" y="1908423"/>
            <a:ext cx="9793088" cy="65527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организационная характеристика исследуемого предприятия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14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-аналитическая часть. Сбор и анализ информации об объекте и предмете практики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Обзор основных направлений деятельности исследуемого предприятия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Обзор поставщиков: организация коммерческих связей и договорной работы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Анализ товарного ассортимента/ перечня услуг:  характеристика, оценка показателей качества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2.4. Характеристика и оценка материально-технической базы практики, обзор технологического оборудования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2.5. Анализ и оценка методов размещения информации о товарах/ услугах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2.6. Анализ и оценка технологических операций по продаже товаров/ оказанию услуг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2.7. Анализ финансово-экономических показателей коммерческой деятельности исследуемого предприятия (анализ статистических величин в коммерческой деятельности на основе использования  основных методов и приемов статистики)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Экспериментально-практическая работа. Прохождение обучающимся завершающего этапа практической подготовки (базовой подготовки), развитие общих и профессиональных компетенций и подготовка к выполнению дипломной работы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en-US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-анализ коммерческой деятельности исследуемого предприятия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Выявление проблем и оценка коммерческой деятельности исследуемого предприятия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Формирование предложений по совершенствованию работы исследуемого предприятия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Заключение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sz="14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используемой литературы </a:t>
            </a:r>
          </a:p>
        </p:txBody>
      </p:sp>
    </p:spTree>
    <p:extLst>
      <p:ext uri="{BB962C8B-B14F-4D97-AF65-F5344CB8AC3E}">
        <p14:creationId xmlns:p14="http://schemas.microsoft.com/office/powerpoint/2010/main" val="4026268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324247"/>
            <a:ext cx="9133036" cy="7386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/>
              <a:t>Экономические показатели коммерческой деятельности предприятия, тыс. 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449347"/>
              </p:ext>
            </p:extLst>
          </p:nvPr>
        </p:nvGraphicFramePr>
        <p:xfrm>
          <a:off x="810196" y="1404367"/>
          <a:ext cx="8940972" cy="52162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88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4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45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610">
                <a:tc gridSpan="5">
                  <a:txBody>
                    <a:bodyPr/>
                    <a:lstStyle/>
                    <a:p>
                      <a:pPr marL="0" marR="0" indent="0" algn="ctr" defTabSz="6856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Заполните таблицу</a:t>
                      </a:r>
                    </a:p>
                  </a:txBody>
                  <a:tcPr marL="100817" marR="100817" marT="50408" marB="50408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9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en-US" sz="16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1600" baseline="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квартал </a:t>
                      </a:r>
                      <a:r>
                        <a:rPr lang="ru-RU" sz="16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en-US" sz="16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marL="0" marR="98425" indent="0" algn="ctr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98425" indent="0" algn="ctr">
                        <a:lnSpc>
                          <a:spcPct val="100000"/>
                        </a:lnSpc>
                        <a:spcAft>
                          <a:spcPts val="55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17" marR="635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Отклонение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 роста,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61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Товарооборот /</a:t>
                      </a:r>
                      <a:r>
                        <a:rPr lang="ru-RU" sz="1600" b="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объем услуг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7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Себестоимость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товаров /услуг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7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Издержки обращения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17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Прибыль от реализации товаров /услуг</a:t>
                      </a: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7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рентабельности %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67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Внереализационные доходы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677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i="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Внереализационные</a:t>
                      </a: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расходы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6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Чистая прибыль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68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Валовый доход</a:t>
                      </a:r>
                    </a:p>
                  </a:txBody>
                  <a:tcPr marL="100817" marR="100817" marT="50408" marB="5040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/>
                    </a:p>
                  </a:txBody>
                  <a:tcPr marL="100817" marR="100817" marT="50408" marB="5040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100817" marR="100817" marT="50408" marB="50408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900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468263"/>
            <a:ext cx="9687193" cy="332399"/>
          </a:xfrm>
        </p:spPr>
        <p:txBody>
          <a:bodyPr/>
          <a:lstStyle/>
          <a:p>
            <a:r>
              <a:rPr lang="ru-RU" sz="2400" dirty="0"/>
              <a:t>Анализ издержек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884261"/>
              </p:ext>
            </p:extLst>
          </p:nvPr>
        </p:nvGraphicFramePr>
        <p:xfrm>
          <a:off x="0" y="1116335"/>
          <a:ext cx="10693401" cy="54856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4927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3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3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56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594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Статья издержек обращения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cs typeface="Times New Roman" pitchFamily="18" charset="0"/>
                        </a:rPr>
                        <a:t>IV </a:t>
                      </a: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квартал</a:t>
                      </a:r>
                      <a:r>
                        <a:rPr lang="ru-RU" sz="1600" baseline="0" dirty="0"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20</a:t>
                      </a:r>
                      <a:r>
                        <a:rPr lang="en-US" sz="1600" dirty="0" smtClean="0"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lang="ru-RU" sz="1600" dirty="0" smtClean="0">
                          <a:effectLst/>
                          <a:latin typeface="+mn-lt"/>
                          <a:cs typeface="Times New Roman" pitchFamily="18" charset="0"/>
                        </a:rPr>
                        <a:t>4 </a:t>
                      </a:r>
                      <a:endParaRPr lang="ru-RU" sz="1600" dirty="0"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(тыс. руб.)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 rowSpan="2">
                  <a:txBody>
                    <a:bodyPr/>
                    <a:lstStyle/>
                    <a:p>
                      <a:pPr marL="0" marR="0" lvl="0" indent="0" algn="ctr" defTabSz="78229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  <a:latin typeface="+mn-lt"/>
                          <a:cs typeface="Times New Roman" pitchFamily="18" charset="0"/>
                        </a:rPr>
                        <a:t>I</a:t>
                      </a:r>
                      <a:r>
                        <a:rPr lang="en-US" sz="1600" baseline="0" dirty="0"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>
                          <a:effectLst/>
                          <a:latin typeface="+mn-lt"/>
                          <a:cs typeface="Times New Roman" pitchFamily="18" charset="0"/>
                        </a:rPr>
                        <a:t>квартал</a:t>
                      </a: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+mn-lt"/>
                          <a:cs typeface="Times New Roman" pitchFamily="18" charset="0"/>
                        </a:rPr>
                        <a:t>2025 </a:t>
                      </a:r>
                      <a:endParaRPr lang="ru-RU" sz="1600" dirty="0"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78229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(тыс. руб.)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Группы издержек 2022 года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8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cs typeface="Times New Roman" pitchFamily="18" charset="0"/>
                        </a:rPr>
                        <a:t>Условно-переменные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cs typeface="Times New Roman" pitchFamily="18" charset="0"/>
                        </a:rPr>
                        <a:t>Условно-постоянные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1. Транспортные расходы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2. Расходы на оплату труда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3. Отчисления на социальные нужды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4. Расходы на аренду и содержание зданий, сооружений, оборудования и инвентаря 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cs typeface="Times New Roman" pitchFamily="18" charset="0"/>
                        </a:rPr>
                        <a:t>5. Расходы энергоресурсов</a:t>
                      </a: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6. Амортизация основных средств и нематериальных активов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7.</a:t>
                      </a:r>
                      <a:r>
                        <a:rPr lang="ru-RU" sz="1400" baseline="0" dirty="0"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Потери товаров и технологические отходы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8. Расходы на рекламу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9. Расходы на тару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1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10. Расходы по эксплуатации и содержанию инвентаря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11. Прочие расходы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652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Times New Roman" pitchFamily="18" charset="0"/>
                        </a:rPr>
                        <a:t>ИТОГО: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509" marR="32509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957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156" y="1980431"/>
            <a:ext cx="9769711" cy="4427628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Анализ таблицы показал, что в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квартале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г.  ООО/ ИП «…» значительно улучшил показатели деятельности. Так, товарооборот /объем услуг увеличился на ... %. Валовой доход увеличился … раз. Уровень валового дохода к товарообороту в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квартале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г. составил … %, что на …% больше, чем в предыдущем году.</a:t>
            </a:r>
          </a:p>
          <a:p>
            <a:pPr marL="0" indent="53975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Более чем в … раз увеличилась прибыль от реализации товаров / услуг. Уровень рентабельности возрос на …%, составив в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квартале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г. … %. Сумма издержек обращения увеличилась на … %, положительным моментом является снижение уровня издержек в процентах к обороту на … %.</a:t>
            </a:r>
          </a:p>
          <a:p>
            <a:pPr marL="0" indent="53975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Внереализационные доходы снизились ровно на половину, одновременно в … раза возросли внереализационные расходы.</a:t>
            </a:r>
          </a:p>
          <a:p>
            <a:pPr marL="0" indent="53975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Исходя из расчетов, сумма чистой прибыли в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квартале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г. увеличилась на …тыс. руб., или более, чем в … раз.</a:t>
            </a:r>
          </a:p>
          <a:p>
            <a:pPr marL="0" indent="53975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рост показателей оказали влияние факторы …</a:t>
            </a:r>
          </a:p>
          <a:p>
            <a:pPr marL="0" indent="53975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Факторы внешней среды представлены на следующем слайде.</a:t>
            </a:r>
          </a:p>
          <a:p>
            <a:pPr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278543" y="756295"/>
            <a:ext cx="9824904" cy="42149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Пример анализа экономической деятельности  предприятия  </a:t>
            </a:r>
          </a:p>
        </p:txBody>
      </p:sp>
    </p:spTree>
    <p:extLst>
      <p:ext uri="{BB962C8B-B14F-4D97-AF65-F5344CB8AC3E}">
        <p14:creationId xmlns:p14="http://schemas.microsoft.com/office/powerpoint/2010/main" val="1177807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631" y="79483"/>
            <a:ext cx="9223058" cy="1461495"/>
          </a:xfrm>
        </p:spPr>
        <p:txBody>
          <a:bodyPr>
            <a:normAutofit/>
          </a:bodyPr>
          <a:lstStyle/>
          <a:p>
            <a:pPr marL="87313">
              <a:spcBef>
                <a:spcPts val="856"/>
              </a:spcBef>
            </a:pPr>
            <a:r>
              <a:rPr lang="ru-RU" sz="2400" b="1" dirty="0">
                <a:solidFill>
                  <a:srgbClr val="E60000"/>
                </a:solidFill>
                <a:latin typeface="Arial Black" panose="020B0A04020102020204" pitchFamily="34" charset="0"/>
              </a:rPr>
              <a:t>Оценка влияния  факторов внешней и внутренней среды на возникновение коммерческих рисков и результаты коммерческой деятельности 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936FB23-9E1C-4922-815F-373751D588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8148" y="2549120"/>
            <a:ext cx="4545012" cy="263552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24695" y="3067499"/>
            <a:ext cx="4544695" cy="1191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Проведите оценку влияния факторов внешней и внутренней среды на возникновение коммерческих рисков и результаты коммерческой деятельности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148" y="5824322"/>
            <a:ext cx="4608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5. Пример схемы влияния факторов внешней и внутренней среды на результаты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80231"/>
            <a:ext cx="144000" cy="12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5766" y="6780025"/>
            <a:ext cx="130492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32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79016"/>
            <a:ext cx="9687193" cy="332399"/>
          </a:xfrm>
        </p:spPr>
        <p:txBody>
          <a:bodyPr/>
          <a:lstStyle/>
          <a:p>
            <a:pPr marL="0" indent="0"/>
            <a:r>
              <a:rPr lang="ru-RU" sz="2400" dirty="0"/>
              <a:t>Экспериментально-практическая работа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17" y="2008611"/>
            <a:ext cx="9824904" cy="4399448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-анализ коммерческой деятельности предприятия;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характеристику основных групп потребителей;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характеристику сегмента рынка </a:t>
            </a:r>
            <a:r>
              <a:rPr lang="mr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объекта практики;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характеристику ключевых прямых и косвенных конкурентов;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позиционирование предприятия товара/ услуги;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маркетинговую стратегию предприятия;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проблемы и провести оценку деятельности предприятия </a:t>
            </a:r>
            <a:r>
              <a:rPr lang="mr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объекта практики;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предложения по совершенствованию работы предприятия.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870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738" y="324247"/>
            <a:ext cx="9687193" cy="1329595"/>
          </a:xfrm>
        </p:spPr>
        <p:txBody>
          <a:bodyPr/>
          <a:lstStyle/>
          <a:p>
            <a:r>
              <a:rPr lang="ru-RU" sz="2400" dirty="0"/>
              <a:t>Выводы и рекомендации по результатам </a:t>
            </a:r>
            <a:br>
              <a:rPr lang="ru-RU" sz="2400" dirty="0"/>
            </a:br>
            <a:r>
              <a:rPr lang="ru-RU" sz="2400" dirty="0"/>
              <a:t>прохождения производственной практики </a:t>
            </a:r>
            <a:br>
              <a:rPr lang="ru-RU" sz="2400" dirty="0"/>
            </a:br>
            <a:r>
              <a:rPr lang="ru-RU" sz="2400" dirty="0"/>
              <a:t>(преддипломной)</a:t>
            </a:r>
            <a:br>
              <a:rPr lang="ru-RU" sz="2400" dirty="0"/>
            </a:br>
            <a:r>
              <a:rPr lang="ru-RU" sz="24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027" y="1908423"/>
            <a:ext cx="9824904" cy="4352912"/>
          </a:xfrm>
        </p:spPr>
        <p:txBody>
          <a:bodyPr/>
          <a:lstStyle/>
          <a:p>
            <a:pPr marL="0" indent="53975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предложений и рекомендаций на основе проведенного анализа практического и теоретического материала, полученного в период обучения и в период прохождения практики на основе приобретенных навыков по профессиональным модулям:</a:t>
            </a:r>
          </a:p>
          <a:p>
            <a:pPr algn="just">
              <a:buFontTx/>
              <a:buChar char="-"/>
            </a:pP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8148" y="3435107"/>
            <a:ext cx="98650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53975" indent="-342900" algn="just">
              <a:buFont typeface="Arial" panose="020B0604020202020204" pitchFamily="34" charset="0"/>
              <a:buChar char="•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ПМ.01.  Организация и управление торгово-сбытовой деятельностью</a:t>
            </a:r>
          </a:p>
          <a:p>
            <a:pPr marL="342900" marR="53975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ПМ 02. Организация и проведение экономической и маркетинговой деятельности</a:t>
            </a:r>
          </a:p>
          <a:p>
            <a:pPr marL="342900" marR="53975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ПМ 03. Управление ассортиментом оценка качества и обеспечение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сохраняемости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53975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ПМ 04. Выполнение работ по одной или нескольким профессиям рабочих, должностям служащих</a:t>
            </a:r>
          </a:p>
          <a:p>
            <a:pPr marL="342900" marR="53975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05. Коммерция в индустрии спорта</a:t>
            </a:r>
          </a:p>
        </p:txBody>
      </p:sp>
    </p:spTree>
    <p:extLst>
      <p:ext uri="{BB962C8B-B14F-4D97-AF65-F5344CB8AC3E}">
        <p14:creationId xmlns:p14="http://schemas.microsoft.com/office/powerpoint/2010/main" val="1344647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180418"/>
            <a:ext cx="9687193" cy="1329595"/>
          </a:xfrm>
        </p:spPr>
        <p:txBody>
          <a:bodyPr/>
          <a:lstStyle/>
          <a:p>
            <a:pPr lvl="0"/>
            <a:r>
              <a:rPr lang="ru-RU" sz="2400" dirty="0"/>
              <a:t>Перечень информационных, справочно-правовых систем, документов и нормативных актов, практических ситуаций по теме</a:t>
            </a:r>
            <a:br>
              <a:rPr lang="ru-RU" sz="2400" dirty="0"/>
            </a:br>
            <a:r>
              <a:rPr lang="ru-RU" sz="2400" dirty="0"/>
              <a:t>дипломной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617" y="2124447"/>
            <a:ext cx="98650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14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09739"/>
            <a:ext cx="9687193" cy="670953"/>
          </a:xfrm>
        </p:spPr>
        <p:txBody>
          <a:bodyPr/>
          <a:lstStyle/>
          <a:p>
            <a:r>
              <a:rPr lang="ru-RU" sz="2400" dirty="0"/>
              <a:t>Перечень изученных литературных </a:t>
            </a:r>
            <a:br>
              <a:rPr lang="ru-RU" sz="2400" dirty="0"/>
            </a:br>
            <a:r>
              <a:rPr lang="ru-RU" sz="2400" dirty="0"/>
              <a:t>источников по теме дипломной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617" y="2124447"/>
            <a:ext cx="98650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marR="53975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14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28" y="180231"/>
            <a:ext cx="9217024" cy="1329595"/>
          </a:xfrm>
        </p:spPr>
        <p:txBody>
          <a:bodyPr/>
          <a:lstStyle/>
          <a:p>
            <a:pPr lvl="0"/>
            <a:r>
              <a:rPr lang="ru-RU" sz="2400" dirty="0"/>
              <a:t>ЛИЧНАЯ КАРТОЧКА ИНСТРУКТАЖА </a:t>
            </a:r>
            <a:br>
              <a:rPr lang="ru-RU" sz="2400" dirty="0"/>
            </a:br>
            <a:r>
              <a:rPr lang="ru-RU" sz="2400" dirty="0"/>
              <a:t>ПО БЕЗОПАСНЫМ МЕТОДАМ РАБОТЫ, ПРОМСАНИТАРИИ И ПРОТИВОПОЖАРНОЙ БЕЗОПАСНОСТИ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17" y="2825362"/>
            <a:ext cx="7056948" cy="359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0156" y="1967539"/>
            <a:ext cx="9649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Описать процесс прохождения инструктажа по технике безопасности.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3"/>
          <p:cNvSpPr>
            <a:spLocks noGrp="1"/>
          </p:cNvSpPr>
          <p:nvPr>
            <p:ph type="body" idx="13"/>
          </p:nvPr>
        </p:nvSpPr>
        <p:spPr>
          <a:xfrm>
            <a:off x="408894" y="2526764"/>
            <a:ext cx="9687194" cy="504056"/>
          </a:xfrm>
        </p:spPr>
        <p:txBody>
          <a:bodyPr>
            <a:normAutofit fontScale="25000" lnSpcReduction="20000"/>
          </a:bodyPr>
          <a:lstStyle/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заполнения инструктажа:</a:t>
            </a:r>
          </a:p>
          <a:p>
            <a:pPr marL="430213" indent="-342900"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349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18" y="429354"/>
            <a:ext cx="9687193" cy="1661993"/>
          </a:xfrm>
        </p:spPr>
        <p:txBody>
          <a:bodyPr/>
          <a:lstStyle/>
          <a:p>
            <a:r>
              <a:rPr lang="ru-RU" sz="2400" dirty="0"/>
              <a:t>Общая организационная характеристика исследуемого предприятия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2" y="1908423"/>
            <a:ext cx="9824904" cy="5040560"/>
          </a:xfrm>
        </p:spPr>
        <p:txBody>
          <a:bodyPr>
            <a:normAutofit/>
          </a:bodyPr>
          <a:lstStyle/>
          <a:p>
            <a:pPr marL="0" lvl="0" indent="53975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предприятия – базы практики по следующим признакам:</a:t>
            </a:r>
          </a:p>
          <a:p>
            <a:pPr marL="0" lvl="0" indent="53975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фирменное название;</a:t>
            </a:r>
          </a:p>
          <a:p>
            <a:pPr marL="0" lvl="0" indent="53975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организационно – правовая форма / статус;</a:t>
            </a:r>
          </a:p>
          <a:p>
            <a:pPr marL="0" lvl="0" indent="53975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коды ОКВЭД;</a:t>
            </a:r>
          </a:p>
          <a:p>
            <a:pPr marL="0" lvl="0" indent="53975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ФИО учредителей / ФИО индивидуального предпринимателя / ФИО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53975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</a:t>
            </a:r>
          </a:p>
          <a:p>
            <a:pPr marL="0" indent="53975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Юридический (физический в случае ИП) адрес; </a:t>
            </a:r>
          </a:p>
          <a:p>
            <a:pPr marL="0" lvl="0" indent="53975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Краткое описание инфраструктуры исследуемого предприятия. </a:t>
            </a:r>
          </a:p>
          <a:p>
            <a:pPr marL="0" lvl="0" indent="539750" algn="just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фото исследуемого предприятия / сайта / страницы в интернете на следующем слайде</a:t>
            </a:r>
            <a:endParaRPr lang="ru-RU" b="1" dirty="0"/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868496" y="684287"/>
            <a:ext cx="9824904" cy="1296144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chemeClr val="tx1"/>
              </a:solidFill>
            </a:endParaRPr>
          </a:p>
          <a:p>
            <a:pPr marL="430213" indent="-342900">
              <a:buAutoNum type="arabicPeriod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35471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324247"/>
            <a:ext cx="9824904" cy="60838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Объект практики – предприятие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rPr>
              <a:t>(указать название)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16361" y="5849948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2. Объект практики – предприятие (указать название)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62324" y="2412479"/>
            <a:ext cx="6480720" cy="31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868113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18" y="758674"/>
            <a:ext cx="9687193" cy="1003352"/>
          </a:xfrm>
        </p:spPr>
        <p:txBody>
          <a:bodyPr/>
          <a:lstStyle/>
          <a:p>
            <a:r>
              <a:rPr lang="ru-RU" sz="2400" dirty="0"/>
              <a:t>Характеристика внешней среды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2" y="1908423"/>
            <a:ext cx="9824904" cy="504056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банков, где обслуживается предприятие;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поставщиков с указанием вида ресурса и объема поставок;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основных потребителей товаров / работ / услуг.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868496" y="684287"/>
            <a:ext cx="9824904" cy="1296144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chemeClr val="tx1"/>
              </a:solidFill>
            </a:endParaRPr>
          </a:p>
          <a:p>
            <a:pPr marL="430213" indent="-342900">
              <a:buAutoNum type="arabicPeriod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9721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536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организационной структуры предприятия – базы прохождения практики: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Укажите тип организационной структуры исследуемого предприятия;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Опишите функционал основных структурных подразделений в организационной структуре предприятия (представить схему организационной структуры на рисунке).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3818" y="429354"/>
            <a:ext cx="9687193" cy="1661993"/>
          </a:xfrm>
        </p:spPr>
        <p:txBody>
          <a:bodyPr/>
          <a:lstStyle/>
          <a:p>
            <a:r>
              <a:rPr lang="ru-RU" sz="2400" dirty="0"/>
              <a:t>Организационная структура исследуемого предприятия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64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12816"/>
            <a:ext cx="9687193" cy="664797"/>
          </a:xfrm>
        </p:spPr>
        <p:txBody>
          <a:bodyPr/>
          <a:lstStyle/>
          <a:p>
            <a:pPr algn="ctr"/>
            <a:r>
              <a:rPr lang="ru-RU" sz="2400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разместить рисунок «Организационная структура ООО «…»».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85215" y="5868863"/>
            <a:ext cx="8982107" cy="5816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3. Пример Организационной структуры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853" y="1821536"/>
            <a:ext cx="7488832" cy="4283756"/>
          </a:xfrm>
        </p:spPr>
      </p:pic>
    </p:spTree>
    <p:extLst>
      <p:ext uri="{BB962C8B-B14F-4D97-AF65-F5344CB8AC3E}">
        <p14:creationId xmlns:p14="http://schemas.microsoft.com/office/powerpoint/2010/main" val="3573586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43540"/>
            <a:ext cx="9687193" cy="1003352"/>
          </a:xfrm>
        </p:spPr>
        <p:txBody>
          <a:bodyPr/>
          <a:lstStyle/>
          <a:p>
            <a:r>
              <a:rPr lang="ru-RU" sz="2400" dirty="0"/>
              <a:t>Общая экономическая характеристика предприятия. Обзор основных направлений деятельности исследуемого предприятия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62592" y="2052439"/>
            <a:ext cx="9824904" cy="709522"/>
          </a:xfrm>
        </p:spPr>
        <p:txBody>
          <a:bodyPr>
            <a:noAutofit/>
          </a:bodyPr>
          <a:lstStyle/>
          <a:p>
            <a:pPr marL="0" indent="539750" algn="just"/>
            <a:r>
              <a:rPr lang="ru-RU" sz="2000" b="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слайде рекомендуется представить обзор основных направлений коммерческой деятельности организации в соответствии с ОКВЭД </a:t>
            </a:r>
          </a:p>
        </p:txBody>
      </p:sp>
    </p:spTree>
    <p:extLst>
      <p:ext uri="{BB962C8B-B14F-4D97-AF65-F5344CB8AC3E}">
        <p14:creationId xmlns:p14="http://schemas.microsoft.com/office/powerpoint/2010/main" val="30031119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5039</TotalTime>
  <Words>1678</Words>
  <Application>Microsoft Office PowerPoint</Application>
  <PresentationFormat>Произвольный</PresentationFormat>
  <Paragraphs>213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                 ОТЧЕТ  о прохождении производственной практики  (преддипломной)    в период с «20» апреля 2026 г. по «17» мая 2026 г.   Специальность 38.02.04 Коммерция (по отраслям)  </vt:lpstr>
      <vt:lpstr>Содержание</vt:lpstr>
      <vt:lpstr>ЛИЧНАЯ КАРТОЧКА ИНСТРУКТАЖА  ПО БЕЗОПАСНЫМ МЕТОДАМ РАБОТЫ, ПРОМСАНИТАРИИ И ПРОТИВОПОЖАРНОЙ БЕЗОПАСНОСТИ</vt:lpstr>
      <vt:lpstr>Общая организационная характеристика исследуемого предприятия   </vt:lpstr>
      <vt:lpstr>Презентация PowerPoint</vt:lpstr>
      <vt:lpstr>Характеристика внешней среды  </vt:lpstr>
      <vt:lpstr>Организационная структура исследуемого предприятия   </vt:lpstr>
      <vt:lpstr>Рекомендуется разместить рисунок «Организационная структура ООО «…»».</vt:lpstr>
      <vt:lpstr>Общая экономическая характеристика предприятия. Обзор основных направлений деятельности исследуемого предприятия</vt:lpstr>
      <vt:lpstr>Анализ товарного ассортимента / перечня услуг:  характеристика, оценка показателей качества</vt:lpstr>
      <vt:lpstr>Применение метода АВС-анализа</vt:lpstr>
      <vt:lpstr>АВС-анализ</vt:lpstr>
      <vt:lpstr>Краткая характеристика товарного ассортимента / услуг </vt:lpstr>
      <vt:lpstr>Характеристика и оценка  материально-технической базы практики</vt:lpstr>
      <vt:lpstr>Рисунок 4. Пример планировки торгового зала</vt:lpstr>
      <vt:lpstr>Обзор технологического оборудования</vt:lpstr>
      <vt:lpstr>Анализ и оценка технологических операций по продаже товаров или оказанию услуг </vt:lpstr>
      <vt:lpstr>Анализ финансово-экономических показателей коммерческой деятельности (анализ статистических величин в коммерческой деятельности на основе использования  основных методов и приемов статистики) </vt:lpstr>
      <vt:lpstr> Анализ финансово-экономических показателей коммерческой деятельности (анализ статистических величин в коммерческой деятельности на основе использования  основных методов и приемов статистики) </vt:lpstr>
      <vt:lpstr>Экономические показатели коммерческой деятельности предприятия, тыс. руб.</vt:lpstr>
      <vt:lpstr>Анализ издержек </vt:lpstr>
      <vt:lpstr>Презентация PowerPoint</vt:lpstr>
      <vt:lpstr>Оценка влияния  факторов внешней и внутренней среды на возникновение коммерческих рисков и результаты коммерческой деятельности </vt:lpstr>
      <vt:lpstr>Экспериментально-практическая работа </vt:lpstr>
      <vt:lpstr>Выводы и рекомендации по результатам  прохождения производственной практики  (преддипломной)  </vt:lpstr>
      <vt:lpstr>Перечень информационных, справочно-правовых систем, документов и нормативных актов, практических ситуаций по теме дипломной работы</vt:lpstr>
      <vt:lpstr>Перечень изученных литературных  источников по теме дипломной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Семенихина Анна Викторовна</cp:lastModifiedBy>
  <cp:revision>247</cp:revision>
  <cp:lastPrinted>2023-01-17T12:18:14Z</cp:lastPrinted>
  <dcterms:created xsi:type="dcterms:W3CDTF">2020-03-27T22:15:06Z</dcterms:created>
  <dcterms:modified xsi:type="dcterms:W3CDTF">2026-04-20T10:45:26Z</dcterms:modified>
</cp:coreProperties>
</file>