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7"/>
  </p:notesMasterIdLst>
  <p:handoutMasterIdLst>
    <p:handoutMasterId r:id="rId28"/>
  </p:handoutMasterIdLst>
  <p:sldIdLst>
    <p:sldId id="405" r:id="rId2"/>
    <p:sldId id="665" r:id="rId3"/>
    <p:sldId id="669" r:id="rId4"/>
    <p:sldId id="670" r:id="rId5"/>
    <p:sldId id="671" r:id="rId6"/>
    <p:sldId id="672" r:id="rId7"/>
    <p:sldId id="673" r:id="rId8"/>
    <p:sldId id="674" r:id="rId9"/>
    <p:sldId id="675" r:id="rId10"/>
    <p:sldId id="678" r:id="rId11"/>
    <p:sldId id="677" r:id="rId12"/>
    <p:sldId id="676" r:id="rId13"/>
    <p:sldId id="679" r:id="rId14"/>
    <p:sldId id="680" r:id="rId15"/>
    <p:sldId id="659" r:id="rId16"/>
    <p:sldId id="681" r:id="rId17"/>
    <p:sldId id="682" r:id="rId18"/>
    <p:sldId id="660" r:id="rId19"/>
    <p:sldId id="683" r:id="rId20"/>
    <p:sldId id="684" r:id="rId21"/>
    <p:sldId id="688" r:id="rId22"/>
    <p:sldId id="689" r:id="rId23"/>
    <p:sldId id="686" r:id="rId24"/>
    <p:sldId id="687" r:id="rId25"/>
    <p:sldId id="691" r:id="rId26"/>
  </p:sldIdLst>
  <p:sldSz cx="10693400" cy="7561263"/>
  <p:notesSz cx="6669088" cy="9928225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531">
          <p15:clr>
            <a:srgbClr val="A4A3A4"/>
          </p15:clr>
        </p15:guide>
        <p15:guide id="4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тя" initials="К" lastIdx="1" clrIdx="0">
    <p:extLst>
      <p:ext uri="{19B8F6BF-5375-455C-9EA6-DF929625EA0E}">
        <p15:presenceInfo xmlns:p15="http://schemas.microsoft.com/office/powerpoint/2012/main" userId="Кат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0"/>
    <a:srgbClr val="EB0000"/>
    <a:srgbClr val="EB1E00"/>
    <a:srgbClr val="E51F26"/>
    <a:srgbClr val="EB1E28"/>
    <a:srgbClr val="C81F3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75" autoAdjust="0"/>
    <p:restoredTop sz="96408" autoAdjust="0"/>
  </p:normalViewPr>
  <p:slideViewPr>
    <p:cSldViewPr showGuides="1">
      <p:cViewPr varScale="1">
        <p:scale>
          <a:sx n="105" d="100"/>
          <a:sy n="105" d="100"/>
        </p:scale>
        <p:origin x="1416" y="108"/>
      </p:cViewPr>
      <p:guideLst>
        <p:guide orient="horz" pos="2296"/>
        <p:guide pos="2880"/>
        <p:guide orient="horz" pos="253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2784" y="4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commentAuthors" Target="commentAuthor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1583C3-CA27-4496-BECA-C771D03A36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987283-449F-49A3-9FA6-20B92A61CE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3481F-6E72-4171-A9C8-98D56C39F96E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B2E802-5847-4DA6-BAD8-A92EA4C57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830C92-6658-426B-8F97-72EB78E0A8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C4CA1-B95C-48CD-AB14-2CAA4305D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33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E9510-8D81-4F7D-A3DD-ECD88FF9FF52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A9037-5C04-413C-AFF2-1B3777C3E5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9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2F706F-AFAA-4FA6-90FD-A6042EEAC4E3}"/>
              </a:ext>
            </a:extLst>
          </p:cNvPr>
          <p:cNvSpPr/>
          <p:nvPr userDrawn="1"/>
        </p:nvSpPr>
        <p:spPr>
          <a:xfrm>
            <a:off x="0" y="1954612"/>
            <a:ext cx="10693400" cy="4058267"/>
          </a:xfrm>
          <a:prstGeom prst="rect">
            <a:avLst/>
          </a:prstGeom>
          <a:solidFill>
            <a:srgbClr val="2B314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58D1E9-CE0B-40E2-B7B4-0FA4354CB526}"/>
              </a:ext>
            </a:extLst>
          </p:cNvPr>
          <p:cNvSpPr/>
          <p:nvPr userDrawn="1"/>
        </p:nvSpPr>
        <p:spPr>
          <a:xfrm>
            <a:off x="0" y="3755251"/>
            <a:ext cx="151490" cy="1332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49F62CD-3B5C-4018-AC46-2285EBFB89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67" y="679218"/>
            <a:ext cx="31273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512A90-7C52-4CB6-A385-FCF56ED6BF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11B1396-9D3B-4AEC-A3F5-32D25265EA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1784" y="3348583"/>
            <a:ext cx="9679452" cy="1915285"/>
          </a:xfrm>
        </p:spPr>
        <p:txBody>
          <a:bodyPr anchor="b">
            <a:normAutofit/>
          </a:bodyPr>
          <a:lstStyle>
            <a:lvl1pPr algn="ctr">
              <a:defRPr lang="ru-RU" sz="55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 defTabSz="1043056" rtl="0" eaLnBrk="1" latinLnBrk="0" hangingPunct="1"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EDFA97E-57D3-4908-B503-1A4CD5FEDBA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4666" y="5386216"/>
            <a:ext cx="9768578" cy="453716"/>
          </a:xfrm>
        </p:spPr>
        <p:txBody>
          <a:bodyPr anchor="b">
            <a:normAutofit/>
          </a:bodyPr>
          <a:lstStyle>
            <a:lvl1pPr marL="87313" indent="0">
              <a:buNone/>
              <a:defRPr sz="2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052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_DEN\_ПРОЕКТЫ\_МФПА\Университет СИНЕРГИЯ\презентации\Рисунок1.jpg">
            <a:extLst>
              <a:ext uri="{FF2B5EF4-FFF2-40B4-BE49-F238E27FC236}">
                <a16:creationId xmlns:a16="http://schemas.microsoft.com/office/drawing/2014/main" id="{04EA8244-8613-47EF-ADFF-CECBFAAFD3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25898" cy="756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D85A3D9-8E6C-42BC-A646-80F2D6AECC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7" y="1001906"/>
            <a:ext cx="2610490" cy="46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2507453-DF3E-4843-9C37-520D26E5A1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766" y="2196455"/>
            <a:ext cx="9599868" cy="3807156"/>
          </a:xfrm>
        </p:spPr>
        <p:txBody>
          <a:bodyPr anchor="ctr">
            <a:normAutofit/>
          </a:bodyPr>
          <a:lstStyle>
            <a:lvl1pPr marL="0" algn="l" defTabSz="10430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50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4180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8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919243"/>
            <a:ext cx="9824904" cy="3488816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632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700511"/>
            <a:ext cx="9824904" cy="3707548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0111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5C6B6E1A-7427-4160-A1D6-036AF3FE4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2141571"/>
            <a:ext cx="9824905" cy="442469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835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12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4212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A4523AE8-D259-411C-A6A2-3CD2D16943E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741209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2C6B67E9-E51A-4189-9E6F-B8FBB553E1F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741209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D9E4D091-F7FD-4BCB-B863-BE189268567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158207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27AE658B-019B-4257-BC1E-5402C16CD9C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158207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4" y="561291"/>
            <a:ext cx="9779870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525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B9B11F2-6547-4B66-9341-F3EB5FC81BDB}"/>
              </a:ext>
            </a:extLst>
          </p:cNvPr>
          <p:cNvSpPr/>
          <p:nvPr userDrawn="1"/>
        </p:nvSpPr>
        <p:spPr>
          <a:xfrm>
            <a:off x="7759261" y="2470407"/>
            <a:ext cx="2359400" cy="4090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4C967A7A-8161-4185-84CA-97E80FC9B322}"/>
              </a:ext>
            </a:extLst>
          </p:cNvPr>
          <p:cNvSpPr/>
          <p:nvPr userDrawn="1"/>
        </p:nvSpPr>
        <p:spPr>
          <a:xfrm>
            <a:off x="7222" y="252239"/>
            <a:ext cx="125720" cy="1815708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BDCE2DE8-E62B-4A34-8FC0-6B605B6B6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355" y="1133896"/>
            <a:ext cx="9499375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B0BFA9E-BDB0-415B-8B27-5B6AB1518D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62355" y="489910"/>
            <a:ext cx="9499375" cy="276999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ru-RU" sz="2000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lvl="0" defTabSz="914400">
              <a:spcBef>
                <a:spcPct val="0"/>
              </a:spcBef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42" name="Объект 2">
            <a:extLst>
              <a:ext uri="{FF2B5EF4-FFF2-40B4-BE49-F238E27FC236}">
                <a16:creationId xmlns:a16="http://schemas.microsoft.com/office/drawing/2014/main" id="{DDA1D208-AC82-41CD-AC19-AA520B2C2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1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2CB3BD24-831A-4664-875C-E9C7FB7F8C3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017334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F8D3A8DA-DE38-47DD-9DD4-6DEB7240F64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388977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E8C385B-C208-4106-8613-8BC5223A3F5C}"/>
              </a:ext>
            </a:extLst>
          </p:cNvPr>
          <p:cNvSpPr/>
          <p:nvPr userDrawn="1"/>
        </p:nvSpPr>
        <p:spPr>
          <a:xfrm>
            <a:off x="648087" y="4846672"/>
            <a:ext cx="7043531" cy="516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7CEAFFC1-C332-47C7-9CFE-8FE0B3FD0457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757731" y="2484487"/>
            <a:ext cx="2304000" cy="292598"/>
          </a:xfrm>
        </p:spPr>
        <p:txBody>
          <a:bodyPr anchor="b">
            <a:normAutofit/>
          </a:bodyPr>
          <a:lstStyle>
            <a:lvl1pPr marL="0" indent="0" algn="l">
              <a:buNone/>
              <a:defRPr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Объект 2">
            <a:extLst>
              <a:ext uri="{FF2B5EF4-FFF2-40B4-BE49-F238E27FC236}">
                <a16:creationId xmlns:a16="http://schemas.microsoft.com/office/drawing/2014/main" id="{BDB58731-0025-45AA-B7E6-AE93EE2F276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7759260" y="2945191"/>
            <a:ext cx="2311011" cy="346286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Объект 2">
            <a:extLst>
              <a:ext uri="{FF2B5EF4-FFF2-40B4-BE49-F238E27FC236}">
                <a16:creationId xmlns:a16="http://schemas.microsoft.com/office/drawing/2014/main" id="{E9331FB5-268A-4AC3-A50C-029CFF37D9C2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65571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id="{073B8669-4C3C-4E00-85DA-6D255EE3B472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3037214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Объект 2">
            <a:extLst>
              <a:ext uri="{FF2B5EF4-FFF2-40B4-BE49-F238E27FC236}">
                <a16:creationId xmlns:a16="http://schemas.microsoft.com/office/drawing/2014/main" id="{6D28D3A1-3506-42DA-8E0C-5D900B154BF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08857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143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100"/>
            </a:lvl1pPr>
            <a:lvl2pPr marL="391146" indent="0" algn="ctr">
              <a:buNone/>
              <a:defRPr sz="1700"/>
            </a:lvl2pPr>
            <a:lvl3pPr marL="782292" indent="0" algn="ctr">
              <a:buNone/>
              <a:defRPr sz="1500"/>
            </a:lvl3pPr>
            <a:lvl4pPr marL="1173438" indent="0" algn="ctr">
              <a:buNone/>
              <a:defRPr sz="1400"/>
            </a:lvl4pPr>
            <a:lvl5pPr marL="1564584" indent="0" algn="ctr">
              <a:buNone/>
              <a:defRPr sz="1400"/>
            </a:lvl5pPr>
            <a:lvl6pPr marL="1955730" indent="0" algn="ctr">
              <a:buNone/>
              <a:defRPr sz="1400"/>
            </a:lvl6pPr>
            <a:lvl7pPr marL="2346876" indent="0" algn="ctr">
              <a:buNone/>
              <a:defRPr sz="1400"/>
            </a:lvl7pPr>
            <a:lvl8pPr marL="2738022" indent="0" algn="ctr">
              <a:buNone/>
              <a:defRPr sz="1400"/>
            </a:lvl8pPr>
            <a:lvl9pPr marL="3129168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81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65" y="280935"/>
            <a:ext cx="1512396" cy="27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45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911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82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73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64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55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468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380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29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06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171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4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850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364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204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410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 marL="0" indent="0">
              <a:buNone/>
              <a:defRPr sz="2700"/>
            </a:lvl1pPr>
            <a:lvl2pPr marL="391146" indent="0">
              <a:buNone/>
              <a:defRPr sz="2400"/>
            </a:lvl2pPr>
            <a:lvl3pPr marL="782292" indent="0">
              <a:buNone/>
              <a:defRPr sz="2100"/>
            </a:lvl3pPr>
            <a:lvl4pPr marL="1173438" indent="0">
              <a:buNone/>
              <a:defRPr sz="1700"/>
            </a:lvl4pPr>
            <a:lvl5pPr marL="1564584" indent="0">
              <a:buNone/>
              <a:defRPr sz="1700"/>
            </a:lvl5pPr>
            <a:lvl6pPr marL="1955730" indent="0">
              <a:buNone/>
              <a:defRPr sz="1700"/>
            </a:lvl6pPr>
            <a:lvl7pPr marL="2346876" indent="0">
              <a:buNone/>
              <a:defRPr sz="1700"/>
            </a:lvl7pPr>
            <a:lvl8pPr marL="2738022" indent="0">
              <a:buNone/>
              <a:defRPr sz="1700"/>
            </a:lvl8pPr>
            <a:lvl9pPr marL="3129168" indent="0">
              <a:buNone/>
              <a:defRPr sz="17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176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50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2465" y="402567"/>
            <a:ext cx="2305764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5172" y="402567"/>
            <a:ext cx="6783626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31265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93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5" r:id="rId2"/>
    <p:sldLayoutId id="2147483719" r:id="rId3"/>
    <p:sldLayoutId id="2147483739" r:id="rId4"/>
    <p:sldLayoutId id="2147483736" r:id="rId5"/>
    <p:sldLayoutId id="2147483738" r:id="rId6"/>
    <p:sldLayoutId id="2147483737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l" defTabSz="782292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573" indent="-195573" algn="l" defTabSz="782292" rtl="0" eaLnBrk="1" latinLnBrk="0" hangingPunct="1">
        <a:lnSpc>
          <a:spcPct val="90000"/>
        </a:lnSpc>
        <a:spcBef>
          <a:spcPts val="85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671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7786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1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60157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51303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4244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3359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2474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14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229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43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584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73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87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3802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2916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EBF47-2662-48D1-B238-FBEE452D2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790" y="2844527"/>
            <a:ext cx="9679452" cy="3136379"/>
          </a:xfrm>
        </p:spPr>
        <p:txBody>
          <a:bodyPr>
            <a:normAutofit fontScale="90000"/>
          </a:bodyPr>
          <a:lstStyle/>
          <a:p>
            <a:pPr marL="27305" indent="-27305">
              <a:spcBef>
                <a:spcPts val="985"/>
              </a:spcBef>
            </a:pP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ОТЧЕТ</a:t>
            </a:r>
            <a:br>
              <a:rPr lang="ru-RU" sz="2100" dirty="0" smtClean="0"/>
            </a:br>
            <a:r>
              <a:rPr lang="ru-RU" sz="2100" dirty="0" smtClean="0"/>
              <a:t>о прохождении производственной практики </a:t>
            </a:r>
            <a:br>
              <a:rPr lang="ru-RU" sz="2100" dirty="0" smtClean="0"/>
            </a:br>
            <a:r>
              <a:rPr lang="ru-RU" sz="2100" dirty="0" smtClean="0"/>
              <a:t> </a:t>
            </a:r>
            <a:br>
              <a:rPr lang="ru-RU" sz="2100" dirty="0" smtClean="0"/>
            </a:br>
            <a:r>
              <a:rPr lang="ru-RU" sz="1800" dirty="0"/>
              <a:t>по профессиональному модулю ПМ.02 Ведение бухгалтерского учета источников формирования активов, выполнение работ по инвентаризации активов и финансовых обязательств организации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в период с </a:t>
            </a:r>
            <a:r>
              <a:rPr lang="ru-RU" sz="1800" dirty="0" smtClean="0"/>
              <a:t>«</a:t>
            </a:r>
            <a:r>
              <a:rPr lang="en-US" sz="1800" dirty="0" smtClean="0"/>
              <a:t>___</a:t>
            </a:r>
            <a:r>
              <a:rPr lang="ru-RU" sz="1800" dirty="0" smtClean="0"/>
              <a:t>» </a:t>
            </a:r>
            <a:r>
              <a:rPr lang="en-US" sz="1800" dirty="0" smtClean="0"/>
              <a:t>_________</a:t>
            </a:r>
            <a:r>
              <a:rPr lang="ru-RU" sz="1800" dirty="0" smtClean="0"/>
              <a:t> 20</a:t>
            </a:r>
            <a:r>
              <a:rPr lang="en-US" sz="1800" dirty="0" smtClean="0"/>
              <a:t>__</a:t>
            </a:r>
            <a:r>
              <a:rPr lang="ru-RU" sz="1800" dirty="0" smtClean="0"/>
              <a:t> </a:t>
            </a:r>
            <a:r>
              <a:rPr lang="ru-RU" sz="1800" dirty="0"/>
              <a:t>г. по «</a:t>
            </a:r>
            <a:r>
              <a:rPr lang="en-US" sz="1800" dirty="0"/>
              <a:t>___</a:t>
            </a:r>
            <a:r>
              <a:rPr lang="ru-RU" sz="1800" dirty="0"/>
              <a:t>» </a:t>
            </a:r>
            <a:r>
              <a:rPr lang="en-US" sz="1800" dirty="0"/>
              <a:t>_________</a:t>
            </a:r>
            <a:r>
              <a:rPr lang="ru-RU" sz="1800" dirty="0"/>
              <a:t> 20</a:t>
            </a:r>
            <a:r>
              <a:rPr lang="en-US" sz="1800" dirty="0"/>
              <a:t>__</a:t>
            </a:r>
            <a:r>
              <a:rPr lang="ru-RU" sz="1800" dirty="0"/>
              <a:t> г.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>Специальность 38.02.01 Экономика </a:t>
            </a:r>
            <a:r>
              <a:rPr lang="ru-RU" sz="1800" dirty="0"/>
              <a:t>и бухгалтерский учет </a:t>
            </a:r>
            <a:r>
              <a:rPr lang="ru-RU" sz="1800" dirty="0" smtClean="0"/>
              <a:t>(по </a:t>
            </a:r>
            <a:r>
              <a:rPr lang="ru-RU" sz="1800" dirty="0"/>
              <a:t>отраслям)</a:t>
            </a:r>
            <a:r>
              <a:rPr lang="ru-RU" sz="2100" dirty="0" smtClean="0"/>
              <a:t/>
            </a:r>
            <a:br>
              <a:rPr lang="ru-RU" sz="2100" dirty="0" smtClean="0"/>
            </a:br>
            <a:endParaRPr lang="ru-RU" sz="27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EC7E33D-1387-4B56-A695-F4C72A50F4EE}"/>
              </a:ext>
            </a:extLst>
          </p:cNvPr>
          <p:cNvSpPr txBox="1">
            <a:spLocks/>
          </p:cNvSpPr>
          <p:nvPr/>
        </p:nvSpPr>
        <p:spPr bwMode="auto">
          <a:xfrm>
            <a:off x="426967" y="5980906"/>
            <a:ext cx="871296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ФИО обучающегося</a:t>
            </a:r>
            <a:r>
              <a:rPr kumimoji="0" lang="ru-RU" alt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____________________________________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Группа: _______________________________________________</a:t>
            </a:r>
          </a:p>
          <a:p>
            <a:pPr lvl="0"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ФИО Руководителя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:_________</a:t>
            </a:r>
            <a:r>
              <a:rPr lang="en-US" altLang="ru-RU" sz="2400" dirty="0" smtClean="0">
                <a:solidFill>
                  <a:srgbClr val="FF0000"/>
                </a:solidFill>
                <a:latin typeface="Calibri"/>
              </a:rPr>
              <a:t>_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___________________________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22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2C01-F3A7-4DE2-9DF2-AD08FA482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16" y="1980431"/>
            <a:ext cx="91440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АВТОНОМНАЯ НЕКОММЕРЧЕСКАЯ ОРГАНИЗАЦИЯ ВЫСШЕГО ОБРАЗОВАНИЯ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</a:t>
            </a:r>
            <a:r>
              <a:rPr lang="ru-RU" altLang="ru-RU" sz="1400" b="1">
                <a:solidFill>
                  <a:prstClr val="white"/>
                </a:solidFill>
                <a:latin typeface="Arial" charset="0"/>
              </a:rPr>
              <a:t>МОСКОВСКИЙ </a:t>
            </a:r>
            <a:r>
              <a:rPr lang="ru-RU" altLang="ru-RU" sz="1400" b="1" smtClean="0">
                <a:solidFill>
                  <a:prstClr val="white"/>
                </a:solidFill>
                <a:latin typeface="Arial" charset="0"/>
              </a:rPr>
              <a:t>УНИВЕРСИТЕТ </a:t>
            </a: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«СИНЕРГИЯ»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Факультет Экономики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white"/>
                </a:solidFill>
                <a:latin typeface="Arial" charset="0"/>
              </a:rPr>
              <a:t>Кафедра Бухгалтерского учета и налогообложения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80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61291"/>
            <a:ext cx="9687193" cy="567848"/>
          </a:xfrm>
        </p:spPr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7922" y="1836415"/>
            <a:ext cx="100811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1500" b="1" dirty="0" smtClean="0"/>
              <a:t>Общая организационная характеристика организации - объекта практики</a:t>
            </a:r>
          </a:p>
          <a:p>
            <a:r>
              <a:rPr lang="ru-RU" sz="1500" dirty="0" smtClean="0"/>
              <a:t>1.1. Организационная структура организации</a:t>
            </a:r>
          </a:p>
          <a:p>
            <a:r>
              <a:rPr lang="ru-RU" sz="1500" dirty="0" smtClean="0"/>
              <a:t>1.2. Организационная структура бухгалтерии</a:t>
            </a:r>
          </a:p>
          <a:p>
            <a:r>
              <a:rPr lang="ru-RU" sz="1500" dirty="0" smtClean="0"/>
              <a:t>1.3. Функции и задачи бухгалтерии</a:t>
            </a:r>
          </a:p>
          <a:p>
            <a:r>
              <a:rPr lang="ru-RU" sz="1500" b="1" dirty="0" smtClean="0"/>
              <a:t>2. Сбор информации об объекте практики и анализ содержания данных источников</a:t>
            </a:r>
            <a:endParaRPr lang="ru-RU" sz="1500" dirty="0" smtClean="0"/>
          </a:p>
          <a:p>
            <a:r>
              <a:rPr lang="ru-RU" sz="1500" dirty="0" smtClean="0"/>
              <a:t>2.1. Порядок организации рабочего места бухгалтера</a:t>
            </a:r>
          </a:p>
          <a:p>
            <a:r>
              <a:rPr lang="ru-RU" sz="1500" dirty="0" smtClean="0"/>
              <a:t>2.2. Изучение программного продукта, применяемого для ведения бухгалтерского учета в организации</a:t>
            </a:r>
          </a:p>
          <a:p>
            <a:r>
              <a:rPr lang="ru-RU" sz="1500" dirty="0" smtClean="0"/>
              <a:t>2.3. Разработка рабочего плана счетов</a:t>
            </a:r>
          </a:p>
          <a:p>
            <a:r>
              <a:rPr lang="ru-RU" sz="1500" dirty="0" smtClean="0"/>
              <a:t>2.4. Анализ учетной политики организации</a:t>
            </a:r>
          </a:p>
          <a:p>
            <a:r>
              <a:rPr lang="ru-RU" sz="1500" dirty="0" smtClean="0"/>
              <a:t>2.5. Изучение порядка проведения инвентаризации в организации</a:t>
            </a:r>
          </a:p>
          <a:p>
            <a:r>
              <a:rPr lang="ru-RU" sz="1500" b="1" dirty="0" smtClean="0"/>
              <a:t>3. Экспериментально-практическая работа. Приобретение необходимых умений и практического опыта работы по специальности в рамках освоения вида деятельности ВД 2. Ведение бухгалтерского учета источников формирования активов, выполнение работ по инвентаризации активов и финансовых обязательств организации</a:t>
            </a:r>
            <a:endParaRPr lang="ru-RU" sz="1500" dirty="0" smtClean="0"/>
          </a:p>
          <a:p>
            <a:r>
              <a:rPr lang="ru-RU" sz="1500" dirty="0" smtClean="0"/>
              <a:t>3.1. Отражение на счетах бухгалтерского учета операции по учету собственного капитала предприятия</a:t>
            </a:r>
          </a:p>
          <a:p>
            <a:r>
              <a:rPr lang="ru-RU" sz="1500" dirty="0" smtClean="0"/>
              <a:t>3.2. Отражение на счетах бухгалтерского учета операции по учету заемного капитала</a:t>
            </a:r>
          </a:p>
          <a:p>
            <a:r>
              <a:rPr lang="ru-RU" sz="1500" dirty="0" smtClean="0"/>
              <a:t>3.3. Заполнение документов и отражение на счетах бухгалтерского учета операций по учету кредиторской задолженности</a:t>
            </a:r>
          </a:p>
          <a:p>
            <a:r>
              <a:rPr lang="ru-RU" sz="1500" dirty="0" smtClean="0"/>
              <a:t>3.4. Отражение на счетах бухгалтерского учета операции по учету финансовых результатов</a:t>
            </a:r>
          </a:p>
          <a:p>
            <a:r>
              <a:rPr lang="ru-RU" sz="1500" dirty="0" smtClean="0"/>
              <a:t>3.5. Заполнение унифицированных форм документации по проведению и результатам инвентаризации</a:t>
            </a:r>
          </a:p>
          <a:p>
            <a:r>
              <a:rPr lang="ru-RU" sz="1500" b="1" dirty="0" smtClean="0"/>
              <a:t>4. Обработка и анализ полученной информации об объекте практики</a:t>
            </a:r>
            <a:endParaRPr lang="ru-RU" sz="1500" dirty="0" smtClean="0"/>
          </a:p>
        </p:txBody>
      </p:sp>
    </p:spTree>
    <p:extLst>
      <p:ext uri="{BB962C8B-B14F-4D97-AF65-F5344CB8AC3E}">
        <p14:creationId xmlns:p14="http://schemas.microsoft.com/office/powerpoint/2010/main" val="282742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291217"/>
            <a:ext cx="9687193" cy="1107996"/>
          </a:xfrm>
        </p:spPr>
        <p:txBody>
          <a:bodyPr/>
          <a:lstStyle/>
          <a:p>
            <a:r>
              <a:rPr lang="ru-RU" sz="2000" b="0" dirty="0"/>
              <a:t>Инструктаж по соблюдению правил противопожарной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безопасности, правил охраны труда, техники безопасности,</a:t>
            </a:r>
            <a:br>
              <a:rPr lang="ru-RU" sz="2000" dirty="0"/>
            </a:br>
            <a:r>
              <a:rPr lang="ru-RU" sz="2000" dirty="0"/>
              <a:t>санитарно-эпидемиологических правил и гигиенических</a:t>
            </a:r>
            <a:br>
              <a:rPr lang="ru-RU" sz="2000" dirty="0"/>
            </a:br>
            <a:r>
              <a:rPr lang="ru-RU" sz="2000" dirty="0"/>
              <a:t>нормативов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817" y="1908423"/>
            <a:ext cx="8136904" cy="4412788"/>
          </a:xfrm>
        </p:spPr>
      </p:pic>
    </p:spTree>
    <p:extLst>
      <p:ext uri="{BB962C8B-B14F-4D97-AF65-F5344CB8AC3E}">
        <p14:creationId xmlns:p14="http://schemas.microsoft.com/office/powerpoint/2010/main" val="85542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706715"/>
            <a:ext cx="9687193" cy="276999"/>
          </a:xfrm>
        </p:spPr>
        <p:txBody>
          <a:bodyPr/>
          <a:lstStyle/>
          <a:p>
            <a:r>
              <a:rPr lang="ru-RU" sz="2000" dirty="0"/>
              <a:t>Краткие сведения об организации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73" y="2942906"/>
            <a:ext cx="5616624" cy="3524647"/>
          </a:xfrm>
        </p:spPr>
      </p:pic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94963" y="1692399"/>
            <a:ext cx="9272217" cy="1152128"/>
          </a:xfrm>
        </p:spPr>
        <p:txBody>
          <a:bodyPr>
            <a:noAutofit/>
          </a:bodyPr>
          <a:lstStyle/>
          <a:p>
            <a:pPr algn="just"/>
            <a:r>
              <a:rPr lang="ru-RU" sz="1400" dirty="0" smtClean="0"/>
              <a:t>Рекомендуется кратко описать особенности деятельности организации – базы практики, указав ее организационно-правовую форму, вид и масштабы деятельности.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Организация ООО «…» </a:t>
            </a:r>
            <a:r>
              <a:rPr lang="ru-RU" sz="1400" dirty="0">
                <a:solidFill>
                  <a:schemeClr val="tx1"/>
                </a:solidFill>
              </a:rPr>
              <a:t>осуществляет свою деятельность с </a:t>
            </a:r>
            <a:r>
              <a:rPr lang="ru-RU" sz="1400" dirty="0" smtClean="0">
                <a:solidFill>
                  <a:schemeClr val="tx1"/>
                </a:solidFill>
              </a:rPr>
              <a:t>… </a:t>
            </a:r>
            <a:r>
              <a:rPr lang="ru-RU" sz="1400" dirty="0">
                <a:solidFill>
                  <a:schemeClr val="tx1"/>
                </a:solidFill>
              </a:rPr>
              <a:t>г. </a:t>
            </a:r>
            <a:r>
              <a:rPr lang="ru-RU" sz="1400" dirty="0" smtClean="0">
                <a:solidFill>
                  <a:schemeClr val="tx1"/>
                </a:solidFill>
              </a:rPr>
              <a:t>Основными видами деятельности организации являются…. Организация расположена (указать фактический адрес). 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820" y="2936524"/>
            <a:ext cx="3240360" cy="353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5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706716"/>
            <a:ext cx="9687193" cy="276999"/>
          </a:xfrm>
        </p:spPr>
        <p:txBody>
          <a:bodyPr/>
          <a:lstStyle/>
          <a:p>
            <a:r>
              <a:rPr lang="ru-RU" sz="2000" dirty="0"/>
              <a:t>Организационная структура </a:t>
            </a:r>
            <a:r>
              <a:rPr lang="ru-RU" sz="2000" dirty="0" smtClean="0"/>
              <a:t>организации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44" y="1980431"/>
            <a:ext cx="9063850" cy="4248472"/>
          </a:xfrm>
        </p:spPr>
      </p:pic>
    </p:spTree>
    <p:extLst>
      <p:ext uri="{BB962C8B-B14F-4D97-AF65-F5344CB8AC3E}">
        <p14:creationId xmlns:p14="http://schemas.microsoft.com/office/powerpoint/2010/main" val="85594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706715"/>
            <a:ext cx="9687193" cy="276999"/>
          </a:xfrm>
        </p:spPr>
        <p:txBody>
          <a:bodyPr/>
          <a:lstStyle/>
          <a:p>
            <a:r>
              <a:rPr lang="ru-RU" sz="2000" dirty="0"/>
              <a:t>Организационная структура бухгалтерии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72" y="1908423"/>
            <a:ext cx="5832648" cy="4284291"/>
          </a:xfrm>
        </p:spPr>
      </p:pic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8227019" y="2124447"/>
            <a:ext cx="1992847" cy="421490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Примерный вариант структуры бухгалтерии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8035311" y="1908423"/>
            <a:ext cx="2376264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8371036" y="2848694"/>
            <a:ext cx="1008112" cy="7200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32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706715"/>
            <a:ext cx="9687193" cy="276999"/>
          </a:xfrm>
        </p:spPr>
        <p:txBody>
          <a:bodyPr/>
          <a:lstStyle/>
          <a:p>
            <a:r>
              <a:rPr lang="ru-RU" sz="2000" dirty="0"/>
              <a:t>Функции бухгалтерии в организации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…</a:t>
            </a:r>
          </a:p>
          <a:p>
            <a:pPr marL="0" indent="0">
              <a:buNone/>
            </a:pPr>
            <a:r>
              <a:rPr lang="ru-RU" dirty="0" smtClean="0"/>
              <a:t>2. …</a:t>
            </a:r>
          </a:p>
          <a:p>
            <a:pPr marL="0" indent="0">
              <a:buNone/>
            </a:pPr>
            <a:r>
              <a:rPr lang="ru-RU" dirty="0" smtClean="0"/>
              <a:t>3. …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Ниже необходимо кратко описать основные функции бухгалтерии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4963" y="1908423"/>
            <a:ext cx="7400009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1924419" y="2772519"/>
            <a:ext cx="2160240" cy="4320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1" idx="4"/>
          </p:cNvCxnSpPr>
          <p:nvPr/>
        </p:nvCxnSpPr>
        <p:spPr>
          <a:xfrm flipH="1">
            <a:off x="1890316" y="2772519"/>
            <a:ext cx="2204652" cy="11521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78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706715"/>
            <a:ext cx="9687193" cy="276999"/>
          </a:xfrm>
        </p:spPr>
        <p:txBody>
          <a:bodyPr/>
          <a:lstStyle/>
          <a:p>
            <a:r>
              <a:rPr lang="ru-RU" sz="2000" dirty="0"/>
              <a:t>Порядок организации бухгалтерского учета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Ответственность за организацию бухгалтерского учета несет…</a:t>
            </a:r>
          </a:p>
          <a:p>
            <a:r>
              <a:rPr lang="ru-RU" dirty="0" smtClean="0"/>
              <a:t>В организации создана бухгалтерия, возглавляемая главным бухгалтером …</a:t>
            </a:r>
          </a:p>
          <a:p>
            <a:r>
              <a:rPr lang="ru-RU" dirty="0" smtClean="0"/>
              <a:t>Применяется … форма учета</a:t>
            </a:r>
          </a:p>
          <a:p>
            <a:r>
              <a:rPr lang="ru-RU" dirty="0" smtClean="0"/>
              <a:t>Для ведения бухгалтерского учета используется программа…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-269924" y="2095887"/>
            <a:ext cx="5311777" cy="421490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Необходимо кратко описать основные особенности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организации бухгалтерского учета Профильной организации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94963" y="1908423"/>
            <a:ext cx="4087641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>
            <a:stCxn id="5" idx="4"/>
          </p:cNvCxnSpPr>
          <p:nvPr/>
        </p:nvCxnSpPr>
        <p:spPr>
          <a:xfrm>
            <a:off x="2438784" y="2772519"/>
            <a:ext cx="1179724" cy="1467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97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706715"/>
            <a:ext cx="9687193" cy="276999"/>
          </a:xfrm>
        </p:spPr>
        <p:txBody>
          <a:bodyPr/>
          <a:lstStyle/>
          <a:p>
            <a:r>
              <a:rPr lang="ru-RU" sz="2000" dirty="0"/>
              <a:t>Порядок организации рабочего места бухгалтера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…</a:t>
            </a:r>
          </a:p>
          <a:p>
            <a:pPr marL="0" indent="0">
              <a:buNone/>
            </a:pPr>
            <a:r>
              <a:rPr lang="ru-RU" dirty="0" smtClean="0"/>
              <a:t>2. …</a:t>
            </a:r>
          </a:p>
          <a:p>
            <a:pPr marL="0" indent="0">
              <a:buNone/>
            </a:pPr>
            <a:r>
              <a:rPr lang="ru-RU" dirty="0" smtClean="0"/>
              <a:t>3. …</a:t>
            </a:r>
          </a:p>
          <a:p>
            <a:pPr marL="0" indent="0">
              <a:buNone/>
            </a:pPr>
            <a:r>
              <a:rPr lang="ru-RU" dirty="0" smtClean="0"/>
              <a:t>4. …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138787" y="1836415"/>
            <a:ext cx="3528393" cy="70952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Необходимо описать рабочее место практики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706740" y="1502445"/>
            <a:ext cx="4320480" cy="14401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1242244" y="2919243"/>
            <a:ext cx="5616624" cy="14374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1006897" y="2918623"/>
            <a:ext cx="5832648" cy="5406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858868" y="2918623"/>
            <a:ext cx="1394360" cy="9835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7451478" y="3851944"/>
            <a:ext cx="2784934" cy="19442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Текст 3"/>
          <p:cNvSpPr txBox="1">
            <a:spLocks/>
          </p:cNvSpPr>
          <p:nvPr/>
        </p:nvSpPr>
        <p:spPr>
          <a:xfrm>
            <a:off x="7866981" y="4456731"/>
            <a:ext cx="2160240" cy="421404"/>
          </a:xfrm>
          <a:prstGeom prst="rect">
            <a:avLst/>
          </a:prstGeom>
        </p:spPr>
        <p:txBody>
          <a:bodyPr vert="horz" lIns="104306" tIns="52153" rIns="104306" bIns="52153" rtlCol="0" anchor="b">
            <a:normAutofit fontScale="92500"/>
          </a:bodyPr>
          <a:lstStyle>
            <a:lvl1pPr marL="87313" indent="0" algn="l" defTabSz="782292" rtl="0" eaLnBrk="1" latinLnBrk="0" hangingPunct="1">
              <a:lnSpc>
                <a:spcPct val="90000"/>
              </a:lnSpc>
              <a:spcBef>
                <a:spcPts val="856"/>
              </a:spcBef>
              <a:buFont typeface="Arial" panose="020B0604020202020204" pitchFamily="34" charset="0"/>
              <a:buNone/>
              <a:defRPr sz="1800" b="1" kern="120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91146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7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2292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3438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64584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5730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6876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38022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29168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Приложить фото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63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568216"/>
            <a:ext cx="9687193" cy="553998"/>
          </a:xfrm>
        </p:spPr>
        <p:txBody>
          <a:bodyPr/>
          <a:lstStyle/>
          <a:p>
            <a:r>
              <a:rPr lang="ru-RU" sz="2000" dirty="0"/>
              <a:t>Программные продукты, применяемые для ведения бухгалтерского учета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...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 организации применяются следующие компьютерные программы</a:t>
            </a:r>
            <a:r>
              <a:rPr lang="en-US" dirty="0">
                <a:solidFill>
                  <a:schemeClr val="tx1"/>
                </a:solidFill>
              </a:rPr>
              <a:t>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451478" y="3851944"/>
            <a:ext cx="2784934" cy="19442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7866981" y="4140671"/>
            <a:ext cx="2160240" cy="1296144"/>
          </a:xfrm>
          <a:prstGeom prst="rect">
            <a:avLst/>
          </a:prstGeom>
        </p:spPr>
        <p:txBody>
          <a:bodyPr vert="horz" lIns="104306" tIns="52153" rIns="104306" bIns="52153" rtlCol="0" anchor="b">
            <a:normAutofit lnSpcReduction="10000"/>
          </a:bodyPr>
          <a:lstStyle>
            <a:lvl1pPr marL="87313" indent="0" algn="l" defTabSz="782292" rtl="0" eaLnBrk="1" latinLnBrk="0" hangingPunct="1">
              <a:lnSpc>
                <a:spcPct val="90000"/>
              </a:lnSpc>
              <a:spcBef>
                <a:spcPts val="856"/>
              </a:spcBef>
              <a:buFont typeface="Arial" panose="020B0604020202020204" pitchFamily="34" charset="0"/>
              <a:buNone/>
              <a:defRPr sz="1800" b="1" kern="120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91146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7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2292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3438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64584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5730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6876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38022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29168" indent="0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chemeClr val="tx1"/>
                </a:solidFill>
              </a:rPr>
              <a:t>Вставить экранные формы работы в программе (скриншоты)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34132" y="1980431"/>
            <a:ext cx="8640960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1150913" y="2772519"/>
            <a:ext cx="5635947" cy="8539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1021761" y="2772519"/>
            <a:ext cx="5748554" cy="3433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786860" y="2772519"/>
            <a:ext cx="1466368" cy="11296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10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4819" y="429527"/>
            <a:ext cx="9687193" cy="276999"/>
          </a:xfrm>
        </p:spPr>
        <p:txBody>
          <a:bodyPr/>
          <a:lstStyle/>
          <a:p>
            <a:r>
              <a:rPr lang="ru-RU" sz="2000" dirty="0"/>
              <a:t>Рабочий план счетов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72" y="2078309"/>
            <a:ext cx="6846299" cy="4510633"/>
          </a:xfrm>
        </p:spPr>
      </p:pic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94963" y="1188343"/>
            <a:ext cx="4951737" cy="648072"/>
          </a:xfrm>
        </p:spPr>
        <p:txBody>
          <a:bodyPr>
            <a:normAutofit fontScale="92500"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Необходимо привести те счета бухгалтерского учета,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 которые применяются в Профильной организации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62124" y="972319"/>
            <a:ext cx="5328592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Левая фигурная скобка 14"/>
          <p:cNvSpPr/>
          <p:nvPr/>
        </p:nvSpPr>
        <p:spPr>
          <a:xfrm>
            <a:off x="1674292" y="2078309"/>
            <a:ext cx="432048" cy="4438626"/>
          </a:xfrm>
          <a:prstGeom prst="leftBrac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08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706715"/>
            <a:ext cx="9687193" cy="276999"/>
          </a:xfrm>
        </p:spPr>
        <p:txBody>
          <a:bodyPr/>
          <a:lstStyle/>
          <a:p>
            <a:r>
              <a:rPr lang="ru-RU" sz="2000" dirty="0"/>
              <a:t>Анализ учетной политики организации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04" y="1839054"/>
            <a:ext cx="5328592" cy="4749889"/>
          </a:xfrm>
        </p:spPr>
      </p:pic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7515993" y="2124447"/>
            <a:ext cx="2574181" cy="1622097"/>
          </a:xfrm>
          <a:noFill/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</a:pPr>
            <a:r>
              <a:rPr lang="ru-RU" sz="900" dirty="0" smtClean="0">
                <a:solidFill>
                  <a:schemeClr val="tx1"/>
                </a:solidFill>
              </a:rPr>
              <a:t>Необходимо рассмотреть структуру учетной политики Профильной организации, указать ее основные разделы, привести выдержки из учетной политики в отношении вопросов раскрытия информации об источниках формирования активов и порядке проведения инвентаризации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218909" y="2052439"/>
            <a:ext cx="3168351" cy="20162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>
            <a:stCxn id="5" idx="2"/>
          </p:cNvCxnSpPr>
          <p:nvPr/>
        </p:nvCxnSpPr>
        <p:spPr>
          <a:xfrm flipH="1">
            <a:off x="2394373" y="3060551"/>
            <a:ext cx="4824536" cy="720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5" idx="2"/>
          </p:cNvCxnSpPr>
          <p:nvPr/>
        </p:nvCxnSpPr>
        <p:spPr>
          <a:xfrm flipH="1">
            <a:off x="2250357" y="3060551"/>
            <a:ext cx="4968552" cy="5760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2"/>
          </p:cNvCxnSpPr>
          <p:nvPr/>
        </p:nvCxnSpPr>
        <p:spPr>
          <a:xfrm flipH="1">
            <a:off x="4266581" y="3060551"/>
            <a:ext cx="2952328" cy="25922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329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706715"/>
            <a:ext cx="9687193" cy="276999"/>
          </a:xfrm>
        </p:spPr>
        <p:txBody>
          <a:bodyPr/>
          <a:lstStyle/>
          <a:p>
            <a:r>
              <a:rPr lang="ru-RU" sz="2000" dirty="0"/>
              <a:t>Порядок проведения инвентаризации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…</a:t>
            </a:r>
          </a:p>
          <a:p>
            <a:pPr marL="0" indent="0">
              <a:buNone/>
            </a:pPr>
            <a:r>
              <a:rPr lang="ru-RU" dirty="0" smtClean="0"/>
              <a:t>2. …</a:t>
            </a:r>
          </a:p>
          <a:p>
            <a:pPr marL="0" indent="0">
              <a:buNone/>
            </a:pPr>
            <a:r>
              <a:rPr lang="ru-RU" dirty="0" smtClean="0"/>
              <a:t>3. … и т.д.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Изучите учетную политику и приказ руководителя о проведении инвентаризации и кратко опишите сроки и порядок ее проведения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77922" y="1908423"/>
            <a:ext cx="10208321" cy="824167"/>
          </a:xfrm>
          <a:prstGeom prst="ellipse">
            <a:avLst/>
          </a:prstGeom>
          <a:noFill/>
          <a:ln>
            <a:solidFill>
              <a:srgbClr val="E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1150914" y="2732590"/>
            <a:ext cx="5707954" cy="8939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1021762" y="2732590"/>
            <a:ext cx="5765098" cy="3833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58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706715"/>
            <a:ext cx="9687193" cy="276999"/>
          </a:xfrm>
        </p:spPr>
        <p:txBody>
          <a:bodyPr/>
          <a:lstStyle/>
          <a:p>
            <a:r>
              <a:rPr lang="ru-RU" sz="2000" dirty="0"/>
              <a:t>Структура капитала организации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210795" y="2124447"/>
            <a:ext cx="4009071" cy="43204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Представьте в виде схемы или диаграммы структуру капитала Профильной организации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s://cf.ppt-online.org/files1/slide/c/C4HYoEa5VBitnGhcXDzPrLpgjMxwe8WJdvSbsF/slide-6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r="4240" b="7547"/>
          <a:stretch/>
        </p:blipFill>
        <p:spPr bwMode="auto">
          <a:xfrm>
            <a:off x="570054" y="2316844"/>
            <a:ext cx="4735160" cy="3528392"/>
          </a:xfrm>
          <a:prstGeom prst="rect">
            <a:avLst/>
          </a:prstGeom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Овал 4"/>
          <p:cNvSpPr/>
          <p:nvPr/>
        </p:nvSpPr>
        <p:spPr>
          <a:xfrm>
            <a:off x="5634732" y="1897865"/>
            <a:ext cx="4914652" cy="9466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>
            <a:stCxn id="5" idx="4"/>
          </p:cNvCxnSpPr>
          <p:nvPr/>
        </p:nvCxnSpPr>
        <p:spPr>
          <a:xfrm flipH="1">
            <a:off x="5331153" y="2844527"/>
            <a:ext cx="2760905" cy="10081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36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568216"/>
            <a:ext cx="9687193" cy="553998"/>
          </a:xfrm>
        </p:spPr>
        <p:txBody>
          <a:bodyPr/>
          <a:lstStyle/>
          <a:p>
            <a:r>
              <a:rPr lang="ru-RU" sz="2000" dirty="0"/>
              <a:t>Отражение на счетах бухгалтерского учета операций по учету собственного капитала </a:t>
            </a:r>
            <a:r>
              <a:rPr lang="ru-RU" sz="2000" dirty="0" smtClean="0"/>
              <a:t>организации</a:t>
            </a:r>
            <a:endParaRPr lang="ru-RU" sz="2000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2846324"/>
              </p:ext>
            </p:extLst>
          </p:nvPr>
        </p:nvGraphicFramePr>
        <p:xfrm>
          <a:off x="395288" y="2919413"/>
          <a:ext cx="9825035" cy="1854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2940">
                  <a:extLst>
                    <a:ext uri="{9D8B030D-6E8A-4147-A177-3AD203B41FA5}">
                      <a16:colId xmlns:a16="http://schemas.microsoft.com/office/drawing/2014/main" val="2220476647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3635058569"/>
                    </a:ext>
                  </a:extLst>
                </a:gridCol>
                <a:gridCol w="1303649">
                  <a:extLst>
                    <a:ext uri="{9D8B030D-6E8A-4147-A177-3AD203B41FA5}">
                      <a16:colId xmlns:a16="http://schemas.microsoft.com/office/drawing/2014/main" val="771512745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3920983489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320572008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п/п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Содержание</a:t>
                      </a:r>
                      <a:r>
                        <a:rPr lang="ru-RU" baseline="0" dirty="0" smtClean="0"/>
                        <a:t> операции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Сумма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Корреспонденция</a:t>
                      </a:r>
                      <a:r>
                        <a:rPr lang="ru-RU" baseline="0" dirty="0" smtClean="0"/>
                        <a:t> счетов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00746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Дебет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Кредит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44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13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69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372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069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568216"/>
            <a:ext cx="9687193" cy="553998"/>
          </a:xfrm>
        </p:spPr>
        <p:txBody>
          <a:bodyPr/>
          <a:lstStyle/>
          <a:p>
            <a:r>
              <a:rPr lang="ru-RU" sz="2000" dirty="0"/>
              <a:t>Отражение на счетах бухгалтерского учета операций по учету кредитов и </a:t>
            </a:r>
            <a:r>
              <a:rPr lang="ru-RU" sz="2000" dirty="0" smtClean="0"/>
              <a:t>займов организации</a:t>
            </a:r>
            <a:endParaRPr lang="ru-RU" sz="2000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7343019"/>
              </p:ext>
            </p:extLst>
          </p:nvPr>
        </p:nvGraphicFramePr>
        <p:xfrm>
          <a:off x="395288" y="2919413"/>
          <a:ext cx="9825035" cy="2225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2940">
                  <a:extLst>
                    <a:ext uri="{9D8B030D-6E8A-4147-A177-3AD203B41FA5}">
                      <a16:colId xmlns:a16="http://schemas.microsoft.com/office/drawing/2014/main" val="2220476647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3635058569"/>
                    </a:ext>
                  </a:extLst>
                </a:gridCol>
                <a:gridCol w="1303649">
                  <a:extLst>
                    <a:ext uri="{9D8B030D-6E8A-4147-A177-3AD203B41FA5}">
                      <a16:colId xmlns:a16="http://schemas.microsoft.com/office/drawing/2014/main" val="771512745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3920983489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320572008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п/п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Содержание</a:t>
                      </a:r>
                      <a:r>
                        <a:rPr lang="ru-RU" baseline="0" dirty="0" smtClean="0"/>
                        <a:t> операции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Сумма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Корреспонденция</a:t>
                      </a:r>
                      <a:r>
                        <a:rPr lang="ru-RU" baseline="0" dirty="0" smtClean="0"/>
                        <a:t> счетов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00746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Дебет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Кредит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44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13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69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372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224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673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568216"/>
            <a:ext cx="9687193" cy="553998"/>
          </a:xfrm>
        </p:spPr>
        <p:txBody>
          <a:bodyPr/>
          <a:lstStyle/>
          <a:p>
            <a:r>
              <a:rPr lang="ru-RU" sz="2000" dirty="0"/>
              <a:t>Отражение на счетах бухгалтерского учета </a:t>
            </a:r>
            <a:r>
              <a:rPr lang="ru-RU" sz="2000" dirty="0" smtClean="0"/>
              <a:t>операций </a:t>
            </a:r>
            <a:r>
              <a:rPr lang="ru-RU" sz="2000" dirty="0"/>
              <a:t>по учету </a:t>
            </a:r>
            <a:r>
              <a:rPr lang="ru-RU" sz="2000" dirty="0" smtClean="0"/>
              <a:t>кредиторской задолженности организации</a:t>
            </a:r>
            <a:endParaRPr lang="ru-RU" sz="2000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6183188"/>
              </p:ext>
            </p:extLst>
          </p:nvPr>
        </p:nvGraphicFramePr>
        <p:xfrm>
          <a:off x="427191" y="2196455"/>
          <a:ext cx="9825035" cy="2225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2940">
                  <a:extLst>
                    <a:ext uri="{9D8B030D-6E8A-4147-A177-3AD203B41FA5}">
                      <a16:colId xmlns:a16="http://schemas.microsoft.com/office/drawing/2014/main" val="2220476647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3635058569"/>
                    </a:ext>
                  </a:extLst>
                </a:gridCol>
                <a:gridCol w="1303649">
                  <a:extLst>
                    <a:ext uri="{9D8B030D-6E8A-4147-A177-3AD203B41FA5}">
                      <a16:colId xmlns:a16="http://schemas.microsoft.com/office/drawing/2014/main" val="771512745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3920983489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320572008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п/п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Содержание</a:t>
                      </a:r>
                      <a:r>
                        <a:rPr lang="ru-RU" baseline="0" dirty="0" smtClean="0"/>
                        <a:t> операции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Сумма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Корреспонденция</a:t>
                      </a:r>
                      <a:r>
                        <a:rPr lang="ru-RU" baseline="0" dirty="0" smtClean="0"/>
                        <a:t> счетов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00746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Дебет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Кредит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44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13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69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372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224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786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568216"/>
            <a:ext cx="9687193" cy="553998"/>
          </a:xfrm>
        </p:spPr>
        <p:txBody>
          <a:bodyPr/>
          <a:lstStyle/>
          <a:p>
            <a:r>
              <a:rPr lang="ru-RU" sz="2000" dirty="0"/>
              <a:t>Заполнение платежных документов по расчетам с поставщиками и подрядчиками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16" y="1828006"/>
            <a:ext cx="4909032" cy="4752528"/>
          </a:xfrm>
        </p:spPr>
      </p:pic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7362923" y="2124447"/>
            <a:ext cx="2856943" cy="70952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Приведите примеры заполненных документов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362923" y="1836414"/>
            <a:ext cx="2856944" cy="10828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>
            <a:stCxn id="4" idx="1"/>
          </p:cNvCxnSpPr>
          <p:nvPr/>
        </p:nvCxnSpPr>
        <p:spPr>
          <a:xfrm flipH="1">
            <a:off x="4050556" y="2479208"/>
            <a:ext cx="3312367" cy="4373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4" idx="1"/>
          </p:cNvCxnSpPr>
          <p:nvPr/>
        </p:nvCxnSpPr>
        <p:spPr>
          <a:xfrm flipH="1">
            <a:off x="2610396" y="2479208"/>
            <a:ext cx="4752527" cy="29576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0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706715"/>
            <a:ext cx="9687193" cy="276999"/>
          </a:xfrm>
        </p:spPr>
        <p:txBody>
          <a:bodyPr/>
          <a:lstStyle/>
          <a:p>
            <a:r>
              <a:rPr lang="ru-RU" sz="2000" dirty="0"/>
              <a:t>Заполнение документов по учету труда и заработной платы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673" y="1908423"/>
            <a:ext cx="9494547" cy="450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9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706715"/>
            <a:ext cx="9687193" cy="276999"/>
          </a:xfrm>
        </p:spPr>
        <p:txBody>
          <a:bodyPr/>
          <a:lstStyle/>
          <a:p>
            <a:r>
              <a:rPr lang="ru-RU" sz="2000" dirty="0"/>
              <a:t>Заполнение документов по учету труда и заработной платы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7506939" y="2124447"/>
            <a:ext cx="2712927" cy="421490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Заполните расчетно- платежную ведомость на 2-3 работников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 descr="https://gosuchetnik.ru/fls/12884/t-49-9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30" y="1759128"/>
            <a:ext cx="7197471" cy="478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7506939" y="1759128"/>
            <a:ext cx="2808312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546500" y="2911256"/>
            <a:ext cx="5112568" cy="13681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52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568216"/>
            <a:ext cx="9687193" cy="553998"/>
          </a:xfrm>
        </p:spPr>
        <p:txBody>
          <a:bodyPr/>
          <a:lstStyle/>
          <a:p>
            <a:r>
              <a:rPr lang="ru-RU" sz="2000" dirty="0"/>
              <a:t>Отражение на счетах бухгалтерского учета операций по учету доходов и расходов и формированию финансового результата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8447311"/>
              </p:ext>
            </p:extLst>
          </p:nvPr>
        </p:nvGraphicFramePr>
        <p:xfrm>
          <a:off x="395288" y="2919413"/>
          <a:ext cx="9825035" cy="2225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2940">
                  <a:extLst>
                    <a:ext uri="{9D8B030D-6E8A-4147-A177-3AD203B41FA5}">
                      <a16:colId xmlns:a16="http://schemas.microsoft.com/office/drawing/2014/main" val="2220476647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3635058569"/>
                    </a:ext>
                  </a:extLst>
                </a:gridCol>
                <a:gridCol w="1303649">
                  <a:extLst>
                    <a:ext uri="{9D8B030D-6E8A-4147-A177-3AD203B41FA5}">
                      <a16:colId xmlns:a16="http://schemas.microsoft.com/office/drawing/2014/main" val="771512745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3920983489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320572008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п/п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Содержание</a:t>
                      </a:r>
                      <a:r>
                        <a:rPr lang="ru-RU" baseline="0" dirty="0" smtClean="0"/>
                        <a:t> операции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Сумма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Корреспонденция</a:t>
                      </a:r>
                      <a:r>
                        <a:rPr lang="ru-RU" baseline="0" dirty="0" smtClean="0"/>
                        <a:t> счетов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00746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Дебет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Кредит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44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13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69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372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224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504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706715"/>
            <a:ext cx="9687193" cy="276999"/>
          </a:xfrm>
        </p:spPr>
        <p:txBody>
          <a:bodyPr/>
          <a:lstStyle/>
          <a:p>
            <a:r>
              <a:rPr lang="ru-RU" sz="2000" dirty="0"/>
              <a:t>Финансовые результаты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2204" y="1831778"/>
            <a:ext cx="5228286" cy="4707323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7146899" y="1908423"/>
            <a:ext cx="3072967" cy="63751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Приложите Отчет о финансовых результатах Профильной организации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7146899" y="1831778"/>
            <a:ext cx="3270025" cy="8634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>
            <a:stCxn id="6" idx="4"/>
          </p:cNvCxnSpPr>
          <p:nvPr/>
        </p:nvCxnSpPr>
        <p:spPr>
          <a:xfrm flipH="1">
            <a:off x="6282804" y="2695232"/>
            <a:ext cx="2499108" cy="7253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24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532673" y="706715"/>
            <a:ext cx="9687193" cy="276999"/>
          </a:xfrm>
        </p:spPr>
        <p:txBody>
          <a:bodyPr/>
          <a:lstStyle/>
          <a:p>
            <a:r>
              <a:rPr lang="ru-RU" sz="2000" dirty="0"/>
              <a:t>Заполнение документов по проведению инвентаризации</a:t>
            </a: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1098227" y="2141571"/>
            <a:ext cx="9121639" cy="4424697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Заполните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 приложите следующие документы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buFont typeface="+mj-lt"/>
              <a:buAutoNum type="arabicParenR"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Инвентаризационная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опись 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основных средств, товарно-материальных ценностей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Акт инвентаризации расчетов с покупателями, поставщиками и прочими дебиторами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кредиторами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Акт инвентаризации наличных денежных средств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Сличительная ведомость результатов товарно-материальных ценностей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Левая фигурная скобка 1"/>
          <p:cNvSpPr/>
          <p:nvPr/>
        </p:nvSpPr>
        <p:spPr>
          <a:xfrm>
            <a:off x="522163" y="2916535"/>
            <a:ext cx="576064" cy="1872208"/>
          </a:xfrm>
          <a:prstGeom prst="leftBrace">
            <a:avLst>
              <a:gd name="adj1" fmla="val 153125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Левая фигурная скобка 5"/>
          <p:cNvSpPr/>
          <p:nvPr/>
        </p:nvSpPr>
        <p:spPr>
          <a:xfrm rot="10800000">
            <a:off x="9739188" y="2916535"/>
            <a:ext cx="576064" cy="1872208"/>
          </a:xfrm>
          <a:prstGeom prst="leftBrace">
            <a:avLst>
              <a:gd name="adj1" fmla="val 81250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00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706715"/>
            <a:ext cx="9687193" cy="276999"/>
          </a:xfrm>
        </p:spPr>
        <p:txBody>
          <a:bodyPr/>
          <a:lstStyle/>
          <a:p>
            <a:r>
              <a:rPr lang="ru-RU" sz="2000" dirty="0"/>
              <a:t>Выводы о результатах инвентаризации</a:t>
            </a:r>
          </a:p>
        </p:txBody>
      </p:sp>
      <p:sp>
        <p:nvSpPr>
          <p:cNvPr id="4" name="Объект 3"/>
          <p:cNvSpPr txBox="1">
            <a:spLocks/>
          </p:cNvSpPr>
          <p:nvPr/>
        </p:nvSpPr>
        <p:spPr>
          <a:xfrm>
            <a:off x="532673" y="2772519"/>
            <a:ext cx="9824904" cy="3488816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>
            <a:lvl1pPr marL="271463" indent="-271463" algn="l" defTabSz="782292" rtl="0" eaLnBrk="1" latinLnBrk="0" hangingPunct="1">
              <a:lnSpc>
                <a:spcPct val="90000"/>
              </a:lnSpc>
              <a:spcBef>
                <a:spcPts val="85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6719" indent="-195573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7865" indent="-195573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9011" indent="-195573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60157" indent="-195573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51303" indent="-195573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42449" indent="-195573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3595" indent="-195573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24741" indent="-195573" algn="l" defTabSz="782292" rtl="0" eaLnBrk="1" latinLnBrk="0" hangingPunct="1">
              <a:lnSpc>
                <a:spcPct val="90000"/>
              </a:lnSpc>
              <a:spcBef>
                <a:spcPts val="428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dirty="0" smtClean="0"/>
              <a:t>…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dirty="0" smtClean="0"/>
              <a:t>…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dirty="0" smtClean="0"/>
              <a:t>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333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245" y="613687"/>
            <a:ext cx="9687193" cy="276999"/>
          </a:xfrm>
        </p:spPr>
        <p:txBody>
          <a:bodyPr/>
          <a:lstStyle/>
          <a:p>
            <a:r>
              <a:rPr lang="ru-RU" sz="2000" dirty="0"/>
              <a:t>Заключение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ru-RU" dirty="0" smtClean="0"/>
              <a:t>…</a:t>
            </a:r>
          </a:p>
          <a:p>
            <a:pPr marL="457200" indent="-457200">
              <a:buAutoNum type="arabicPeriod"/>
            </a:pPr>
            <a:r>
              <a:rPr lang="ru-RU" dirty="0" smtClean="0"/>
              <a:t>…</a:t>
            </a:r>
          </a:p>
          <a:p>
            <a:pPr marL="457200" indent="-457200">
              <a:buAutoNum type="arabicPeriod"/>
            </a:pPr>
            <a:r>
              <a:rPr lang="ru-RU" dirty="0" smtClean="0"/>
              <a:t>…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E60000"/>
                </a:solidFill>
              </a:rPr>
              <a:t>Выводы о состоянии учета источников формирования активов:</a:t>
            </a:r>
            <a:endParaRPr lang="ru-RU" dirty="0">
              <a:solidFill>
                <a:srgbClr val="E6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10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_шаблончик A4 (1)" id="{CECEB147-F7F0-4995-89D0-2FD57D90FCEB}" vid="{306AE4ED-CFFA-434E-A652-8353525159A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презентация_шаблончик A4 (1)</Template>
  <TotalTime>1646</TotalTime>
  <Words>674</Words>
  <Application>Microsoft Office PowerPoint</Application>
  <PresentationFormat>Произвольный</PresentationFormat>
  <Paragraphs>137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Wingdings</vt:lpstr>
      <vt:lpstr>Тема Office</vt:lpstr>
      <vt:lpstr>     ОТЧЕТ о прохождении производственной практики    по профессиональному модулю ПМ.02 Ведение бухгалтерского учета источников формирования активов, выполнение работ по инвентаризации активов и финансовых обязательств организации  в период с «___» _________ 20__ г. по «___» _________ 20__ г.  Специальность 38.02.01 Экономика и бухгалтерский учет (по отраслям) </vt:lpstr>
      <vt:lpstr>Содержание</vt:lpstr>
      <vt:lpstr>Инструктаж по соблюдению правил противопожарной безопасности, правил охраны труда, техники безопасности, санитарно-эпидемиологических правил и гигиенических нормативов</vt:lpstr>
      <vt:lpstr>Краткие сведения об организации</vt:lpstr>
      <vt:lpstr>Организационная структура организации</vt:lpstr>
      <vt:lpstr>Организационная структура бухгалтерии</vt:lpstr>
      <vt:lpstr>Функции бухгалтерии в организации</vt:lpstr>
      <vt:lpstr>Порядок организации бухгалтерского учета</vt:lpstr>
      <vt:lpstr>Порядок организации рабочего места бухгалтера</vt:lpstr>
      <vt:lpstr>Программные продукты, применяемые для ведения бухгалтерского учета</vt:lpstr>
      <vt:lpstr>Рабочий план счетов</vt:lpstr>
      <vt:lpstr>Анализ учетной политики организации</vt:lpstr>
      <vt:lpstr>Порядок проведения инвентаризации</vt:lpstr>
      <vt:lpstr>Структура капитала организации</vt:lpstr>
      <vt:lpstr>Отражение на счетах бухгалтерского учета операций по учету собственного капитала организации</vt:lpstr>
      <vt:lpstr>Отражение на счетах бухгалтерского учета операций по учету кредитов и займов организации</vt:lpstr>
      <vt:lpstr>Отражение на счетах бухгалтерского учета операций по учету кредиторской задолженности организации</vt:lpstr>
      <vt:lpstr>Заполнение платежных документов по расчетам с поставщиками и подрядчиками</vt:lpstr>
      <vt:lpstr>Заполнение документов по учету труда и заработной платы</vt:lpstr>
      <vt:lpstr>Заполнение документов по учету труда и заработной платы</vt:lpstr>
      <vt:lpstr>Отражение на счетах бухгалтерского учета операций по учету доходов и расходов и формированию финансового результата</vt:lpstr>
      <vt:lpstr>Финансовые результаты</vt:lpstr>
      <vt:lpstr>Заполнение документов по проведению инвентаризации</vt:lpstr>
      <vt:lpstr>Выводы о результатах инвентаризации</vt:lpstr>
      <vt:lpstr>Заключение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Перепечина Мария Викторовна</cp:lastModifiedBy>
  <cp:revision>132</cp:revision>
  <cp:lastPrinted>2019-08-06T13:15:09Z</cp:lastPrinted>
  <dcterms:created xsi:type="dcterms:W3CDTF">2020-03-27T22:15:06Z</dcterms:created>
  <dcterms:modified xsi:type="dcterms:W3CDTF">2025-03-27T09:57:46Z</dcterms:modified>
</cp:coreProperties>
</file>