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drawings/vmlDrawing1.vml" ContentType="application/vnd.openxmlformats-officedocument.vmlDrawing"/>
  <Override PartName="/ppt/embeddings/oleObject1.bin" ContentType="application/vnd.openxmlformats-officedocument.oleObject"/>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42"/>
  </p:notesMasterIdLst>
  <p:handoutMasterIdLst>
    <p:handoutMasterId r:id="rId43"/>
  </p:handoutMasterIdLst>
  <p:sldIdLst>
    <p:sldId id="405" r:id="rId2"/>
    <p:sldId id="647" r:id="rId3"/>
    <p:sldId id="651" r:id="rId4"/>
    <p:sldId id="697" r:id="rId5"/>
    <p:sldId id="698" r:id="rId6"/>
    <p:sldId id="699" r:id="rId7"/>
    <p:sldId id="700" r:id="rId8"/>
    <p:sldId id="701" r:id="rId9"/>
    <p:sldId id="703" r:id="rId10"/>
    <p:sldId id="704" r:id="rId11"/>
    <p:sldId id="705" r:id="rId12"/>
    <p:sldId id="707" r:id="rId13"/>
    <p:sldId id="706" r:id="rId14"/>
    <p:sldId id="708" r:id="rId15"/>
    <p:sldId id="661" r:id="rId16"/>
    <p:sldId id="709" r:id="rId17"/>
    <p:sldId id="710" r:id="rId18"/>
    <p:sldId id="711" r:id="rId19"/>
    <p:sldId id="712" r:id="rId20"/>
    <p:sldId id="713" r:id="rId21"/>
    <p:sldId id="690" r:id="rId22"/>
    <p:sldId id="663" r:id="rId23"/>
    <p:sldId id="664" r:id="rId24"/>
    <p:sldId id="695" r:id="rId25"/>
    <p:sldId id="666" r:id="rId26"/>
    <p:sldId id="667" r:id="rId27"/>
    <p:sldId id="674" r:id="rId28"/>
    <p:sldId id="691" r:id="rId29"/>
    <p:sldId id="692" r:id="rId30"/>
    <p:sldId id="693" r:id="rId31"/>
    <p:sldId id="675" r:id="rId32"/>
    <p:sldId id="694" r:id="rId33"/>
    <p:sldId id="671" r:id="rId34"/>
    <p:sldId id="677" r:id="rId35"/>
    <p:sldId id="676" r:id="rId36"/>
    <p:sldId id="681" r:id="rId37"/>
    <p:sldId id="682" r:id="rId38"/>
    <p:sldId id="683" r:id="rId39"/>
    <p:sldId id="665" r:id="rId40"/>
    <p:sldId id="696" r:id="rId41"/>
  </p:sldIdLst>
  <p:sldSz cx="10693400" cy="7561263"/>
  <p:notesSz cx="6669088" cy="9928225"/>
  <p:defaultTextStyle>
    <a:defPPr>
      <a:defRPr lang="ru-RU"/>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userDrawn="1">
          <p15:clr>
            <a:srgbClr val="A4A3A4"/>
          </p15:clr>
        </p15:guide>
        <p15:guide id="2" pos="2880" userDrawn="1">
          <p15:clr>
            <a:srgbClr val="A4A3A4"/>
          </p15:clr>
        </p15:guide>
        <p15:guide id="3" orient="horz" pos="2531">
          <p15:clr>
            <a:srgbClr val="A4A3A4"/>
          </p15:clr>
        </p15:guide>
        <p15:guide id="4" pos="336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Катя" initials="К" lastIdx="1" clrIdx="0">
    <p:extLst>
      <p:ext uri="{19B8F6BF-5375-455C-9EA6-DF929625EA0E}">
        <p15:presenceInfo xmlns:p15="http://schemas.microsoft.com/office/powerpoint/2012/main" userId="Катя"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0000"/>
    <a:srgbClr val="E60000"/>
    <a:srgbClr val="EB1E00"/>
    <a:srgbClr val="E51F26"/>
    <a:srgbClr val="EB1E28"/>
    <a:srgbClr val="C81F36"/>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408" autoAdjust="0"/>
  </p:normalViewPr>
  <p:slideViewPr>
    <p:cSldViewPr showGuides="1">
      <p:cViewPr varScale="1">
        <p:scale>
          <a:sx n="105" d="100"/>
          <a:sy n="105" d="100"/>
        </p:scale>
        <p:origin x="1326" y="78"/>
      </p:cViewPr>
      <p:guideLst>
        <p:guide orient="horz" pos="2296"/>
        <p:guide pos="2880"/>
        <p:guide orient="horz" pos="2531"/>
        <p:guide pos="3368"/>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45" d="100"/>
          <a:sy n="4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handoutMaster" Target="handoutMasters/handoutMaster1.xml"/><Relationship Id="rId44" Type="http://schemas.openxmlformats.org/officeDocument/2006/relationships/commentAuthors" Target="commentAuthors.xml"/><Relationship Id="rId45" Type="http://schemas.openxmlformats.org/officeDocument/2006/relationships/presProps" Target="presProps.xml"/><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671583C3-CA27-4496-BECA-C771D03A36A7}"/>
              </a:ext>
            </a:extLst>
          </p:cNvPr>
          <p:cNvSpPr>
            <a:spLocks noGrp="1"/>
          </p:cNvSpPr>
          <p:nvPr>
            <p:ph type="hdr" sz="quarter"/>
          </p:nvPr>
        </p:nvSpPr>
        <p:spPr>
          <a:xfrm>
            <a:off x="0" y="0"/>
            <a:ext cx="2889250" cy="498475"/>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07987283-449F-49A3-9FA6-20B92A61CE8F}"/>
              </a:ext>
            </a:extLst>
          </p:cNvPr>
          <p:cNvSpPr>
            <a:spLocks noGrp="1"/>
          </p:cNvSpPr>
          <p:nvPr>
            <p:ph type="dt" sz="quarter" idx="1"/>
          </p:nvPr>
        </p:nvSpPr>
        <p:spPr>
          <a:xfrm>
            <a:off x="3778250" y="0"/>
            <a:ext cx="2889250" cy="498475"/>
          </a:xfrm>
          <a:prstGeom prst="rect">
            <a:avLst/>
          </a:prstGeom>
        </p:spPr>
        <p:txBody>
          <a:bodyPr vert="horz" lIns="91440" tIns="45720" rIns="91440" bIns="45720" rtlCol="0"/>
          <a:lstStyle>
            <a:lvl1pPr algn="r">
              <a:defRPr sz="1200"/>
            </a:lvl1pPr>
          </a:lstStyle>
          <a:p>
            <a:fld id="{F4B3481F-6E72-4171-A9C8-98D56C39F96E}" type="datetimeFigureOut">
              <a:rPr lang="ru-RU" smtClean="0"/>
              <a:t>27.03.2025</a:t>
            </a:fld>
            <a:endParaRPr lang="ru-RU"/>
          </a:p>
        </p:txBody>
      </p:sp>
      <p:sp>
        <p:nvSpPr>
          <p:cNvPr id="4" name="Нижний колонтитул 3">
            <a:extLst>
              <a:ext uri="{FF2B5EF4-FFF2-40B4-BE49-F238E27FC236}">
                <a16:creationId xmlns:a16="http://schemas.microsoft.com/office/drawing/2014/main" id="{5EB2E802-5847-4DA6-BAD8-A92EA4C57E28}"/>
              </a:ext>
            </a:extLst>
          </p:cNvPr>
          <p:cNvSpPr>
            <a:spLocks noGrp="1"/>
          </p:cNvSpPr>
          <p:nvPr>
            <p:ph type="ftr" sz="quarter" idx="2"/>
          </p:nvPr>
        </p:nvSpPr>
        <p:spPr>
          <a:xfrm>
            <a:off x="0" y="9429750"/>
            <a:ext cx="2889250" cy="49847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07830C92-6658-426B-8F97-72EB78E0A896}"/>
              </a:ext>
            </a:extLst>
          </p:cNvPr>
          <p:cNvSpPr>
            <a:spLocks noGrp="1"/>
          </p:cNvSpPr>
          <p:nvPr>
            <p:ph type="sldNum" sz="quarter" idx="3"/>
          </p:nvPr>
        </p:nvSpPr>
        <p:spPr>
          <a:xfrm>
            <a:off x="3778250" y="9429750"/>
            <a:ext cx="2889250" cy="498475"/>
          </a:xfrm>
          <a:prstGeom prst="rect">
            <a:avLst/>
          </a:prstGeom>
        </p:spPr>
        <p:txBody>
          <a:bodyPr vert="horz" lIns="91440" tIns="45720" rIns="91440" bIns="45720" rtlCol="0" anchor="b"/>
          <a:lstStyle>
            <a:lvl1pPr algn="r">
              <a:defRPr sz="1200"/>
            </a:lvl1pPr>
          </a:lstStyle>
          <a:p>
            <a:fld id="{061C4CA1-B95C-48CD-AB14-2CAA4305D9D9}" type="slidenum">
              <a:rPr lang="ru-RU" smtClean="0"/>
              <a:t>‹#›</a:t>
            </a:fld>
            <a:endParaRPr lang="ru-RU"/>
          </a:p>
        </p:txBody>
      </p:sp>
    </p:spTree>
    <p:extLst>
      <p:ext uri="{BB962C8B-B14F-4D97-AF65-F5344CB8AC3E}">
        <p14:creationId xmlns:p14="http://schemas.microsoft.com/office/powerpoint/2010/main" val="3726338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889938"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777607" y="0"/>
            <a:ext cx="2889938" cy="498135"/>
          </a:xfrm>
          <a:prstGeom prst="rect">
            <a:avLst/>
          </a:prstGeom>
        </p:spPr>
        <p:txBody>
          <a:bodyPr vert="horz" lIns="91440" tIns="45720" rIns="91440" bIns="45720" rtlCol="0"/>
          <a:lstStyle>
            <a:lvl1pPr algn="r">
              <a:defRPr sz="1200"/>
            </a:lvl1pPr>
          </a:lstStyle>
          <a:p>
            <a:fld id="{894E9510-8D81-4F7D-A3DD-ECD88FF9FF52}" type="datetimeFigureOut">
              <a:rPr lang="ru-RU" smtClean="0"/>
              <a:pPr/>
              <a:t>27.03.2025</a:t>
            </a:fld>
            <a:endParaRPr lang="ru-RU"/>
          </a:p>
        </p:txBody>
      </p:sp>
      <p:sp>
        <p:nvSpPr>
          <p:cNvPr id="4" name="Образ слайда 3"/>
          <p:cNvSpPr>
            <a:spLocks noGrp="1" noRot="1" noChangeAspect="1"/>
          </p:cNvSpPr>
          <p:nvPr>
            <p:ph type="sldImg" idx="2"/>
          </p:nvPr>
        </p:nvSpPr>
        <p:spPr>
          <a:xfrm>
            <a:off x="966788" y="1241425"/>
            <a:ext cx="4735512"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66909" y="4777958"/>
            <a:ext cx="5335270" cy="3909239"/>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0091"/>
            <a:ext cx="2889938" cy="49813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777607" y="9430091"/>
            <a:ext cx="2889938" cy="498134"/>
          </a:xfrm>
          <a:prstGeom prst="rect">
            <a:avLst/>
          </a:prstGeom>
        </p:spPr>
        <p:txBody>
          <a:bodyPr vert="horz" lIns="91440" tIns="45720" rIns="91440" bIns="45720" rtlCol="0" anchor="b"/>
          <a:lstStyle>
            <a:lvl1pPr algn="r">
              <a:defRPr sz="1200"/>
            </a:lvl1pPr>
          </a:lstStyle>
          <a:p>
            <a:fld id="{A3CA9037-5C04-413C-AFF2-1B3777C3E584}" type="slidenum">
              <a:rPr lang="ru-RU" smtClean="0"/>
              <a:pPr/>
              <a:t>‹#›</a:t>
            </a:fld>
            <a:endParaRPr lang="ru-RU"/>
          </a:p>
        </p:txBody>
      </p:sp>
    </p:spTree>
    <p:extLst>
      <p:ext uri="{BB962C8B-B14F-4D97-AF65-F5344CB8AC3E}">
        <p14:creationId xmlns:p14="http://schemas.microsoft.com/office/powerpoint/2010/main" val="775290451"/>
      </p:ext>
    </p:extLst>
  </p:cSld>
  <p:clrMap bg1="lt1" tx1="dk1" bg2="lt2" tx2="dk2" accent1="accent1" accent2="accent2" accent3="accent3" accent4="accent4" accent5="accent5" accent6="accent6" hlink="hlink" folHlink="folHlink"/>
  <p:notesStyle>
    <a:lvl1pPr marL="0" algn="l" defTabSz="1043056" rtl="0" eaLnBrk="1" latinLnBrk="0" hangingPunct="1">
      <a:defRPr sz="1400" kern="1200">
        <a:solidFill>
          <a:schemeClr val="tx1"/>
        </a:solidFill>
        <a:latin typeface="+mn-lt"/>
        <a:ea typeface="+mn-ea"/>
        <a:cs typeface="+mn-cs"/>
      </a:defRPr>
    </a:lvl1pPr>
    <a:lvl2pPr marL="521528" algn="l" defTabSz="1043056" rtl="0" eaLnBrk="1" latinLnBrk="0" hangingPunct="1">
      <a:defRPr sz="1400" kern="1200">
        <a:solidFill>
          <a:schemeClr val="tx1"/>
        </a:solidFill>
        <a:latin typeface="+mn-lt"/>
        <a:ea typeface="+mn-ea"/>
        <a:cs typeface="+mn-cs"/>
      </a:defRPr>
    </a:lvl2pPr>
    <a:lvl3pPr marL="1043056" algn="l" defTabSz="1043056" rtl="0" eaLnBrk="1" latinLnBrk="0" hangingPunct="1">
      <a:defRPr sz="1400" kern="1200">
        <a:solidFill>
          <a:schemeClr val="tx1"/>
        </a:solidFill>
        <a:latin typeface="+mn-lt"/>
        <a:ea typeface="+mn-ea"/>
        <a:cs typeface="+mn-cs"/>
      </a:defRPr>
    </a:lvl3pPr>
    <a:lvl4pPr marL="1564584" algn="l" defTabSz="1043056" rtl="0" eaLnBrk="1" latinLnBrk="0" hangingPunct="1">
      <a:defRPr sz="1400" kern="1200">
        <a:solidFill>
          <a:schemeClr val="tx1"/>
        </a:solidFill>
        <a:latin typeface="+mn-lt"/>
        <a:ea typeface="+mn-ea"/>
        <a:cs typeface="+mn-cs"/>
      </a:defRPr>
    </a:lvl4pPr>
    <a:lvl5pPr marL="2086112" algn="l" defTabSz="1043056" rtl="0" eaLnBrk="1" latinLnBrk="0" hangingPunct="1">
      <a:defRPr sz="1400" kern="1200">
        <a:solidFill>
          <a:schemeClr val="tx1"/>
        </a:solidFill>
        <a:latin typeface="+mn-lt"/>
        <a:ea typeface="+mn-ea"/>
        <a:cs typeface="+mn-cs"/>
      </a:defRPr>
    </a:lvl5pPr>
    <a:lvl6pPr marL="2607640" algn="l" defTabSz="1043056" rtl="0" eaLnBrk="1" latinLnBrk="0" hangingPunct="1">
      <a:defRPr sz="1400" kern="1200">
        <a:solidFill>
          <a:schemeClr val="tx1"/>
        </a:solidFill>
        <a:latin typeface="+mn-lt"/>
        <a:ea typeface="+mn-ea"/>
        <a:cs typeface="+mn-cs"/>
      </a:defRPr>
    </a:lvl6pPr>
    <a:lvl7pPr marL="3129168" algn="l" defTabSz="1043056" rtl="0" eaLnBrk="1" latinLnBrk="0" hangingPunct="1">
      <a:defRPr sz="1400" kern="1200">
        <a:solidFill>
          <a:schemeClr val="tx1"/>
        </a:solidFill>
        <a:latin typeface="+mn-lt"/>
        <a:ea typeface="+mn-ea"/>
        <a:cs typeface="+mn-cs"/>
      </a:defRPr>
    </a:lvl7pPr>
    <a:lvl8pPr marL="3650696" algn="l" defTabSz="1043056" rtl="0" eaLnBrk="1" latinLnBrk="0" hangingPunct="1">
      <a:defRPr sz="1400" kern="1200">
        <a:solidFill>
          <a:schemeClr val="tx1"/>
        </a:solidFill>
        <a:latin typeface="+mn-lt"/>
        <a:ea typeface="+mn-ea"/>
        <a:cs typeface="+mn-cs"/>
      </a:defRPr>
    </a:lvl8pPr>
    <a:lvl9pPr marL="4172224" algn="l" defTabSz="1043056"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E52F706F-AFAA-4FA6-90FD-A6042EEAC4E3}"/>
              </a:ext>
            </a:extLst>
          </p:cNvPr>
          <p:cNvSpPr/>
          <p:nvPr userDrawn="1"/>
        </p:nvSpPr>
        <p:spPr>
          <a:xfrm>
            <a:off x="0" y="1404367"/>
            <a:ext cx="10693400" cy="4968551"/>
          </a:xfrm>
          <a:prstGeom prst="rect">
            <a:avLst/>
          </a:prstGeom>
          <a:solidFill>
            <a:srgbClr val="2B314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ru-RU"/>
          </a:p>
        </p:txBody>
      </p:sp>
      <p:sp>
        <p:nvSpPr>
          <p:cNvPr id="9" name="Прямоугольник 8">
            <a:extLst>
              <a:ext uri="{FF2B5EF4-FFF2-40B4-BE49-F238E27FC236}">
                <a16:creationId xmlns:a16="http://schemas.microsoft.com/office/drawing/2014/main" id="{C358D1E9-CE0B-40E2-B7B4-0FA4354CB526}"/>
              </a:ext>
            </a:extLst>
          </p:cNvPr>
          <p:cNvSpPr/>
          <p:nvPr userDrawn="1"/>
        </p:nvSpPr>
        <p:spPr>
          <a:xfrm>
            <a:off x="0" y="3755251"/>
            <a:ext cx="151490" cy="133288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ru-RU"/>
          </a:p>
        </p:txBody>
      </p:sp>
      <p:pic>
        <p:nvPicPr>
          <p:cNvPr id="11" name="Picture 2">
            <a:extLst>
              <a:ext uri="{FF2B5EF4-FFF2-40B4-BE49-F238E27FC236}">
                <a16:creationId xmlns:a16="http://schemas.microsoft.com/office/drawing/2014/main" id="{349F62CD-3B5C-4018-AC46-2285EBFB89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6767" y="679218"/>
            <a:ext cx="3127375"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Рисунок 11">
            <a:extLst>
              <a:ext uri="{FF2B5EF4-FFF2-40B4-BE49-F238E27FC236}">
                <a16:creationId xmlns:a16="http://schemas.microsoft.com/office/drawing/2014/main" id="{3D512A90-7C52-4CB6-A385-FCF56ED6BFCB}"/>
              </a:ext>
            </a:extLst>
          </p:cNvPr>
          <p:cNvPicPr>
            <a:picLocks noChangeAspect="1"/>
          </p:cNvPicPr>
          <p:nvPr userDrawn="1"/>
        </p:nvPicPr>
        <p:blipFill>
          <a:blip r:embed="rId3"/>
          <a:stretch>
            <a:fillRect/>
          </a:stretch>
        </p:blipFill>
        <p:spPr>
          <a:xfrm>
            <a:off x="9064950" y="6588943"/>
            <a:ext cx="1628450" cy="900750"/>
          </a:xfrm>
          <a:prstGeom prst="rect">
            <a:avLst/>
          </a:prstGeom>
        </p:spPr>
      </p:pic>
      <p:sp>
        <p:nvSpPr>
          <p:cNvPr id="15" name="Заголовок 1">
            <a:extLst>
              <a:ext uri="{FF2B5EF4-FFF2-40B4-BE49-F238E27FC236}">
                <a16:creationId xmlns:a16="http://schemas.microsoft.com/office/drawing/2014/main" id="{811B1396-9D3B-4AEC-A3F5-32D25265EAE4}"/>
              </a:ext>
            </a:extLst>
          </p:cNvPr>
          <p:cNvSpPr>
            <a:spLocks noGrp="1"/>
          </p:cNvSpPr>
          <p:nvPr>
            <p:ph type="ctrTitle" hasCustomPrompt="1"/>
          </p:nvPr>
        </p:nvSpPr>
        <p:spPr>
          <a:xfrm>
            <a:off x="491784" y="3348583"/>
            <a:ext cx="9679452" cy="1915285"/>
          </a:xfrm>
        </p:spPr>
        <p:txBody>
          <a:bodyPr anchor="b">
            <a:normAutofit/>
          </a:bodyPr>
          <a:lstStyle>
            <a:lvl1pPr algn="ctr">
              <a:defRPr lang="ru-RU" sz="5500" b="1" kern="1200" dirty="0">
                <a:solidFill>
                  <a:schemeClr val="bg1"/>
                </a:solidFill>
                <a:latin typeface="Arial Black" panose="020B0A04020102020204" pitchFamily="34" charset="0"/>
                <a:ea typeface="+mn-ea"/>
                <a:cs typeface="+mn-cs"/>
              </a:defRPr>
            </a:lvl1pPr>
          </a:lstStyle>
          <a:p>
            <a:pPr marL="0" lvl="0" algn="l" defTabSz="1043056" rtl="0" eaLnBrk="1" latinLnBrk="0" hangingPunct="1">
              <a:defRPr/>
            </a:pPr>
            <a:r>
              <a:rPr lang="ru-RU" dirty="0"/>
              <a:t>ОБРАЗЕЦ ЗАГОЛОВКА</a:t>
            </a:r>
          </a:p>
        </p:txBody>
      </p:sp>
      <p:sp>
        <p:nvSpPr>
          <p:cNvPr id="17" name="Текст 2">
            <a:extLst>
              <a:ext uri="{FF2B5EF4-FFF2-40B4-BE49-F238E27FC236}">
                <a16:creationId xmlns:a16="http://schemas.microsoft.com/office/drawing/2014/main" id="{EEDFA97E-57D3-4908-B503-1A4CD5FEDBA4}"/>
              </a:ext>
            </a:extLst>
          </p:cNvPr>
          <p:cNvSpPr>
            <a:spLocks noGrp="1"/>
          </p:cNvSpPr>
          <p:nvPr>
            <p:ph type="body" idx="13" hasCustomPrompt="1"/>
          </p:nvPr>
        </p:nvSpPr>
        <p:spPr>
          <a:xfrm>
            <a:off x="474666" y="5386216"/>
            <a:ext cx="9768578" cy="453716"/>
          </a:xfrm>
        </p:spPr>
        <p:txBody>
          <a:bodyPr anchor="b">
            <a:normAutofit/>
          </a:bodyPr>
          <a:lstStyle>
            <a:lvl1pPr marL="87313" indent="0">
              <a:buNone/>
              <a:defRPr sz="2300" b="1">
                <a:solidFill>
                  <a:schemeClr val="bg1"/>
                </a:solidFill>
                <a:latin typeface="Arial" panose="020B0604020202020204" pitchFamily="34" charset="0"/>
                <a:cs typeface="Arial" panose="020B0604020202020204" pitchFamily="34" charset="0"/>
              </a:defRPr>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dirty="0"/>
              <a:t>ОБРАЗЕЦ ТЕКСТА</a:t>
            </a:r>
          </a:p>
        </p:txBody>
      </p:sp>
    </p:spTree>
    <p:extLst>
      <p:ext uri="{BB962C8B-B14F-4D97-AF65-F5344CB8AC3E}">
        <p14:creationId xmlns:p14="http://schemas.microsoft.com/office/powerpoint/2010/main" val="3600521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9602" y="1885067"/>
            <a:ext cx="9223058" cy="3145275"/>
          </a:xfrm>
        </p:spPr>
        <p:txBody>
          <a:bodyPr anchor="b"/>
          <a:lstStyle>
            <a:lvl1pPr>
              <a:defRPr sz="5100"/>
            </a:lvl1pPr>
          </a:lstStyle>
          <a:p>
            <a:r>
              <a:rPr lang="ru-RU"/>
              <a:t>Образец заголовка</a:t>
            </a:r>
          </a:p>
        </p:txBody>
      </p:sp>
      <p:sp>
        <p:nvSpPr>
          <p:cNvPr id="3" name="Текст 2"/>
          <p:cNvSpPr>
            <a:spLocks noGrp="1"/>
          </p:cNvSpPr>
          <p:nvPr>
            <p:ph type="body" idx="1"/>
          </p:nvPr>
        </p:nvSpPr>
        <p:spPr>
          <a:xfrm>
            <a:off x="729602" y="5060097"/>
            <a:ext cx="9223058" cy="1654026"/>
          </a:xfrm>
        </p:spPr>
        <p:txBody>
          <a:bodyPr/>
          <a:lstStyle>
            <a:lvl1pPr marL="0" indent="0">
              <a:buNone/>
              <a:defRPr sz="2100">
                <a:solidFill>
                  <a:schemeClr val="tx1">
                    <a:tint val="75000"/>
                  </a:schemeClr>
                </a:solidFill>
              </a:defRPr>
            </a:lvl1pPr>
            <a:lvl2pPr marL="391146" indent="0">
              <a:buNone/>
              <a:defRPr sz="1700">
                <a:solidFill>
                  <a:schemeClr val="tx1">
                    <a:tint val="75000"/>
                  </a:schemeClr>
                </a:solidFill>
              </a:defRPr>
            </a:lvl2pPr>
            <a:lvl3pPr marL="782292" indent="0">
              <a:buNone/>
              <a:defRPr sz="1500">
                <a:solidFill>
                  <a:schemeClr val="tx1">
                    <a:tint val="75000"/>
                  </a:schemeClr>
                </a:solidFill>
              </a:defRPr>
            </a:lvl3pPr>
            <a:lvl4pPr marL="1173438" indent="0">
              <a:buNone/>
              <a:defRPr sz="1400">
                <a:solidFill>
                  <a:schemeClr val="tx1">
                    <a:tint val="75000"/>
                  </a:schemeClr>
                </a:solidFill>
              </a:defRPr>
            </a:lvl4pPr>
            <a:lvl5pPr marL="1564584" indent="0">
              <a:buNone/>
              <a:defRPr sz="1400">
                <a:solidFill>
                  <a:schemeClr val="tx1">
                    <a:tint val="75000"/>
                  </a:schemeClr>
                </a:solidFill>
              </a:defRPr>
            </a:lvl5pPr>
            <a:lvl6pPr marL="1955730" indent="0">
              <a:buNone/>
              <a:defRPr sz="1400">
                <a:solidFill>
                  <a:schemeClr val="tx1">
                    <a:tint val="75000"/>
                  </a:schemeClr>
                </a:solidFill>
              </a:defRPr>
            </a:lvl6pPr>
            <a:lvl7pPr marL="2346876" indent="0">
              <a:buNone/>
              <a:defRPr sz="1400">
                <a:solidFill>
                  <a:schemeClr val="tx1">
                    <a:tint val="75000"/>
                  </a:schemeClr>
                </a:solidFill>
              </a:defRPr>
            </a:lvl7pPr>
            <a:lvl8pPr marL="2738022" indent="0">
              <a:buNone/>
              <a:defRPr sz="1400">
                <a:solidFill>
                  <a:schemeClr val="tx1">
                    <a:tint val="75000"/>
                  </a:schemeClr>
                </a:solidFill>
              </a:defRPr>
            </a:lvl8pPr>
            <a:lvl9pPr marL="3129168"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497061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735171" y="2012836"/>
            <a:ext cx="4544695" cy="479755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5413534" y="2012836"/>
            <a:ext cx="4544695" cy="479755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3713850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6564" y="402569"/>
            <a:ext cx="9223058" cy="1461495"/>
          </a:xfrm>
        </p:spPr>
        <p:txBody>
          <a:bodyPr/>
          <a:lstStyle/>
          <a:p>
            <a:r>
              <a:rPr lang="ru-RU"/>
              <a:t>Образец заголовка</a:t>
            </a:r>
          </a:p>
        </p:txBody>
      </p:sp>
      <p:sp>
        <p:nvSpPr>
          <p:cNvPr id="3" name="Текст 2"/>
          <p:cNvSpPr>
            <a:spLocks noGrp="1"/>
          </p:cNvSpPr>
          <p:nvPr>
            <p:ph type="body" idx="1"/>
          </p:nvPr>
        </p:nvSpPr>
        <p:spPr>
          <a:xfrm>
            <a:off x="736565" y="1853560"/>
            <a:ext cx="4523809" cy="908401"/>
          </a:xfrm>
        </p:spPr>
        <p:txBody>
          <a:bodyPr anchor="b"/>
          <a:lstStyle>
            <a:lvl1pPr marL="0" indent="0">
              <a:buNone/>
              <a:defRPr sz="2100" b="1"/>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a:t>Образец текста</a:t>
            </a:r>
          </a:p>
        </p:txBody>
      </p:sp>
      <p:sp>
        <p:nvSpPr>
          <p:cNvPr id="4" name="Объект 3"/>
          <p:cNvSpPr>
            <a:spLocks noGrp="1"/>
          </p:cNvSpPr>
          <p:nvPr>
            <p:ph sz="half" idx="2"/>
          </p:nvPr>
        </p:nvSpPr>
        <p:spPr>
          <a:xfrm>
            <a:off x="736565" y="2761961"/>
            <a:ext cx="4523809" cy="406242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413534" y="1853560"/>
            <a:ext cx="4546088" cy="908401"/>
          </a:xfrm>
        </p:spPr>
        <p:txBody>
          <a:bodyPr anchor="b"/>
          <a:lstStyle>
            <a:lvl1pPr marL="0" indent="0">
              <a:buNone/>
              <a:defRPr sz="2100" b="1"/>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a:t>Образец текста</a:t>
            </a:r>
          </a:p>
        </p:txBody>
      </p:sp>
      <p:sp>
        <p:nvSpPr>
          <p:cNvPr id="6" name="Объект 5"/>
          <p:cNvSpPr>
            <a:spLocks noGrp="1"/>
          </p:cNvSpPr>
          <p:nvPr>
            <p:ph sz="quarter" idx="4"/>
          </p:nvPr>
        </p:nvSpPr>
        <p:spPr>
          <a:xfrm>
            <a:off x="5413534" y="2761961"/>
            <a:ext cx="4546088" cy="406242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3567364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1825204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6564" y="504084"/>
            <a:ext cx="3448900" cy="1764295"/>
          </a:xfrm>
        </p:spPr>
        <p:txBody>
          <a:bodyPr anchor="b"/>
          <a:lstStyle>
            <a:lvl1pPr>
              <a:defRPr sz="2700"/>
            </a:lvl1pPr>
          </a:lstStyle>
          <a:p>
            <a:r>
              <a:rPr lang="ru-RU"/>
              <a:t>Образец заголовка</a:t>
            </a:r>
          </a:p>
        </p:txBody>
      </p:sp>
      <p:sp>
        <p:nvSpPr>
          <p:cNvPr id="3" name="Объект 2"/>
          <p:cNvSpPr>
            <a:spLocks noGrp="1"/>
          </p:cNvSpPr>
          <p:nvPr>
            <p:ph idx="1"/>
          </p:nvPr>
        </p:nvSpPr>
        <p:spPr>
          <a:xfrm>
            <a:off x="4546088" y="1088683"/>
            <a:ext cx="5413534" cy="5373398"/>
          </a:xfrm>
        </p:spPr>
        <p:txBody>
          <a:bodyPr/>
          <a:lstStyle>
            <a:lvl1pPr>
              <a:defRPr sz="2700"/>
            </a:lvl1pPr>
            <a:lvl2pPr>
              <a:defRPr sz="2400"/>
            </a:lvl2pPr>
            <a:lvl3pPr>
              <a:defRPr sz="2100"/>
            </a:lvl3pPr>
            <a:lvl4pPr>
              <a:defRPr sz="1700"/>
            </a:lvl4pPr>
            <a:lvl5pPr>
              <a:defRPr sz="1700"/>
            </a:lvl5pPr>
            <a:lvl6pPr>
              <a:defRPr sz="1700"/>
            </a:lvl6pPr>
            <a:lvl7pPr>
              <a:defRPr sz="1700"/>
            </a:lvl7pPr>
            <a:lvl8pPr>
              <a:defRPr sz="1700"/>
            </a:lvl8pPr>
            <a:lvl9pPr>
              <a:defRPr sz="17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736564" y="2268379"/>
            <a:ext cx="3448900" cy="4202453"/>
          </a:xfrm>
        </p:spPr>
        <p:txBody>
          <a:bodyPr/>
          <a:lstStyle>
            <a:lvl1pPr marL="0" indent="0">
              <a:buNone/>
              <a:defRPr sz="1400"/>
            </a:lvl1pPr>
            <a:lvl2pPr marL="391146" indent="0">
              <a:buNone/>
              <a:defRPr sz="1200"/>
            </a:lvl2pPr>
            <a:lvl3pPr marL="782292" indent="0">
              <a:buNone/>
              <a:defRPr sz="1000"/>
            </a:lvl3pPr>
            <a:lvl4pPr marL="1173438" indent="0">
              <a:buNone/>
              <a:defRPr sz="900"/>
            </a:lvl4pPr>
            <a:lvl5pPr marL="1564584" indent="0">
              <a:buNone/>
              <a:defRPr sz="900"/>
            </a:lvl5pPr>
            <a:lvl6pPr marL="1955730" indent="0">
              <a:buNone/>
              <a:defRPr sz="900"/>
            </a:lvl6pPr>
            <a:lvl7pPr marL="2346876" indent="0">
              <a:buNone/>
              <a:defRPr sz="900"/>
            </a:lvl7pPr>
            <a:lvl8pPr marL="2738022" indent="0">
              <a:buNone/>
              <a:defRPr sz="900"/>
            </a:lvl8pPr>
            <a:lvl9pPr marL="3129168"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2361410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6564" y="504084"/>
            <a:ext cx="3448900" cy="1764295"/>
          </a:xfrm>
        </p:spPr>
        <p:txBody>
          <a:bodyPr anchor="b"/>
          <a:lstStyle>
            <a:lvl1pPr>
              <a:defRPr sz="2700"/>
            </a:lvl1pPr>
          </a:lstStyle>
          <a:p>
            <a:r>
              <a:rPr lang="ru-RU"/>
              <a:t>Образец заголовка</a:t>
            </a:r>
          </a:p>
        </p:txBody>
      </p:sp>
      <p:sp>
        <p:nvSpPr>
          <p:cNvPr id="3" name="Рисунок 2"/>
          <p:cNvSpPr>
            <a:spLocks noGrp="1"/>
          </p:cNvSpPr>
          <p:nvPr>
            <p:ph type="pic" idx="1"/>
          </p:nvPr>
        </p:nvSpPr>
        <p:spPr>
          <a:xfrm>
            <a:off x="4546088" y="1088683"/>
            <a:ext cx="5413534" cy="5373398"/>
          </a:xfrm>
        </p:spPr>
        <p:txBody>
          <a:bodyPr/>
          <a:lstStyle>
            <a:lvl1pPr marL="0" indent="0">
              <a:buNone/>
              <a:defRPr sz="2700"/>
            </a:lvl1pPr>
            <a:lvl2pPr marL="391146" indent="0">
              <a:buNone/>
              <a:defRPr sz="2400"/>
            </a:lvl2pPr>
            <a:lvl3pPr marL="782292" indent="0">
              <a:buNone/>
              <a:defRPr sz="2100"/>
            </a:lvl3pPr>
            <a:lvl4pPr marL="1173438" indent="0">
              <a:buNone/>
              <a:defRPr sz="1700"/>
            </a:lvl4pPr>
            <a:lvl5pPr marL="1564584" indent="0">
              <a:buNone/>
              <a:defRPr sz="1700"/>
            </a:lvl5pPr>
            <a:lvl6pPr marL="1955730" indent="0">
              <a:buNone/>
              <a:defRPr sz="1700"/>
            </a:lvl6pPr>
            <a:lvl7pPr marL="2346876" indent="0">
              <a:buNone/>
              <a:defRPr sz="1700"/>
            </a:lvl7pPr>
            <a:lvl8pPr marL="2738022" indent="0">
              <a:buNone/>
              <a:defRPr sz="1700"/>
            </a:lvl8pPr>
            <a:lvl9pPr marL="3129168" indent="0">
              <a:buNone/>
              <a:defRPr sz="1700"/>
            </a:lvl9pPr>
          </a:lstStyle>
          <a:p>
            <a:r>
              <a:rPr lang="ru-RU"/>
              <a:t>Вставка рисунка</a:t>
            </a:r>
          </a:p>
        </p:txBody>
      </p:sp>
      <p:sp>
        <p:nvSpPr>
          <p:cNvPr id="4" name="Текст 3"/>
          <p:cNvSpPr>
            <a:spLocks noGrp="1"/>
          </p:cNvSpPr>
          <p:nvPr>
            <p:ph type="body" sz="half" idx="2"/>
          </p:nvPr>
        </p:nvSpPr>
        <p:spPr>
          <a:xfrm>
            <a:off x="736564" y="2268379"/>
            <a:ext cx="3448900" cy="4202453"/>
          </a:xfrm>
        </p:spPr>
        <p:txBody>
          <a:bodyPr/>
          <a:lstStyle>
            <a:lvl1pPr marL="0" indent="0">
              <a:buNone/>
              <a:defRPr sz="1400"/>
            </a:lvl1pPr>
            <a:lvl2pPr marL="391146" indent="0">
              <a:buNone/>
              <a:defRPr sz="1200"/>
            </a:lvl2pPr>
            <a:lvl3pPr marL="782292" indent="0">
              <a:buNone/>
              <a:defRPr sz="1000"/>
            </a:lvl3pPr>
            <a:lvl4pPr marL="1173438" indent="0">
              <a:buNone/>
              <a:defRPr sz="900"/>
            </a:lvl4pPr>
            <a:lvl5pPr marL="1564584" indent="0">
              <a:buNone/>
              <a:defRPr sz="900"/>
            </a:lvl5pPr>
            <a:lvl6pPr marL="1955730" indent="0">
              <a:buNone/>
              <a:defRPr sz="900"/>
            </a:lvl6pPr>
            <a:lvl7pPr marL="2346876" indent="0">
              <a:buNone/>
              <a:defRPr sz="900"/>
            </a:lvl7pPr>
            <a:lvl8pPr marL="2738022" indent="0">
              <a:buNone/>
              <a:defRPr sz="900"/>
            </a:lvl8pPr>
            <a:lvl9pPr marL="3129168"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1686176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3374550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652465" y="402567"/>
            <a:ext cx="2305764" cy="6407821"/>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735172" y="402567"/>
            <a:ext cx="6783626" cy="640782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1469312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Заголовок раздела">
    <p:spTree>
      <p:nvGrpSpPr>
        <p:cNvPr id="1" name=""/>
        <p:cNvGrpSpPr/>
        <p:nvPr/>
      </p:nvGrpSpPr>
      <p:grpSpPr>
        <a:xfrm>
          <a:off x="0" y="0"/>
          <a:ext cx="0" cy="0"/>
          <a:chOff x="0" y="0"/>
          <a:chExt cx="0" cy="0"/>
        </a:xfrm>
      </p:grpSpPr>
      <p:pic>
        <p:nvPicPr>
          <p:cNvPr id="10" name="Picture 2" descr="D:\_DEN\_ПРОЕКТЫ\_МФПА\Университет СИНЕРГИЯ\презентации\Рисунок1.jpg">
            <a:extLst>
              <a:ext uri="{FF2B5EF4-FFF2-40B4-BE49-F238E27FC236}">
                <a16:creationId xmlns:a16="http://schemas.microsoft.com/office/drawing/2014/main" id="{04EA8244-8613-47EF-ADFF-CECBFAAFD32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725898" cy="75631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2D85A3D9-8E6C-42BC-A646-80F2D6AECC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0977" y="1001906"/>
            <a:ext cx="2610490" cy="461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Заголовок 1">
            <a:extLst>
              <a:ext uri="{FF2B5EF4-FFF2-40B4-BE49-F238E27FC236}">
                <a16:creationId xmlns:a16="http://schemas.microsoft.com/office/drawing/2014/main" id="{92507453-DF3E-4843-9C37-520D26E5A13D}"/>
              </a:ext>
            </a:extLst>
          </p:cNvPr>
          <p:cNvSpPr>
            <a:spLocks noGrp="1"/>
          </p:cNvSpPr>
          <p:nvPr>
            <p:ph type="ctrTitle" hasCustomPrompt="1"/>
          </p:nvPr>
        </p:nvSpPr>
        <p:spPr>
          <a:xfrm>
            <a:off x="546766" y="2196455"/>
            <a:ext cx="9599868" cy="3807156"/>
          </a:xfrm>
        </p:spPr>
        <p:txBody>
          <a:bodyPr anchor="ctr">
            <a:normAutofit/>
          </a:bodyPr>
          <a:lstStyle>
            <a:lvl1pPr marL="0" algn="l" defTabSz="1043056" rtl="0" eaLnBrk="1" latinLnBrk="0" hangingPunct="1">
              <a:lnSpc>
                <a:spcPct val="90000"/>
              </a:lnSpc>
              <a:spcBef>
                <a:spcPct val="0"/>
              </a:spcBef>
              <a:buNone/>
              <a:defRPr lang="ru-RU" sz="5000" b="1" kern="1200" dirty="0">
                <a:solidFill>
                  <a:schemeClr val="bg1"/>
                </a:solidFill>
                <a:latin typeface="Arial Black" panose="020B0A04020102020204" pitchFamily="34" charset="0"/>
                <a:ea typeface="+mn-ea"/>
                <a:cs typeface="+mn-cs"/>
              </a:defRPr>
            </a:lvl1pPr>
          </a:lstStyle>
          <a:p>
            <a:r>
              <a:rPr lang="ru-RU" dirty="0"/>
              <a:t>ОБРАЗЕЦ ЗАГОЛОВКА</a:t>
            </a:r>
          </a:p>
        </p:txBody>
      </p:sp>
    </p:spTree>
    <p:extLst>
      <p:ext uri="{BB962C8B-B14F-4D97-AF65-F5344CB8AC3E}">
        <p14:creationId xmlns:p14="http://schemas.microsoft.com/office/powerpoint/2010/main" val="3041802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A3C1DD5A-7DBA-4220-B8D8-20048D0ABCE3}"/>
              </a:ext>
            </a:extLst>
          </p:cNvPr>
          <p:cNvSpPr/>
          <p:nvPr userDrawn="1"/>
        </p:nvSpPr>
        <p:spPr>
          <a:xfrm>
            <a:off x="0" y="1795828"/>
            <a:ext cx="10693400" cy="47931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ru-RU"/>
          </a:p>
        </p:txBody>
      </p:sp>
      <p:sp>
        <p:nvSpPr>
          <p:cNvPr id="6" name="Номер слайда 3">
            <a:extLst>
              <a:ext uri="{FF2B5EF4-FFF2-40B4-BE49-F238E27FC236}">
                <a16:creationId xmlns:a16="http://schemas.microsoft.com/office/drawing/2014/main" id="{0A0A2E56-80E9-457C-85A2-379B7F01E3BA}"/>
              </a:ext>
            </a:extLst>
          </p:cNvPr>
          <p:cNvSpPr>
            <a:spLocks noGrp="1"/>
          </p:cNvSpPr>
          <p:nvPr>
            <p:ph type="sldNum" sz="quarter" idx="12"/>
          </p:nvPr>
        </p:nvSpPr>
        <p:spPr>
          <a:xfrm>
            <a:off x="295286" y="6950712"/>
            <a:ext cx="1935669" cy="402567"/>
          </a:xfrm>
          <a:prstGeom prst="rect">
            <a:avLst/>
          </a:prstGeom>
        </p:spPr>
        <p:txBody>
          <a:bodyPr/>
          <a:lstStyle/>
          <a:p>
            <a:pPr algn="l"/>
            <a:fld id="{725C68B6-61C2-468F-89AB-4B9F7531AA68}" type="slidenum">
              <a:rPr lang="ru-RU" smtClean="0"/>
              <a:pPr algn="l"/>
              <a:t>‹#›</a:t>
            </a:fld>
            <a:endParaRPr lang="ru-RU" dirty="0"/>
          </a:p>
        </p:txBody>
      </p:sp>
      <p:sp>
        <p:nvSpPr>
          <p:cNvPr id="10" name="object 3">
            <a:extLst>
              <a:ext uri="{FF2B5EF4-FFF2-40B4-BE49-F238E27FC236}">
                <a16:creationId xmlns:a16="http://schemas.microsoft.com/office/drawing/2014/main" id="{15130363-D71A-4697-B9E0-FBA487FC8CD2}"/>
              </a:ext>
            </a:extLst>
          </p:cNvPr>
          <p:cNvSpPr/>
          <p:nvPr userDrawn="1"/>
        </p:nvSpPr>
        <p:spPr>
          <a:xfrm>
            <a:off x="0" y="218297"/>
            <a:ext cx="125720" cy="1255702"/>
          </a:xfrm>
          <a:custGeom>
            <a:avLst/>
            <a:gdLst/>
            <a:ahLst/>
            <a:cxnLst/>
            <a:rect l="l" t="t" r="r" b="b"/>
            <a:pathLst>
              <a:path w="81280" h="1144905">
                <a:moveTo>
                  <a:pt x="0" y="1144803"/>
                </a:moveTo>
                <a:lnTo>
                  <a:pt x="81000" y="1144803"/>
                </a:lnTo>
                <a:lnTo>
                  <a:pt x="81000" y="0"/>
                </a:lnTo>
                <a:lnTo>
                  <a:pt x="0" y="0"/>
                </a:lnTo>
                <a:lnTo>
                  <a:pt x="0" y="1144803"/>
                </a:lnTo>
                <a:close/>
              </a:path>
            </a:pathLst>
          </a:custGeom>
          <a:solidFill>
            <a:srgbClr val="EE312C"/>
          </a:solidFill>
        </p:spPr>
        <p:txBody>
          <a:bodyPr wrap="square" lIns="0" tIns="0" rIns="0" bIns="0" rtlCol="0"/>
          <a:lstStyle/>
          <a:p>
            <a:endParaRPr/>
          </a:p>
        </p:txBody>
      </p:sp>
      <p:pic>
        <p:nvPicPr>
          <p:cNvPr id="11" name="Рисунок 10">
            <a:extLst>
              <a:ext uri="{FF2B5EF4-FFF2-40B4-BE49-F238E27FC236}">
                <a16:creationId xmlns:a16="http://schemas.microsoft.com/office/drawing/2014/main" id="{5C2420F8-15A4-4618-82BB-55758199BB50}"/>
              </a:ext>
            </a:extLst>
          </p:cNvPr>
          <p:cNvPicPr>
            <a:picLocks noChangeAspect="1"/>
          </p:cNvPicPr>
          <p:nvPr userDrawn="1"/>
        </p:nvPicPr>
        <p:blipFill>
          <a:blip r:embed="rId2"/>
          <a:stretch>
            <a:fillRect/>
          </a:stretch>
        </p:blipFill>
        <p:spPr>
          <a:xfrm>
            <a:off x="9064950" y="6588943"/>
            <a:ext cx="1628450" cy="900750"/>
          </a:xfrm>
          <a:prstGeom prst="rect">
            <a:avLst/>
          </a:prstGeom>
        </p:spPr>
      </p:pic>
      <p:sp>
        <p:nvSpPr>
          <p:cNvPr id="13" name="Заголовок 1">
            <a:extLst>
              <a:ext uri="{FF2B5EF4-FFF2-40B4-BE49-F238E27FC236}">
                <a16:creationId xmlns:a16="http://schemas.microsoft.com/office/drawing/2014/main" id="{FCBA8602-5369-476D-B67C-4D459E2AD004}"/>
              </a:ext>
            </a:extLst>
          </p:cNvPr>
          <p:cNvSpPr>
            <a:spLocks noGrp="1"/>
          </p:cNvSpPr>
          <p:nvPr>
            <p:ph type="title" hasCustomPrompt="1"/>
          </p:nvPr>
        </p:nvSpPr>
        <p:spPr>
          <a:xfrm>
            <a:off x="532673" y="561291"/>
            <a:ext cx="9687193" cy="567848"/>
          </a:xfrm>
        </p:spPr>
        <p:txBody>
          <a:bodyPr vert="horz" wrap="square" lIns="0" tIns="0" rIns="0" bIns="0" rtlCol="0">
            <a:spAutoFit/>
          </a:bodyPr>
          <a:lstStyle>
            <a:lvl1pPr>
              <a:defRPr lang="ru-RU" sz="4100" b="1">
                <a:solidFill>
                  <a:srgbClr val="E60000"/>
                </a:solidFill>
                <a:latin typeface="Arial Black" panose="020B0A04020102020204" pitchFamily="34" charset="0"/>
              </a:defRPr>
            </a:lvl1pPr>
          </a:lstStyle>
          <a:p>
            <a:pPr marL="0" lvl="0" defTabSz="914400"/>
            <a:r>
              <a:rPr lang="ru-RU" dirty="0"/>
              <a:t>ОБРАЗЕЦ ЗАГОЛОВКА</a:t>
            </a:r>
          </a:p>
        </p:txBody>
      </p:sp>
      <p:sp>
        <p:nvSpPr>
          <p:cNvPr id="15" name="Объект 2">
            <a:extLst>
              <a:ext uri="{FF2B5EF4-FFF2-40B4-BE49-F238E27FC236}">
                <a16:creationId xmlns:a16="http://schemas.microsoft.com/office/drawing/2014/main" id="{73CB2135-A489-4E6B-8FED-92D74838E27C}"/>
              </a:ext>
            </a:extLst>
          </p:cNvPr>
          <p:cNvSpPr>
            <a:spLocks noGrp="1"/>
          </p:cNvSpPr>
          <p:nvPr>
            <p:ph idx="1"/>
          </p:nvPr>
        </p:nvSpPr>
        <p:spPr>
          <a:xfrm>
            <a:off x="394963" y="2919243"/>
            <a:ext cx="9824904" cy="3488816"/>
          </a:xfrm>
        </p:spPr>
        <p:txBody>
          <a:bodyPr/>
          <a:lstStyle>
            <a:lvl1pPr marL="271463" indent="-271463">
              <a:defRPr/>
            </a:lvl1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2">
            <a:extLst>
              <a:ext uri="{FF2B5EF4-FFF2-40B4-BE49-F238E27FC236}">
                <a16:creationId xmlns:a16="http://schemas.microsoft.com/office/drawing/2014/main" id="{EA6920BC-95BA-4EE0-B6B9-ABDFC2E139F7}"/>
              </a:ext>
            </a:extLst>
          </p:cNvPr>
          <p:cNvSpPr>
            <a:spLocks noGrp="1"/>
          </p:cNvSpPr>
          <p:nvPr>
            <p:ph type="body" idx="13" hasCustomPrompt="1"/>
          </p:nvPr>
        </p:nvSpPr>
        <p:spPr>
          <a:xfrm>
            <a:off x="394963" y="2124447"/>
            <a:ext cx="9824904" cy="421490"/>
          </a:xfrm>
        </p:spPr>
        <p:txBody>
          <a:bodyPr anchor="b">
            <a:normAutofit/>
          </a:bodyPr>
          <a:lstStyle>
            <a:lvl1pPr marL="87313" indent="0">
              <a:buNone/>
              <a:defRPr sz="1800" b="1">
                <a:solidFill>
                  <a:srgbClr val="FF0000"/>
                </a:solidFill>
                <a:latin typeface="Arial" panose="020B0604020202020204" pitchFamily="34" charset="0"/>
                <a:cs typeface="Arial" panose="020B0604020202020204" pitchFamily="34" charset="0"/>
              </a:defRPr>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dirty="0"/>
              <a:t>ОБРАЗЕЦ ТЕКСТА</a:t>
            </a:r>
          </a:p>
        </p:txBody>
      </p:sp>
    </p:spTree>
    <p:extLst>
      <p:ext uri="{BB962C8B-B14F-4D97-AF65-F5344CB8AC3E}">
        <p14:creationId xmlns:p14="http://schemas.microsoft.com/office/powerpoint/2010/main" val="436323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Пустой слайд">
    <p:spTree>
      <p:nvGrpSpPr>
        <p:cNvPr id="1" name=""/>
        <p:cNvGrpSpPr/>
        <p:nvPr/>
      </p:nvGrpSpPr>
      <p:grpSpPr>
        <a:xfrm>
          <a:off x="0" y="0"/>
          <a:ext cx="0" cy="0"/>
          <a:chOff x="0" y="0"/>
          <a:chExt cx="0" cy="0"/>
        </a:xfrm>
      </p:grpSpPr>
      <p:sp>
        <p:nvSpPr>
          <p:cNvPr id="6" name="Номер слайда 3">
            <a:extLst>
              <a:ext uri="{FF2B5EF4-FFF2-40B4-BE49-F238E27FC236}">
                <a16:creationId xmlns:a16="http://schemas.microsoft.com/office/drawing/2014/main" id="{0A0A2E56-80E9-457C-85A2-379B7F01E3BA}"/>
              </a:ext>
            </a:extLst>
          </p:cNvPr>
          <p:cNvSpPr>
            <a:spLocks noGrp="1"/>
          </p:cNvSpPr>
          <p:nvPr>
            <p:ph type="sldNum" sz="quarter" idx="12"/>
          </p:nvPr>
        </p:nvSpPr>
        <p:spPr>
          <a:xfrm>
            <a:off x="295286" y="6950712"/>
            <a:ext cx="1935669" cy="402567"/>
          </a:xfrm>
          <a:prstGeom prst="rect">
            <a:avLst/>
          </a:prstGeom>
        </p:spPr>
        <p:txBody>
          <a:bodyPr/>
          <a:lstStyle/>
          <a:p>
            <a:pPr algn="l"/>
            <a:fld id="{725C68B6-61C2-468F-89AB-4B9F7531AA68}" type="slidenum">
              <a:rPr lang="ru-RU" smtClean="0"/>
              <a:pPr algn="l"/>
              <a:t>‹#›</a:t>
            </a:fld>
            <a:endParaRPr lang="ru-RU" dirty="0"/>
          </a:p>
        </p:txBody>
      </p:sp>
      <p:sp>
        <p:nvSpPr>
          <p:cNvPr id="10" name="object 3">
            <a:extLst>
              <a:ext uri="{FF2B5EF4-FFF2-40B4-BE49-F238E27FC236}">
                <a16:creationId xmlns:a16="http://schemas.microsoft.com/office/drawing/2014/main" id="{15130363-D71A-4697-B9E0-FBA487FC8CD2}"/>
              </a:ext>
            </a:extLst>
          </p:cNvPr>
          <p:cNvSpPr/>
          <p:nvPr userDrawn="1"/>
        </p:nvSpPr>
        <p:spPr>
          <a:xfrm>
            <a:off x="0" y="218297"/>
            <a:ext cx="125720" cy="1255702"/>
          </a:xfrm>
          <a:custGeom>
            <a:avLst/>
            <a:gdLst/>
            <a:ahLst/>
            <a:cxnLst/>
            <a:rect l="l" t="t" r="r" b="b"/>
            <a:pathLst>
              <a:path w="81280" h="1144905">
                <a:moveTo>
                  <a:pt x="0" y="1144803"/>
                </a:moveTo>
                <a:lnTo>
                  <a:pt x="81000" y="1144803"/>
                </a:lnTo>
                <a:lnTo>
                  <a:pt x="81000" y="0"/>
                </a:lnTo>
                <a:lnTo>
                  <a:pt x="0" y="0"/>
                </a:lnTo>
                <a:lnTo>
                  <a:pt x="0" y="1144803"/>
                </a:lnTo>
                <a:close/>
              </a:path>
            </a:pathLst>
          </a:custGeom>
          <a:solidFill>
            <a:srgbClr val="EE312C"/>
          </a:solidFill>
        </p:spPr>
        <p:txBody>
          <a:bodyPr wrap="square" lIns="0" tIns="0" rIns="0" bIns="0" rtlCol="0"/>
          <a:lstStyle/>
          <a:p>
            <a:endParaRPr/>
          </a:p>
        </p:txBody>
      </p:sp>
      <p:pic>
        <p:nvPicPr>
          <p:cNvPr id="11" name="Рисунок 10">
            <a:extLst>
              <a:ext uri="{FF2B5EF4-FFF2-40B4-BE49-F238E27FC236}">
                <a16:creationId xmlns:a16="http://schemas.microsoft.com/office/drawing/2014/main" id="{5C2420F8-15A4-4618-82BB-55758199BB50}"/>
              </a:ext>
            </a:extLst>
          </p:cNvPr>
          <p:cNvPicPr>
            <a:picLocks noChangeAspect="1"/>
          </p:cNvPicPr>
          <p:nvPr userDrawn="1"/>
        </p:nvPicPr>
        <p:blipFill>
          <a:blip r:embed="rId2"/>
          <a:stretch>
            <a:fillRect/>
          </a:stretch>
        </p:blipFill>
        <p:spPr>
          <a:xfrm>
            <a:off x="9064950" y="6588943"/>
            <a:ext cx="1628450" cy="900750"/>
          </a:xfrm>
          <a:prstGeom prst="rect">
            <a:avLst/>
          </a:prstGeom>
        </p:spPr>
      </p:pic>
      <p:sp>
        <p:nvSpPr>
          <p:cNvPr id="13" name="Заголовок 1">
            <a:extLst>
              <a:ext uri="{FF2B5EF4-FFF2-40B4-BE49-F238E27FC236}">
                <a16:creationId xmlns:a16="http://schemas.microsoft.com/office/drawing/2014/main" id="{FCBA8602-5369-476D-B67C-4D459E2AD004}"/>
              </a:ext>
            </a:extLst>
          </p:cNvPr>
          <p:cNvSpPr>
            <a:spLocks noGrp="1"/>
          </p:cNvSpPr>
          <p:nvPr>
            <p:ph type="title" hasCustomPrompt="1"/>
          </p:nvPr>
        </p:nvSpPr>
        <p:spPr>
          <a:xfrm>
            <a:off x="532673" y="561291"/>
            <a:ext cx="9687193" cy="567848"/>
          </a:xfrm>
        </p:spPr>
        <p:txBody>
          <a:bodyPr vert="horz" wrap="square" lIns="0" tIns="0" rIns="0" bIns="0" rtlCol="0">
            <a:spAutoFit/>
          </a:bodyPr>
          <a:lstStyle>
            <a:lvl1pPr>
              <a:defRPr lang="ru-RU" sz="4100" b="1">
                <a:solidFill>
                  <a:srgbClr val="E60000"/>
                </a:solidFill>
                <a:latin typeface="Arial Black" panose="020B0A04020102020204" pitchFamily="34" charset="0"/>
              </a:defRPr>
            </a:lvl1pPr>
          </a:lstStyle>
          <a:p>
            <a:pPr marL="0" lvl="0" defTabSz="914400"/>
            <a:r>
              <a:rPr lang="ru-RU" dirty="0"/>
              <a:t>ОБРАЗЕЦ ЗАГОЛОВКА</a:t>
            </a:r>
          </a:p>
        </p:txBody>
      </p:sp>
      <p:sp>
        <p:nvSpPr>
          <p:cNvPr id="15" name="Объект 2">
            <a:extLst>
              <a:ext uri="{FF2B5EF4-FFF2-40B4-BE49-F238E27FC236}">
                <a16:creationId xmlns:a16="http://schemas.microsoft.com/office/drawing/2014/main" id="{73CB2135-A489-4E6B-8FED-92D74838E27C}"/>
              </a:ext>
            </a:extLst>
          </p:cNvPr>
          <p:cNvSpPr>
            <a:spLocks noGrp="1"/>
          </p:cNvSpPr>
          <p:nvPr>
            <p:ph idx="1"/>
          </p:nvPr>
        </p:nvSpPr>
        <p:spPr>
          <a:xfrm>
            <a:off x="394963" y="2700511"/>
            <a:ext cx="9824904" cy="3707548"/>
          </a:xfrm>
        </p:spPr>
        <p:txBody>
          <a:bodyPr/>
          <a:lstStyle>
            <a:lvl1pPr marL="271463" indent="-271463">
              <a:defRPr/>
            </a:lvl1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2">
            <a:extLst>
              <a:ext uri="{FF2B5EF4-FFF2-40B4-BE49-F238E27FC236}">
                <a16:creationId xmlns:a16="http://schemas.microsoft.com/office/drawing/2014/main" id="{EA6920BC-95BA-4EE0-B6B9-ABDFC2E139F7}"/>
              </a:ext>
            </a:extLst>
          </p:cNvPr>
          <p:cNvSpPr>
            <a:spLocks noGrp="1"/>
          </p:cNvSpPr>
          <p:nvPr>
            <p:ph type="body" idx="13" hasCustomPrompt="1"/>
          </p:nvPr>
        </p:nvSpPr>
        <p:spPr>
          <a:xfrm>
            <a:off x="394963" y="2124447"/>
            <a:ext cx="9824904" cy="421490"/>
          </a:xfrm>
        </p:spPr>
        <p:txBody>
          <a:bodyPr anchor="b">
            <a:normAutofit/>
          </a:bodyPr>
          <a:lstStyle>
            <a:lvl1pPr marL="87313" indent="0">
              <a:buNone/>
              <a:defRPr sz="1800" b="1">
                <a:solidFill>
                  <a:srgbClr val="FF0000"/>
                </a:solidFill>
                <a:latin typeface="Arial" panose="020B0604020202020204" pitchFamily="34" charset="0"/>
                <a:cs typeface="Arial" panose="020B0604020202020204" pitchFamily="34" charset="0"/>
              </a:defRPr>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dirty="0"/>
              <a:t>ОБРАЗЕЦ ТЕКСТА</a:t>
            </a:r>
          </a:p>
        </p:txBody>
      </p:sp>
    </p:spTree>
    <p:extLst>
      <p:ext uri="{BB962C8B-B14F-4D97-AF65-F5344CB8AC3E}">
        <p14:creationId xmlns:p14="http://schemas.microsoft.com/office/powerpoint/2010/main" val="3701116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Пустой слайд">
    <p:spTree>
      <p:nvGrpSpPr>
        <p:cNvPr id="1" name=""/>
        <p:cNvGrpSpPr/>
        <p:nvPr/>
      </p:nvGrpSpPr>
      <p:grpSpPr>
        <a:xfrm>
          <a:off x="0" y="0"/>
          <a:ext cx="0" cy="0"/>
          <a:chOff x="0" y="0"/>
          <a:chExt cx="0" cy="0"/>
        </a:xfrm>
      </p:grpSpPr>
      <p:sp>
        <p:nvSpPr>
          <p:cNvPr id="6" name="Номер слайда 3">
            <a:extLst>
              <a:ext uri="{FF2B5EF4-FFF2-40B4-BE49-F238E27FC236}">
                <a16:creationId xmlns:a16="http://schemas.microsoft.com/office/drawing/2014/main" id="{0A0A2E56-80E9-457C-85A2-379B7F01E3BA}"/>
              </a:ext>
            </a:extLst>
          </p:cNvPr>
          <p:cNvSpPr>
            <a:spLocks noGrp="1"/>
          </p:cNvSpPr>
          <p:nvPr>
            <p:ph type="sldNum" sz="quarter" idx="12"/>
          </p:nvPr>
        </p:nvSpPr>
        <p:spPr>
          <a:xfrm>
            <a:off x="295286" y="6950712"/>
            <a:ext cx="1935669" cy="402567"/>
          </a:xfrm>
          <a:prstGeom prst="rect">
            <a:avLst/>
          </a:prstGeom>
        </p:spPr>
        <p:txBody>
          <a:bodyPr/>
          <a:lstStyle/>
          <a:p>
            <a:pPr algn="l"/>
            <a:fld id="{725C68B6-61C2-468F-89AB-4B9F7531AA68}" type="slidenum">
              <a:rPr lang="ru-RU" smtClean="0"/>
              <a:pPr algn="l"/>
              <a:t>‹#›</a:t>
            </a:fld>
            <a:endParaRPr lang="ru-RU" dirty="0"/>
          </a:p>
        </p:txBody>
      </p:sp>
      <p:sp>
        <p:nvSpPr>
          <p:cNvPr id="10" name="object 3">
            <a:extLst>
              <a:ext uri="{FF2B5EF4-FFF2-40B4-BE49-F238E27FC236}">
                <a16:creationId xmlns:a16="http://schemas.microsoft.com/office/drawing/2014/main" id="{15130363-D71A-4697-B9E0-FBA487FC8CD2}"/>
              </a:ext>
            </a:extLst>
          </p:cNvPr>
          <p:cNvSpPr/>
          <p:nvPr userDrawn="1"/>
        </p:nvSpPr>
        <p:spPr>
          <a:xfrm>
            <a:off x="0" y="218297"/>
            <a:ext cx="125720" cy="1255702"/>
          </a:xfrm>
          <a:custGeom>
            <a:avLst/>
            <a:gdLst/>
            <a:ahLst/>
            <a:cxnLst/>
            <a:rect l="l" t="t" r="r" b="b"/>
            <a:pathLst>
              <a:path w="81280" h="1144905">
                <a:moveTo>
                  <a:pt x="0" y="1144803"/>
                </a:moveTo>
                <a:lnTo>
                  <a:pt x="81000" y="1144803"/>
                </a:lnTo>
                <a:lnTo>
                  <a:pt x="81000" y="0"/>
                </a:lnTo>
                <a:lnTo>
                  <a:pt x="0" y="0"/>
                </a:lnTo>
                <a:lnTo>
                  <a:pt x="0" y="1144803"/>
                </a:lnTo>
                <a:close/>
              </a:path>
            </a:pathLst>
          </a:custGeom>
          <a:solidFill>
            <a:srgbClr val="EE312C"/>
          </a:solidFill>
        </p:spPr>
        <p:txBody>
          <a:bodyPr wrap="square" lIns="0" tIns="0" rIns="0" bIns="0" rtlCol="0"/>
          <a:lstStyle/>
          <a:p>
            <a:endParaRPr/>
          </a:p>
        </p:txBody>
      </p:sp>
      <p:pic>
        <p:nvPicPr>
          <p:cNvPr id="11" name="Рисунок 10">
            <a:extLst>
              <a:ext uri="{FF2B5EF4-FFF2-40B4-BE49-F238E27FC236}">
                <a16:creationId xmlns:a16="http://schemas.microsoft.com/office/drawing/2014/main" id="{5C2420F8-15A4-4618-82BB-55758199BB50}"/>
              </a:ext>
            </a:extLst>
          </p:cNvPr>
          <p:cNvPicPr>
            <a:picLocks noChangeAspect="1"/>
          </p:cNvPicPr>
          <p:nvPr userDrawn="1"/>
        </p:nvPicPr>
        <p:blipFill>
          <a:blip r:embed="rId2"/>
          <a:stretch>
            <a:fillRect/>
          </a:stretch>
        </p:blipFill>
        <p:spPr>
          <a:xfrm>
            <a:off x="9064950" y="6588943"/>
            <a:ext cx="1628450" cy="900750"/>
          </a:xfrm>
          <a:prstGeom prst="rect">
            <a:avLst/>
          </a:prstGeom>
        </p:spPr>
      </p:pic>
      <p:sp>
        <p:nvSpPr>
          <p:cNvPr id="38" name="Заголовок 1">
            <a:extLst>
              <a:ext uri="{FF2B5EF4-FFF2-40B4-BE49-F238E27FC236}">
                <a16:creationId xmlns:a16="http://schemas.microsoft.com/office/drawing/2014/main" id="{92BB8558-F0D2-4EE4-AD81-BEA8F86281CF}"/>
              </a:ext>
            </a:extLst>
          </p:cNvPr>
          <p:cNvSpPr>
            <a:spLocks noGrp="1"/>
          </p:cNvSpPr>
          <p:nvPr>
            <p:ph type="title" hasCustomPrompt="1"/>
          </p:nvPr>
        </p:nvSpPr>
        <p:spPr>
          <a:xfrm>
            <a:off x="532673" y="561291"/>
            <a:ext cx="9687193" cy="567848"/>
          </a:xfrm>
        </p:spPr>
        <p:txBody>
          <a:bodyPr vert="horz" wrap="square" lIns="0" tIns="0" rIns="0" bIns="0" rtlCol="0">
            <a:spAutoFit/>
          </a:bodyPr>
          <a:lstStyle>
            <a:lvl1pPr>
              <a:defRPr lang="ru-RU" sz="4100" b="1">
                <a:solidFill>
                  <a:srgbClr val="E60000"/>
                </a:solidFill>
                <a:latin typeface="Arial Black" panose="020B0A04020102020204" pitchFamily="34" charset="0"/>
              </a:defRPr>
            </a:lvl1pPr>
          </a:lstStyle>
          <a:p>
            <a:pPr marL="0" lvl="0" defTabSz="914400"/>
            <a:r>
              <a:rPr lang="ru-RU" dirty="0"/>
              <a:t>ОБРАЗЕЦ ЗАГОЛОВКА</a:t>
            </a:r>
          </a:p>
        </p:txBody>
      </p:sp>
      <p:sp>
        <p:nvSpPr>
          <p:cNvPr id="12" name="Объект 2">
            <a:extLst>
              <a:ext uri="{FF2B5EF4-FFF2-40B4-BE49-F238E27FC236}">
                <a16:creationId xmlns:a16="http://schemas.microsoft.com/office/drawing/2014/main" id="{5C6B6E1A-7427-4160-A1D6-036AF3FE4879}"/>
              </a:ext>
            </a:extLst>
          </p:cNvPr>
          <p:cNvSpPr>
            <a:spLocks noGrp="1"/>
          </p:cNvSpPr>
          <p:nvPr>
            <p:ph idx="1"/>
          </p:nvPr>
        </p:nvSpPr>
        <p:spPr>
          <a:xfrm>
            <a:off x="394962" y="2141571"/>
            <a:ext cx="9824905" cy="4424697"/>
          </a:xfrm>
        </p:spPr>
        <p:txBody>
          <a:bodyPr/>
          <a:lstStyle>
            <a:lvl1pPr marL="271463" indent="-271463">
              <a:defRPr/>
            </a:lvl1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52835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Пустой слайд">
    <p:spTree>
      <p:nvGrpSpPr>
        <p:cNvPr id="1" name=""/>
        <p:cNvGrpSpPr/>
        <p:nvPr/>
      </p:nvGrpSpPr>
      <p:grpSpPr>
        <a:xfrm>
          <a:off x="0" y="0"/>
          <a:ext cx="0" cy="0"/>
          <a:chOff x="0" y="0"/>
          <a:chExt cx="0" cy="0"/>
        </a:xfrm>
      </p:grpSpPr>
      <p:sp>
        <p:nvSpPr>
          <p:cNvPr id="6" name="Номер слайда 3">
            <a:extLst>
              <a:ext uri="{FF2B5EF4-FFF2-40B4-BE49-F238E27FC236}">
                <a16:creationId xmlns:a16="http://schemas.microsoft.com/office/drawing/2014/main" id="{0A0A2E56-80E9-457C-85A2-379B7F01E3BA}"/>
              </a:ext>
            </a:extLst>
          </p:cNvPr>
          <p:cNvSpPr>
            <a:spLocks noGrp="1"/>
          </p:cNvSpPr>
          <p:nvPr>
            <p:ph type="sldNum" sz="quarter" idx="12"/>
          </p:nvPr>
        </p:nvSpPr>
        <p:spPr>
          <a:xfrm>
            <a:off x="295286" y="6950712"/>
            <a:ext cx="1935669" cy="402567"/>
          </a:xfrm>
          <a:prstGeom prst="rect">
            <a:avLst/>
          </a:prstGeom>
        </p:spPr>
        <p:txBody>
          <a:bodyPr/>
          <a:lstStyle/>
          <a:p>
            <a:pPr algn="l"/>
            <a:fld id="{725C68B6-61C2-468F-89AB-4B9F7531AA68}" type="slidenum">
              <a:rPr lang="ru-RU" smtClean="0"/>
              <a:pPr algn="l"/>
              <a:t>‹#›</a:t>
            </a:fld>
            <a:endParaRPr lang="ru-RU" dirty="0"/>
          </a:p>
        </p:txBody>
      </p:sp>
      <p:sp>
        <p:nvSpPr>
          <p:cNvPr id="10" name="object 3">
            <a:extLst>
              <a:ext uri="{FF2B5EF4-FFF2-40B4-BE49-F238E27FC236}">
                <a16:creationId xmlns:a16="http://schemas.microsoft.com/office/drawing/2014/main" id="{15130363-D71A-4697-B9E0-FBA487FC8CD2}"/>
              </a:ext>
            </a:extLst>
          </p:cNvPr>
          <p:cNvSpPr/>
          <p:nvPr userDrawn="1"/>
        </p:nvSpPr>
        <p:spPr>
          <a:xfrm>
            <a:off x="0" y="218297"/>
            <a:ext cx="125720" cy="1255702"/>
          </a:xfrm>
          <a:custGeom>
            <a:avLst/>
            <a:gdLst/>
            <a:ahLst/>
            <a:cxnLst/>
            <a:rect l="l" t="t" r="r" b="b"/>
            <a:pathLst>
              <a:path w="81280" h="1144905">
                <a:moveTo>
                  <a:pt x="0" y="1144803"/>
                </a:moveTo>
                <a:lnTo>
                  <a:pt x="81000" y="1144803"/>
                </a:lnTo>
                <a:lnTo>
                  <a:pt x="81000" y="0"/>
                </a:lnTo>
                <a:lnTo>
                  <a:pt x="0" y="0"/>
                </a:lnTo>
                <a:lnTo>
                  <a:pt x="0" y="1144803"/>
                </a:lnTo>
                <a:close/>
              </a:path>
            </a:pathLst>
          </a:custGeom>
          <a:solidFill>
            <a:srgbClr val="EE312C"/>
          </a:solidFill>
        </p:spPr>
        <p:txBody>
          <a:bodyPr wrap="square" lIns="0" tIns="0" rIns="0" bIns="0" rtlCol="0"/>
          <a:lstStyle/>
          <a:p>
            <a:endParaRPr/>
          </a:p>
        </p:txBody>
      </p:sp>
      <p:pic>
        <p:nvPicPr>
          <p:cNvPr id="11" name="Рисунок 10">
            <a:extLst>
              <a:ext uri="{FF2B5EF4-FFF2-40B4-BE49-F238E27FC236}">
                <a16:creationId xmlns:a16="http://schemas.microsoft.com/office/drawing/2014/main" id="{5C2420F8-15A4-4618-82BB-55758199BB50}"/>
              </a:ext>
            </a:extLst>
          </p:cNvPr>
          <p:cNvPicPr>
            <a:picLocks noChangeAspect="1"/>
          </p:cNvPicPr>
          <p:nvPr userDrawn="1"/>
        </p:nvPicPr>
        <p:blipFill>
          <a:blip r:embed="rId2"/>
          <a:stretch>
            <a:fillRect/>
          </a:stretch>
        </p:blipFill>
        <p:spPr>
          <a:xfrm>
            <a:off x="9064950" y="6588943"/>
            <a:ext cx="1628450" cy="900750"/>
          </a:xfrm>
          <a:prstGeom prst="rect">
            <a:avLst/>
          </a:prstGeom>
        </p:spPr>
      </p:pic>
      <p:sp>
        <p:nvSpPr>
          <p:cNvPr id="15" name="Объект 2">
            <a:extLst>
              <a:ext uri="{FF2B5EF4-FFF2-40B4-BE49-F238E27FC236}">
                <a16:creationId xmlns:a16="http://schemas.microsoft.com/office/drawing/2014/main" id="{73CB2135-A489-4E6B-8FED-92D74838E27C}"/>
              </a:ext>
            </a:extLst>
          </p:cNvPr>
          <p:cNvSpPr>
            <a:spLocks noGrp="1"/>
          </p:cNvSpPr>
          <p:nvPr>
            <p:ph idx="1"/>
          </p:nvPr>
        </p:nvSpPr>
        <p:spPr>
          <a:xfrm>
            <a:off x="324212" y="3559861"/>
            <a:ext cx="3154337" cy="3006407"/>
          </a:xfrm>
        </p:spPr>
        <p:txBody>
          <a:bodyPr/>
          <a:lstStyle>
            <a:lvl1pPr marL="271463" indent="-271463">
              <a:defRPr/>
            </a:lvl1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2">
            <a:extLst>
              <a:ext uri="{FF2B5EF4-FFF2-40B4-BE49-F238E27FC236}">
                <a16:creationId xmlns:a16="http://schemas.microsoft.com/office/drawing/2014/main" id="{EA6920BC-95BA-4EE0-B6B9-ABDFC2E139F7}"/>
              </a:ext>
            </a:extLst>
          </p:cNvPr>
          <p:cNvSpPr>
            <a:spLocks noGrp="1"/>
          </p:cNvSpPr>
          <p:nvPr>
            <p:ph type="body" idx="13" hasCustomPrompt="1"/>
          </p:nvPr>
        </p:nvSpPr>
        <p:spPr>
          <a:xfrm>
            <a:off x="324212" y="2141571"/>
            <a:ext cx="3154337" cy="1276490"/>
          </a:xfrm>
        </p:spPr>
        <p:txBody>
          <a:bodyPr anchor="b">
            <a:normAutofit/>
          </a:bodyPr>
          <a:lstStyle>
            <a:lvl1pPr marL="87313" indent="0">
              <a:buNone/>
              <a:defRPr sz="1800" b="1">
                <a:solidFill>
                  <a:srgbClr val="FF0000"/>
                </a:solidFill>
                <a:latin typeface="Arial" panose="020B0604020202020204" pitchFamily="34" charset="0"/>
                <a:cs typeface="Arial" panose="020B0604020202020204" pitchFamily="34" charset="0"/>
              </a:defRPr>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dirty="0"/>
              <a:t>ОБРАЗЕЦ ТЕКСТА</a:t>
            </a:r>
          </a:p>
        </p:txBody>
      </p:sp>
      <p:sp>
        <p:nvSpPr>
          <p:cNvPr id="34" name="Объект 2">
            <a:extLst>
              <a:ext uri="{FF2B5EF4-FFF2-40B4-BE49-F238E27FC236}">
                <a16:creationId xmlns:a16="http://schemas.microsoft.com/office/drawing/2014/main" id="{A4523AE8-D259-411C-A6A2-3CD2D16943E6}"/>
              </a:ext>
            </a:extLst>
          </p:cNvPr>
          <p:cNvSpPr>
            <a:spLocks noGrp="1"/>
          </p:cNvSpPr>
          <p:nvPr>
            <p:ph idx="16"/>
          </p:nvPr>
        </p:nvSpPr>
        <p:spPr>
          <a:xfrm>
            <a:off x="3741209" y="3559861"/>
            <a:ext cx="3154337" cy="3006407"/>
          </a:xfrm>
        </p:spPr>
        <p:txBody>
          <a:bodyPr/>
          <a:lstStyle>
            <a:lvl1pPr marL="271463" indent="-271463">
              <a:defRPr/>
            </a:lvl1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35" name="Текст 2">
            <a:extLst>
              <a:ext uri="{FF2B5EF4-FFF2-40B4-BE49-F238E27FC236}">
                <a16:creationId xmlns:a16="http://schemas.microsoft.com/office/drawing/2014/main" id="{2C6B67E9-E51A-4189-9E6F-B8FBB553E1FC}"/>
              </a:ext>
            </a:extLst>
          </p:cNvPr>
          <p:cNvSpPr>
            <a:spLocks noGrp="1"/>
          </p:cNvSpPr>
          <p:nvPr>
            <p:ph type="body" idx="17" hasCustomPrompt="1"/>
          </p:nvPr>
        </p:nvSpPr>
        <p:spPr>
          <a:xfrm>
            <a:off x="3741209" y="2141571"/>
            <a:ext cx="3154337" cy="1276490"/>
          </a:xfrm>
        </p:spPr>
        <p:txBody>
          <a:bodyPr anchor="b">
            <a:normAutofit/>
          </a:bodyPr>
          <a:lstStyle>
            <a:lvl1pPr marL="87313" indent="0">
              <a:buNone/>
              <a:defRPr sz="1800" b="1">
                <a:solidFill>
                  <a:srgbClr val="FF0000"/>
                </a:solidFill>
                <a:latin typeface="Arial" panose="020B0604020202020204" pitchFamily="34" charset="0"/>
                <a:cs typeface="Arial" panose="020B0604020202020204" pitchFamily="34" charset="0"/>
              </a:defRPr>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dirty="0"/>
              <a:t>ОБРАЗЕЦ ТЕКСТА</a:t>
            </a:r>
          </a:p>
        </p:txBody>
      </p:sp>
      <p:sp>
        <p:nvSpPr>
          <p:cNvPr id="36" name="Объект 2">
            <a:extLst>
              <a:ext uri="{FF2B5EF4-FFF2-40B4-BE49-F238E27FC236}">
                <a16:creationId xmlns:a16="http://schemas.microsoft.com/office/drawing/2014/main" id="{D9E4D091-F7FD-4BCB-B863-BE189268567B}"/>
              </a:ext>
            </a:extLst>
          </p:cNvPr>
          <p:cNvSpPr>
            <a:spLocks noGrp="1"/>
          </p:cNvSpPr>
          <p:nvPr>
            <p:ph idx="18"/>
          </p:nvPr>
        </p:nvSpPr>
        <p:spPr>
          <a:xfrm>
            <a:off x="7158207" y="3559861"/>
            <a:ext cx="3154337" cy="3006407"/>
          </a:xfrm>
        </p:spPr>
        <p:txBody>
          <a:bodyPr/>
          <a:lstStyle>
            <a:lvl1pPr marL="271463" indent="-271463">
              <a:defRPr/>
            </a:lvl1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37" name="Текст 2">
            <a:extLst>
              <a:ext uri="{FF2B5EF4-FFF2-40B4-BE49-F238E27FC236}">
                <a16:creationId xmlns:a16="http://schemas.microsoft.com/office/drawing/2014/main" id="{27AE658B-019B-4257-BC1E-5402C16CD9CF}"/>
              </a:ext>
            </a:extLst>
          </p:cNvPr>
          <p:cNvSpPr>
            <a:spLocks noGrp="1"/>
          </p:cNvSpPr>
          <p:nvPr>
            <p:ph type="body" idx="19" hasCustomPrompt="1"/>
          </p:nvPr>
        </p:nvSpPr>
        <p:spPr>
          <a:xfrm>
            <a:off x="7158207" y="2141571"/>
            <a:ext cx="3154337" cy="1276490"/>
          </a:xfrm>
        </p:spPr>
        <p:txBody>
          <a:bodyPr anchor="b">
            <a:normAutofit/>
          </a:bodyPr>
          <a:lstStyle>
            <a:lvl1pPr marL="87313" indent="0">
              <a:buNone/>
              <a:defRPr sz="1800" b="1">
                <a:solidFill>
                  <a:srgbClr val="FF0000"/>
                </a:solidFill>
                <a:latin typeface="Arial" panose="020B0604020202020204" pitchFamily="34" charset="0"/>
                <a:cs typeface="Arial" panose="020B0604020202020204" pitchFamily="34" charset="0"/>
              </a:defRPr>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dirty="0"/>
              <a:t>ОБРАЗЕЦ ТЕКСТА</a:t>
            </a:r>
          </a:p>
        </p:txBody>
      </p:sp>
      <p:sp>
        <p:nvSpPr>
          <p:cNvPr id="38" name="Заголовок 1">
            <a:extLst>
              <a:ext uri="{FF2B5EF4-FFF2-40B4-BE49-F238E27FC236}">
                <a16:creationId xmlns:a16="http://schemas.microsoft.com/office/drawing/2014/main" id="{92BB8558-F0D2-4EE4-AD81-BEA8F86281CF}"/>
              </a:ext>
            </a:extLst>
          </p:cNvPr>
          <p:cNvSpPr>
            <a:spLocks noGrp="1"/>
          </p:cNvSpPr>
          <p:nvPr>
            <p:ph type="title" hasCustomPrompt="1"/>
          </p:nvPr>
        </p:nvSpPr>
        <p:spPr>
          <a:xfrm>
            <a:off x="532674" y="561291"/>
            <a:ext cx="9779870" cy="567848"/>
          </a:xfrm>
        </p:spPr>
        <p:txBody>
          <a:bodyPr vert="horz" wrap="square" lIns="0" tIns="0" rIns="0" bIns="0" rtlCol="0">
            <a:spAutoFit/>
          </a:bodyPr>
          <a:lstStyle>
            <a:lvl1pPr>
              <a:defRPr lang="ru-RU" sz="4100" b="1">
                <a:solidFill>
                  <a:srgbClr val="E60000"/>
                </a:solidFill>
                <a:latin typeface="Arial Black" panose="020B0A04020102020204" pitchFamily="34" charset="0"/>
              </a:defRPr>
            </a:lvl1pPr>
          </a:lstStyle>
          <a:p>
            <a:pPr marL="0" lvl="0" defTabSz="914400"/>
            <a:r>
              <a:rPr lang="ru-RU" dirty="0"/>
              <a:t>ОБРАЗЕЦ ЗАГОЛОВКА</a:t>
            </a:r>
          </a:p>
        </p:txBody>
      </p:sp>
    </p:spTree>
    <p:extLst>
      <p:ext uri="{BB962C8B-B14F-4D97-AF65-F5344CB8AC3E}">
        <p14:creationId xmlns:p14="http://schemas.microsoft.com/office/powerpoint/2010/main" val="2345259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Пустой слайд">
    <p:spTree>
      <p:nvGrpSpPr>
        <p:cNvPr id="1" name=""/>
        <p:cNvGrpSpPr/>
        <p:nvPr/>
      </p:nvGrpSpPr>
      <p:grpSpPr>
        <a:xfrm>
          <a:off x="0" y="0"/>
          <a:ext cx="0" cy="0"/>
          <a:chOff x="0" y="0"/>
          <a:chExt cx="0" cy="0"/>
        </a:xfrm>
      </p:grpSpPr>
      <p:sp>
        <p:nvSpPr>
          <p:cNvPr id="48" name="Прямоугольник 47">
            <a:extLst>
              <a:ext uri="{FF2B5EF4-FFF2-40B4-BE49-F238E27FC236}">
                <a16:creationId xmlns:a16="http://schemas.microsoft.com/office/drawing/2014/main" id="{EB9B11F2-6547-4B66-9341-F3EB5FC81BDB}"/>
              </a:ext>
            </a:extLst>
          </p:cNvPr>
          <p:cNvSpPr/>
          <p:nvPr userDrawn="1"/>
        </p:nvSpPr>
        <p:spPr>
          <a:xfrm>
            <a:off x="7759261" y="2470407"/>
            <a:ext cx="2359400" cy="40903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ru-RU"/>
          </a:p>
        </p:txBody>
      </p:sp>
      <p:sp>
        <p:nvSpPr>
          <p:cNvPr id="6" name="Номер слайда 3">
            <a:extLst>
              <a:ext uri="{FF2B5EF4-FFF2-40B4-BE49-F238E27FC236}">
                <a16:creationId xmlns:a16="http://schemas.microsoft.com/office/drawing/2014/main" id="{0A0A2E56-80E9-457C-85A2-379B7F01E3BA}"/>
              </a:ext>
            </a:extLst>
          </p:cNvPr>
          <p:cNvSpPr>
            <a:spLocks noGrp="1"/>
          </p:cNvSpPr>
          <p:nvPr>
            <p:ph type="sldNum" sz="quarter" idx="12"/>
          </p:nvPr>
        </p:nvSpPr>
        <p:spPr>
          <a:xfrm>
            <a:off x="295286" y="6950712"/>
            <a:ext cx="1935669" cy="402567"/>
          </a:xfrm>
          <a:prstGeom prst="rect">
            <a:avLst/>
          </a:prstGeom>
        </p:spPr>
        <p:txBody>
          <a:bodyPr/>
          <a:lstStyle/>
          <a:p>
            <a:pPr algn="l"/>
            <a:fld id="{725C68B6-61C2-468F-89AB-4B9F7531AA68}" type="slidenum">
              <a:rPr lang="ru-RU" smtClean="0"/>
              <a:pPr algn="l"/>
              <a:t>‹#›</a:t>
            </a:fld>
            <a:endParaRPr lang="ru-RU" dirty="0"/>
          </a:p>
        </p:txBody>
      </p:sp>
      <p:sp>
        <p:nvSpPr>
          <p:cNvPr id="10" name="object 3">
            <a:extLst>
              <a:ext uri="{FF2B5EF4-FFF2-40B4-BE49-F238E27FC236}">
                <a16:creationId xmlns:a16="http://schemas.microsoft.com/office/drawing/2014/main" id="{15130363-D71A-4697-B9E0-FBA487FC8CD2}"/>
              </a:ext>
            </a:extLst>
          </p:cNvPr>
          <p:cNvSpPr/>
          <p:nvPr userDrawn="1"/>
        </p:nvSpPr>
        <p:spPr>
          <a:xfrm>
            <a:off x="0" y="218297"/>
            <a:ext cx="125720" cy="1255702"/>
          </a:xfrm>
          <a:custGeom>
            <a:avLst/>
            <a:gdLst/>
            <a:ahLst/>
            <a:cxnLst/>
            <a:rect l="l" t="t" r="r" b="b"/>
            <a:pathLst>
              <a:path w="81280" h="1144905">
                <a:moveTo>
                  <a:pt x="0" y="1144803"/>
                </a:moveTo>
                <a:lnTo>
                  <a:pt x="81000" y="1144803"/>
                </a:lnTo>
                <a:lnTo>
                  <a:pt x="81000" y="0"/>
                </a:lnTo>
                <a:lnTo>
                  <a:pt x="0" y="0"/>
                </a:lnTo>
                <a:lnTo>
                  <a:pt x="0" y="1144803"/>
                </a:lnTo>
                <a:close/>
              </a:path>
            </a:pathLst>
          </a:custGeom>
          <a:solidFill>
            <a:srgbClr val="EE312C"/>
          </a:solidFill>
        </p:spPr>
        <p:txBody>
          <a:bodyPr wrap="square" lIns="0" tIns="0" rIns="0" bIns="0" rtlCol="0"/>
          <a:lstStyle/>
          <a:p>
            <a:endParaRPr/>
          </a:p>
        </p:txBody>
      </p:sp>
      <p:pic>
        <p:nvPicPr>
          <p:cNvPr id="11" name="Рисунок 10">
            <a:extLst>
              <a:ext uri="{FF2B5EF4-FFF2-40B4-BE49-F238E27FC236}">
                <a16:creationId xmlns:a16="http://schemas.microsoft.com/office/drawing/2014/main" id="{5C2420F8-15A4-4618-82BB-55758199BB50}"/>
              </a:ext>
            </a:extLst>
          </p:cNvPr>
          <p:cNvPicPr>
            <a:picLocks noChangeAspect="1"/>
          </p:cNvPicPr>
          <p:nvPr userDrawn="1"/>
        </p:nvPicPr>
        <p:blipFill>
          <a:blip r:embed="rId2"/>
          <a:stretch>
            <a:fillRect/>
          </a:stretch>
        </p:blipFill>
        <p:spPr>
          <a:xfrm>
            <a:off x="9064950" y="6588943"/>
            <a:ext cx="1628450" cy="900750"/>
          </a:xfrm>
          <a:prstGeom prst="rect">
            <a:avLst/>
          </a:prstGeom>
        </p:spPr>
      </p:pic>
      <p:sp>
        <p:nvSpPr>
          <p:cNvPr id="18" name="object 3">
            <a:extLst>
              <a:ext uri="{FF2B5EF4-FFF2-40B4-BE49-F238E27FC236}">
                <a16:creationId xmlns:a16="http://schemas.microsoft.com/office/drawing/2014/main" id="{4C967A7A-8161-4185-84CA-97E80FC9B322}"/>
              </a:ext>
            </a:extLst>
          </p:cNvPr>
          <p:cNvSpPr/>
          <p:nvPr userDrawn="1"/>
        </p:nvSpPr>
        <p:spPr>
          <a:xfrm>
            <a:off x="7222" y="252239"/>
            <a:ext cx="125720" cy="1815708"/>
          </a:xfrm>
          <a:custGeom>
            <a:avLst/>
            <a:gdLst/>
            <a:ahLst/>
            <a:cxnLst/>
            <a:rect l="l" t="t" r="r" b="b"/>
            <a:pathLst>
              <a:path w="81280" h="1144905">
                <a:moveTo>
                  <a:pt x="0" y="1144803"/>
                </a:moveTo>
                <a:lnTo>
                  <a:pt x="81000" y="1144803"/>
                </a:lnTo>
                <a:lnTo>
                  <a:pt x="81000" y="0"/>
                </a:lnTo>
                <a:lnTo>
                  <a:pt x="0" y="0"/>
                </a:lnTo>
                <a:lnTo>
                  <a:pt x="0" y="1144803"/>
                </a:lnTo>
                <a:close/>
              </a:path>
            </a:pathLst>
          </a:custGeom>
          <a:solidFill>
            <a:srgbClr val="EE312C"/>
          </a:solidFill>
        </p:spPr>
        <p:txBody>
          <a:bodyPr wrap="square" lIns="0" tIns="0" rIns="0" bIns="0" rtlCol="0"/>
          <a:lstStyle/>
          <a:p>
            <a:endParaRPr/>
          </a:p>
        </p:txBody>
      </p:sp>
      <p:sp>
        <p:nvSpPr>
          <p:cNvPr id="30" name="Заголовок 1">
            <a:extLst>
              <a:ext uri="{FF2B5EF4-FFF2-40B4-BE49-F238E27FC236}">
                <a16:creationId xmlns:a16="http://schemas.microsoft.com/office/drawing/2014/main" id="{BDCE2DE8-E62B-4A34-8FC0-6B605B6B6DFB}"/>
              </a:ext>
            </a:extLst>
          </p:cNvPr>
          <p:cNvSpPr>
            <a:spLocks noGrp="1"/>
          </p:cNvSpPr>
          <p:nvPr>
            <p:ph type="title" hasCustomPrompt="1"/>
          </p:nvPr>
        </p:nvSpPr>
        <p:spPr>
          <a:xfrm>
            <a:off x="562355" y="1133896"/>
            <a:ext cx="9499375" cy="567848"/>
          </a:xfrm>
        </p:spPr>
        <p:txBody>
          <a:bodyPr vert="horz" wrap="square" lIns="0" tIns="0" rIns="0" bIns="0" rtlCol="0">
            <a:spAutoFit/>
          </a:bodyPr>
          <a:lstStyle>
            <a:lvl1pPr>
              <a:defRPr lang="ru-RU" sz="4100" b="1">
                <a:solidFill>
                  <a:srgbClr val="E60000"/>
                </a:solidFill>
                <a:latin typeface="Arial Black" panose="020B0A04020102020204" pitchFamily="34" charset="0"/>
              </a:defRPr>
            </a:lvl1pPr>
          </a:lstStyle>
          <a:p>
            <a:pPr marL="0" lvl="0" defTabSz="914400"/>
            <a:r>
              <a:rPr lang="ru-RU" dirty="0"/>
              <a:t>ОБРАЗЕЦ ЗАГОЛОВКА</a:t>
            </a:r>
          </a:p>
        </p:txBody>
      </p:sp>
      <p:sp>
        <p:nvSpPr>
          <p:cNvPr id="31" name="Текст 2">
            <a:extLst>
              <a:ext uri="{FF2B5EF4-FFF2-40B4-BE49-F238E27FC236}">
                <a16:creationId xmlns:a16="http://schemas.microsoft.com/office/drawing/2014/main" id="{2B0BFA9E-BDB0-415B-8B27-5B6AB1518DB8}"/>
              </a:ext>
            </a:extLst>
          </p:cNvPr>
          <p:cNvSpPr>
            <a:spLocks noGrp="1"/>
          </p:cNvSpPr>
          <p:nvPr>
            <p:ph type="body" idx="20" hasCustomPrompt="1"/>
          </p:nvPr>
        </p:nvSpPr>
        <p:spPr>
          <a:xfrm>
            <a:off x="562355" y="489910"/>
            <a:ext cx="9499375" cy="276999"/>
          </a:xfrm>
        </p:spPr>
        <p:txBody>
          <a:bodyPr vert="horz" wrap="square" lIns="0" tIns="0" rIns="0" bIns="0" rtlCol="0" anchor="ctr">
            <a:spAutoFit/>
          </a:bodyPr>
          <a:lstStyle>
            <a:lvl1pPr>
              <a:defRPr lang="ru-RU" sz="2000" b="1" dirty="0">
                <a:solidFill>
                  <a:srgbClr val="E60000"/>
                </a:solidFill>
                <a:latin typeface="Arial Black" panose="020B0A04020102020204" pitchFamily="34" charset="0"/>
                <a:ea typeface="+mj-ea"/>
                <a:cs typeface="+mj-cs"/>
              </a:defRPr>
            </a:lvl1pPr>
          </a:lstStyle>
          <a:p>
            <a:pPr marL="0" lvl="0" defTabSz="914400">
              <a:spcBef>
                <a:spcPct val="0"/>
              </a:spcBef>
              <a:buNone/>
            </a:pPr>
            <a:r>
              <a:rPr lang="ru-RU" dirty="0"/>
              <a:t>ОБРАЗЕЦ ТЕКСТА</a:t>
            </a:r>
          </a:p>
        </p:txBody>
      </p:sp>
      <p:sp>
        <p:nvSpPr>
          <p:cNvPr id="42" name="Объект 2">
            <a:extLst>
              <a:ext uri="{FF2B5EF4-FFF2-40B4-BE49-F238E27FC236}">
                <a16:creationId xmlns:a16="http://schemas.microsoft.com/office/drawing/2014/main" id="{DDA1D208-AC82-41CD-AC19-AA520B2C269D}"/>
              </a:ext>
            </a:extLst>
          </p:cNvPr>
          <p:cNvSpPr>
            <a:spLocks noGrp="1"/>
          </p:cNvSpPr>
          <p:nvPr>
            <p:ph idx="1"/>
          </p:nvPr>
        </p:nvSpPr>
        <p:spPr>
          <a:xfrm>
            <a:off x="645691" y="5058739"/>
            <a:ext cx="2304000" cy="1502061"/>
          </a:xfrm>
        </p:spPr>
        <p:txBody>
          <a:bodyPr>
            <a:noAutofit/>
          </a:bodyPr>
          <a:lstStyle>
            <a:lvl1pPr marL="0" indent="0">
              <a:buFontTx/>
              <a:buNone/>
              <a:defRPr sz="1600"/>
            </a:lvl1pPr>
            <a:lvl2pPr marL="391146" indent="0">
              <a:buFontTx/>
              <a:buNone/>
              <a:defRPr sz="1600"/>
            </a:lvl2pPr>
            <a:lvl3pPr marL="782292" indent="0">
              <a:buFontTx/>
              <a:buNone/>
              <a:defRPr sz="1600"/>
            </a:lvl3pPr>
            <a:lvl4pPr marL="1173438" indent="0">
              <a:buFontTx/>
              <a:buNone/>
              <a:defRPr sz="1600"/>
            </a:lvl4pPr>
            <a:lvl5pPr marL="1564584" indent="0">
              <a:buFontTx/>
              <a:buNone/>
              <a:defRPr sz="1600"/>
            </a:lvl5pPr>
          </a:lstStyle>
          <a:p>
            <a:pPr lvl="0"/>
            <a:r>
              <a:rPr lang="ru-RU" dirty="0"/>
              <a:t>Образец текста</a:t>
            </a:r>
          </a:p>
        </p:txBody>
      </p:sp>
      <p:sp>
        <p:nvSpPr>
          <p:cNvPr id="43" name="Объект 2">
            <a:extLst>
              <a:ext uri="{FF2B5EF4-FFF2-40B4-BE49-F238E27FC236}">
                <a16:creationId xmlns:a16="http://schemas.microsoft.com/office/drawing/2014/main" id="{2CB3BD24-831A-4664-875C-E9C7FB7F8C36}"/>
              </a:ext>
            </a:extLst>
          </p:cNvPr>
          <p:cNvSpPr>
            <a:spLocks noGrp="1"/>
          </p:cNvSpPr>
          <p:nvPr>
            <p:ph idx="21"/>
          </p:nvPr>
        </p:nvSpPr>
        <p:spPr>
          <a:xfrm>
            <a:off x="3017334" y="5058739"/>
            <a:ext cx="2304000" cy="1502061"/>
          </a:xfrm>
        </p:spPr>
        <p:txBody>
          <a:bodyPr>
            <a:noAutofit/>
          </a:bodyPr>
          <a:lstStyle>
            <a:lvl1pPr marL="0" indent="0">
              <a:buFontTx/>
              <a:buNone/>
              <a:defRPr sz="1600"/>
            </a:lvl1pPr>
            <a:lvl2pPr marL="391146" indent="0">
              <a:buFontTx/>
              <a:buNone/>
              <a:defRPr sz="1600"/>
            </a:lvl2pPr>
            <a:lvl3pPr marL="782292" indent="0">
              <a:buFontTx/>
              <a:buNone/>
              <a:defRPr sz="1600"/>
            </a:lvl3pPr>
            <a:lvl4pPr marL="1173438" indent="0">
              <a:buFontTx/>
              <a:buNone/>
              <a:defRPr sz="1600"/>
            </a:lvl4pPr>
            <a:lvl5pPr marL="1564584" indent="0">
              <a:buFontTx/>
              <a:buNone/>
              <a:defRPr sz="1600"/>
            </a:lvl5pPr>
          </a:lstStyle>
          <a:p>
            <a:pPr lvl="0"/>
            <a:r>
              <a:rPr lang="ru-RU" dirty="0"/>
              <a:t>Образец текста</a:t>
            </a:r>
          </a:p>
        </p:txBody>
      </p:sp>
      <p:sp>
        <p:nvSpPr>
          <p:cNvPr id="44" name="Объект 2">
            <a:extLst>
              <a:ext uri="{FF2B5EF4-FFF2-40B4-BE49-F238E27FC236}">
                <a16:creationId xmlns:a16="http://schemas.microsoft.com/office/drawing/2014/main" id="{F8D3A8DA-DE38-47DD-9DD4-6DEB7240F645}"/>
              </a:ext>
            </a:extLst>
          </p:cNvPr>
          <p:cNvSpPr>
            <a:spLocks noGrp="1"/>
          </p:cNvSpPr>
          <p:nvPr>
            <p:ph idx="22"/>
          </p:nvPr>
        </p:nvSpPr>
        <p:spPr>
          <a:xfrm>
            <a:off x="5388977" y="5058739"/>
            <a:ext cx="2304000" cy="1502061"/>
          </a:xfrm>
        </p:spPr>
        <p:txBody>
          <a:bodyPr>
            <a:noAutofit/>
          </a:bodyPr>
          <a:lstStyle>
            <a:lvl1pPr marL="0" indent="0">
              <a:buFontTx/>
              <a:buNone/>
              <a:defRPr sz="1600"/>
            </a:lvl1pPr>
            <a:lvl2pPr marL="391146" indent="0">
              <a:buFontTx/>
              <a:buNone/>
              <a:defRPr sz="1600"/>
            </a:lvl2pPr>
            <a:lvl3pPr marL="782292" indent="0">
              <a:buFontTx/>
              <a:buNone/>
              <a:defRPr sz="1600"/>
            </a:lvl3pPr>
            <a:lvl4pPr marL="1173438" indent="0">
              <a:buFontTx/>
              <a:buNone/>
              <a:defRPr sz="1600"/>
            </a:lvl4pPr>
            <a:lvl5pPr marL="1564584" indent="0">
              <a:buFontTx/>
              <a:buNone/>
              <a:defRPr sz="1600"/>
            </a:lvl5pPr>
          </a:lstStyle>
          <a:p>
            <a:pPr lvl="0"/>
            <a:r>
              <a:rPr lang="ru-RU" dirty="0"/>
              <a:t>Образец текста</a:t>
            </a:r>
          </a:p>
        </p:txBody>
      </p:sp>
      <p:sp>
        <p:nvSpPr>
          <p:cNvPr id="45" name="Прямоугольник 44">
            <a:extLst>
              <a:ext uri="{FF2B5EF4-FFF2-40B4-BE49-F238E27FC236}">
                <a16:creationId xmlns:a16="http://schemas.microsoft.com/office/drawing/2014/main" id="{EE8C385B-C208-4106-8613-8BC5223A3F5C}"/>
              </a:ext>
            </a:extLst>
          </p:cNvPr>
          <p:cNvSpPr/>
          <p:nvPr userDrawn="1"/>
        </p:nvSpPr>
        <p:spPr>
          <a:xfrm>
            <a:off x="648087" y="4846672"/>
            <a:ext cx="7043531" cy="5166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ctr"/>
          <a:lstStyle/>
          <a:p>
            <a:pPr algn="ctr"/>
            <a:endParaRPr lang="ru-RU"/>
          </a:p>
        </p:txBody>
      </p:sp>
      <p:sp>
        <p:nvSpPr>
          <p:cNvPr id="52" name="Текст 2">
            <a:extLst>
              <a:ext uri="{FF2B5EF4-FFF2-40B4-BE49-F238E27FC236}">
                <a16:creationId xmlns:a16="http://schemas.microsoft.com/office/drawing/2014/main" id="{7CEAFFC1-C332-47C7-9CFE-8FE0B3FD0457}"/>
              </a:ext>
            </a:extLst>
          </p:cNvPr>
          <p:cNvSpPr>
            <a:spLocks noGrp="1"/>
          </p:cNvSpPr>
          <p:nvPr>
            <p:ph type="body" idx="23" hasCustomPrompt="1"/>
          </p:nvPr>
        </p:nvSpPr>
        <p:spPr>
          <a:xfrm>
            <a:off x="7757731" y="2484487"/>
            <a:ext cx="2304000" cy="292598"/>
          </a:xfrm>
        </p:spPr>
        <p:txBody>
          <a:bodyPr anchor="b">
            <a:normAutofit/>
          </a:bodyPr>
          <a:lstStyle>
            <a:lvl1pPr marL="0" indent="0" algn="l">
              <a:buNone/>
              <a:defRPr sz="1400" b="1">
                <a:solidFill>
                  <a:srgbClr val="FF0000"/>
                </a:solidFill>
                <a:latin typeface="Arial" panose="020B0604020202020204" pitchFamily="34" charset="0"/>
                <a:cs typeface="Arial" panose="020B0604020202020204" pitchFamily="34" charset="0"/>
              </a:defRPr>
            </a:lvl1pPr>
            <a:lvl2pPr marL="391146" indent="0">
              <a:buNone/>
              <a:defRPr sz="1700" b="1"/>
            </a:lvl2pPr>
            <a:lvl3pPr marL="782292" indent="0">
              <a:buNone/>
              <a:defRPr sz="1500" b="1"/>
            </a:lvl3pPr>
            <a:lvl4pPr marL="1173438" indent="0">
              <a:buNone/>
              <a:defRPr sz="1400" b="1"/>
            </a:lvl4pPr>
            <a:lvl5pPr marL="1564584" indent="0">
              <a:buNone/>
              <a:defRPr sz="1400" b="1"/>
            </a:lvl5pPr>
            <a:lvl6pPr marL="1955730" indent="0">
              <a:buNone/>
              <a:defRPr sz="1400" b="1"/>
            </a:lvl6pPr>
            <a:lvl7pPr marL="2346876" indent="0">
              <a:buNone/>
              <a:defRPr sz="1400" b="1"/>
            </a:lvl7pPr>
            <a:lvl8pPr marL="2738022" indent="0">
              <a:buNone/>
              <a:defRPr sz="1400" b="1"/>
            </a:lvl8pPr>
            <a:lvl9pPr marL="3129168" indent="0">
              <a:buNone/>
              <a:defRPr sz="1400" b="1"/>
            </a:lvl9pPr>
          </a:lstStyle>
          <a:p>
            <a:pPr lvl="0"/>
            <a:r>
              <a:rPr lang="ru-RU" dirty="0"/>
              <a:t>ОБРАЗЕЦ ТЕКСТА</a:t>
            </a:r>
          </a:p>
        </p:txBody>
      </p:sp>
      <p:sp>
        <p:nvSpPr>
          <p:cNvPr id="54" name="Объект 2">
            <a:extLst>
              <a:ext uri="{FF2B5EF4-FFF2-40B4-BE49-F238E27FC236}">
                <a16:creationId xmlns:a16="http://schemas.microsoft.com/office/drawing/2014/main" id="{BDB58731-0025-45AA-B7E6-AE93EE2F2764}"/>
              </a:ext>
            </a:extLst>
          </p:cNvPr>
          <p:cNvSpPr>
            <a:spLocks noGrp="1"/>
          </p:cNvSpPr>
          <p:nvPr>
            <p:ph idx="24"/>
          </p:nvPr>
        </p:nvSpPr>
        <p:spPr>
          <a:xfrm>
            <a:off x="7759260" y="2945191"/>
            <a:ext cx="2311011" cy="3462867"/>
          </a:xfrm>
        </p:spPr>
        <p:txBody>
          <a:bodyPr>
            <a:normAutofit/>
          </a:bodyPr>
          <a:lstStyle>
            <a:lvl1pPr marL="0" indent="0">
              <a:buFontTx/>
              <a:buNone/>
              <a:defRPr sz="1600"/>
            </a:lvl1pPr>
            <a:lvl2pPr marL="391146" indent="0">
              <a:buFontTx/>
              <a:buNone/>
              <a:defRPr sz="1600"/>
            </a:lvl2pPr>
            <a:lvl3pPr marL="782292" indent="0">
              <a:buFontTx/>
              <a:buNone/>
              <a:defRPr sz="1600"/>
            </a:lvl3pPr>
            <a:lvl4pPr marL="1173438" indent="0">
              <a:buFontTx/>
              <a:buNone/>
              <a:defRPr sz="1600"/>
            </a:lvl4pPr>
            <a:lvl5pPr marL="1564584" indent="0">
              <a:buFontTx/>
              <a:buNone/>
              <a:defRPr sz="1600"/>
            </a:lvl5pPr>
          </a:lstStyle>
          <a:p>
            <a:pPr lvl="0"/>
            <a:r>
              <a:rPr lang="ru-RU" dirty="0"/>
              <a:t>Образец текста</a:t>
            </a:r>
          </a:p>
        </p:txBody>
      </p:sp>
      <p:sp>
        <p:nvSpPr>
          <p:cNvPr id="58" name="Объект 2">
            <a:extLst>
              <a:ext uri="{FF2B5EF4-FFF2-40B4-BE49-F238E27FC236}">
                <a16:creationId xmlns:a16="http://schemas.microsoft.com/office/drawing/2014/main" id="{E9331FB5-268A-4AC3-A50C-029CFF37D9C2}"/>
              </a:ext>
            </a:extLst>
          </p:cNvPr>
          <p:cNvSpPr>
            <a:spLocks noGrp="1"/>
          </p:cNvSpPr>
          <p:nvPr>
            <p:ph idx="25"/>
          </p:nvPr>
        </p:nvSpPr>
        <p:spPr>
          <a:xfrm>
            <a:off x="665571" y="2470407"/>
            <a:ext cx="2304000" cy="2376265"/>
          </a:xfrm>
        </p:spPr>
        <p:txBody>
          <a:bodyPr>
            <a:noAutofit/>
          </a:bodyPr>
          <a:lstStyle>
            <a:lvl1pPr marL="0" indent="0">
              <a:buFontTx/>
              <a:buNone/>
              <a:defRPr sz="1600"/>
            </a:lvl1pPr>
            <a:lvl2pPr marL="391146" indent="0">
              <a:buFontTx/>
              <a:buNone/>
              <a:defRPr sz="1600"/>
            </a:lvl2pPr>
            <a:lvl3pPr marL="782292" indent="0">
              <a:buFontTx/>
              <a:buNone/>
              <a:defRPr sz="1600"/>
            </a:lvl3pPr>
            <a:lvl4pPr marL="1173438" indent="0">
              <a:buFontTx/>
              <a:buNone/>
              <a:defRPr sz="1600"/>
            </a:lvl4pPr>
            <a:lvl5pPr marL="1564584" indent="0">
              <a:buFontTx/>
              <a:buNone/>
              <a:defRPr sz="1600"/>
            </a:lvl5pPr>
          </a:lstStyle>
          <a:p>
            <a:pPr lvl="0"/>
            <a:r>
              <a:rPr lang="ru-RU" dirty="0"/>
              <a:t>Образец текста</a:t>
            </a:r>
          </a:p>
        </p:txBody>
      </p:sp>
      <p:sp>
        <p:nvSpPr>
          <p:cNvPr id="59" name="Объект 2">
            <a:extLst>
              <a:ext uri="{FF2B5EF4-FFF2-40B4-BE49-F238E27FC236}">
                <a16:creationId xmlns:a16="http://schemas.microsoft.com/office/drawing/2014/main" id="{073B8669-4C3C-4E00-85DA-6D255EE3B472}"/>
              </a:ext>
            </a:extLst>
          </p:cNvPr>
          <p:cNvSpPr>
            <a:spLocks noGrp="1"/>
          </p:cNvSpPr>
          <p:nvPr>
            <p:ph idx="26"/>
          </p:nvPr>
        </p:nvSpPr>
        <p:spPr>
          <a:xfrm>
            <a:off x="3037214" y="2470407"/>
            <a:ext cx="2304000" cy="2376265"/>
          </a:xfrm>
        </p:spPr>
        <p:txBody>
          <a:bodyPr>
            <a:noAutofit/>
          </a:bodyPr>
          <a:lstStyle>
            <a:lvl1pPr marL="0" indent="0">
              <a:buFontTx/>
              <a:buNone/>
              <a:defRPr sz="1600"/>
            </a:lvl1pPr>
            <a:lvl2pPr marL="391146" indent="0">
              <a:buFontTx/>
              <a:buNone/>
              <a:defRPr sz="1600"/>
            </a:lvl2pPr>
            <a:lvl3pPr marL="782292" indent="0">
              <a:buFontTx/>
              <a:buNone/>
              <a:defRPr sz="1600"/>
            </a:lvl3pPr>
            <a:lvl4pPr marL="1173438" indent="0">
              <a:buFontTx/>
              <a:buNone/>
              <a:defRPr sz="1600"/>
            </a:lvl4pPr>
            <a:lvl5pPr marL="1564584" indent="0">
              <a:buFontTx/>
              <a:buNone/>
              <a:defRPr sz="1600"/>
            </a:lvl5pPr>
          </a:lstStyle>
          <a:p>
            <a:pPr lvl="0"/>
            <a:r>
              <a:rPr lang="ru-RU" dirty="0"/>
              <a:t>Образец текста</a:t>
            </a:r>
          </a:p>
        </p:txBody>
      </p:sp>
      <p:sp>
        <p:nvSpPr>
          <p:cNvPr id="60" name="Объект 2">
            <a:extLst>
              <a:ext uri="{FF2B5EF4-FFF2-40B4-BE49-F238E27FC236}">
                <a16:creationId xmlns:a16="http://schemas.microsoft.com/office/drawing/2014/main" id="{6D28D3A1-3506-42DA-8E0C-5D900B154BFB}"/>
              </a:ext>
            </a:extLst>
          </p:cNvPr>
          <p:cNvSpPr>
            <a:spLocks noGrp="1"/>
          </p:cNvSpPr>
          <p:nvPr>
            <p:ph idx="27"/>
          </p:nvPr>
        </p:nvSpPr>
        <p:spPr>
          <a:xfrm>
            <a:off x="5408857" y="2470407"/>
            <a:ext cx="2304000" cy="2376265"/>
          </a:xfrm>
        </p:spPr>
        <p:txBody>
          <a:bodyPr>
            <a:noAutofit/>
          </a:bodyPr>
          <a:lstStyle>
            <a:lvl1pPr marL="0" indent="0">
              <a:buFontTx/>
              <a:buNone/>
              <a:defRPr sz="1600"/>
            </a:lvl1pPr>
            <a:lvl2pPr marL="391146" indent="0">
              <a:buFontTx/>
              <a:buNone/>
              <a:defRPr sz="1600"/>
            </a:lvl2pPr>
            <a:lvl3pPr marL="782292" indent="0">
              <a:buFontTx/>
              <a:buNone/>
              <a:defRPr sz="1600"/>
            </a:lvl3pPr>
            <a:lvl4pPr marL="1173438" indent="0">
              <a:buFontTx/>
              <a:buNone/>
              <a:defRPr sz="1600"/>
            </a:lvl4pPr>
            <a:lvl5pPr marL="1564584" indent="0">
              <a:buFontTx/>
              <a:buNone/>
              <a:defRPr sz="1600"/>
            </a:lvl5pPr>
          </a:lstStyle>
          <a:p>
            <a:pPr lvl="0"/>
            <a:r>
              <a:rPr lang="ru-RU" dirty="0"/>
              <a:t>Образец текста</a:t>
            </a:r>
          </a:p>
        </p:txBody>
      </p:sp>
    </p:spTree>
    <p:extLst>
      <p:ext uri="{BB962C8B-B14F-4D97-AF65-F5344CB8AC3E}">
        <p14:creationId xmlns:p14="http://schemas.microsoft.com/office/powerpoint/2010/main" val="62143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6675" y="1237457"/>
            <a:ext cx="8020050" cy="2632440"/>
          </a:xfrm>
        </p:spPr>
        <p:txBody>
          <a:bodyPr anchor="b"/>
          <a:lstStyle>
            <a:lvl1pPr algn="ctr">
              <a:defRPr sz="5100"/>
            </a:lvl1pPr>
          </a:lstStyle>
          <a:p>
            <a:r>
              <a:rPr lang="ru-RU"/>
              <a:t>Образец заголовка</a:t>
            </a:r>
          </a:p>
        </p:txBody>
      </p:sp>
      <p:sp>
        <p:nvSpPr>
          <p:cNvPr id="3" name="Подзаголовок 2"/>
          <p:cNvSpPr>
            <a:spLocks noGrp="1"/>
          </p:cNvSpPr>
          <p:nvPr>
            <p:ph type="subTitle" idx="1"/>
          </p:nvPr>
        </p:nvSpPr>
        <p:spPr>
          <a:xfrm>
            <a:off x="1336675" y="3971414"/>
            <a:ext cx="8020050" cy="1825554"/>
          </a:xfrm>
        </p:spPr>
        <p:txBody>
          <a:bodyPr/>
          <a:lstStyle>
            <a:lvl1pPr marL="0" indent="0" algn="ctr">
              <a:buNone/>
              <a:defRPr sz="2100"/>
            </a:lvl1pPr>
            <a:lvl2pPr marL="391146" indent="0" algn="ctr">
              <a:buNone/>
              <a:defRPr sz="1700"/>
            </a:lvl2pPr>
            <a:lvl3pPr marL="782292" indent="0" algn="ctr">
              <a:buNone/>
              <a:defRPr sz="1500"/>
            </a:lvl3pPr>
            <a:lvl4pPr marL="1173438" indent="0" algn="ctr">
              <a:buNone/>
              <a:defRPr sz="1400"/>
            </a:lvl4pPr>
            <a:lvl5pPr marL="1564584" indent="0" algn="ctr">
              <a:buNone/>
              <a:defRPr sz="1400"/>
            </a:lvl5pPr>
            <a:lvl6pPr marL="1955730" indent="0" algn="ctr">
              <a:buNone/>
              <a:defRPr sz="1400"/>
            </a:lvl6pPr>
            <a:lvl7pPr marL="2346876" indent="0" algn="ctr">
              <a:buNone/>
              <a:defRPr sz="1400"/>
            </a:lvl7pPr>
            <a:lvl8pPr marL="2738022" indent="0" algn="ctr">
              <a:buNone/>
              <a:defRPr sz="1400"/>
            </a:lvl8pPr>
            <a:lvl9pPr marL="3129168" indent="0" algn="ctr">
              <a:buNone/>
              <a:defRPr sz="1400"/>
            </a:lvl9pPr>
          </a:lstStyle>
          <a:p>
            <a:r>
              <a:rPr lang="ru-RU"/>
              <a:t>Образец подзаголовка</a:t>
            </a:r>
          </a:p>
        </p:txBody>
      </p:sp>
      <p:sp>
        <p:nvSpPr>
          <p:cNvPr id="4" name="Дата 3"/>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95CB-C0AE-4384-84F4-5E78CCE15AAB}" type="slidenum">
              <a:rPr lang="ru-RU" smtClean="0"/>
              <a:pPr/>
              <a:t>‹#›</a:t>
            </a:fld>
            <a:endParaRPr lang="ru-RU"/>
          </a:p>
        </p:txBody>
      </p:sp>
    </p:spTree>
    <p:extLst>
      <p:ext uri="{BB962C8B-B14F-4D97-AF65-F5344CB8AC3E}">
        <p14:creationId xmlns:p14="http://schemas.microsoft.com/office/powerpoint/2010/main" val="2154812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B9B0CA2-EE7C-4F21-BC99-1B7BC45BB5BA}" type="datetimeFigureOut">
              <a:rPr lang="ru-RU" smtClean="0"/>
              <a:pPr/>
              <a:t>27.03.2025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95CB-C0AE-4384-84F4-5E78CCE15AAB}" type="slidenum">
              <a:rPr lang="ru-RU" smtClean="0"/>
              <a:pPr/>
              <a:t>‹#›</a:t>
            </a:fld>
            <a:endParaRPr lang="ru-RU"/>
          </a:p>
        </p:txBody>
      </p:sp>
      <p:pic>
        <p:nvPicPr>
          <p:cNvPr id="2051"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95265" y="280935"/>
            <a:ext cx="1512396" cy="277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7451590"/>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5171" y="402569"/>
            <a:ext cx="9223058" cy="1461495"/>
          </a:xfrm>
          <a:prstGeom prst="rect">
            <a:avLst/>
          </a:prstGeom>
        </p:spPr>
        <p:txBody>
          <a:bodyPr vert="horz" lIns="104306" tIns="52153" rIns="104306" bIns="52153" rtlCol="0" anchor="ctr">
            <a:normAutofit/>
          </a:bodyPr>
          <a:lstStyle/>
          <a:p>
            <a:r>
              <a:rPr lang="ru-RU"/>
              <a:t>Образец заголовка</a:t>
            </a:r>
          </a:p>
        </p:txBody>
      </p:sp>
      <p:sp>
        <p:nvSpPr>
          <p:cNvPr id="3" name="Текст 2"/>
          <p:cNvSpPr>
            <a:spLocks noGrp="1"/>
          </p:cNvSpPr>
          <p:nvPr>
            <p:ph type="body" idx="1"/>
          </p:nvPr>
        </p:nvSpPr>
        <p:spPr>
          <a:xfrm>
            <a:off x="735171" y="2012836"/>
            <a:ext cx="9223058" cy="4797552"/>
          </a:xfrm>
          <a:prstGeom prst="rect">
            <a:avLst/>
          </a:prstGeom>
        </p:spPr>
        <p:txBody>
          <a:bodyPr vert="horz" lIns="104306" tIns="52153" rIns="104306" bIns="52153"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735171" y="7008172"/>
            <a:ext cx="2406015" cy="402567"/>
          </a:xfrm>
          <a:prstGeom prst="rect">
            <a:avLst/>
          </a:prstGeom>
        </p:spPr>
        <p:txBody>
          <a:bodyPr vert="horz" lIns="104306" tIns="52153" rIns="104306" bIns="52153" rtlCol="0" anchor="ctr"/>
          <a:lstStyle>
            <a:lvl1pPr algn="l">
              <a:defRPr sz="1000">
                <a:solidFill>
                  <a:schemeClr val="tx1">
                    <a:tint val="75000"/>
                  </a:schemeClr>
                </a:solidFill>
              </a:defRPr>
            </a:lvl1pPr>
          </a:lstStyle>
          <a:p>
            <a:fld id="{2B9B0CA2-EE7C-4F21-BC99-1B7BC45BB5BA}" type="datetimeFigureOut">
              <a:rPr lang="ru-RU" smtClean="0"/>
              <a:pPr/>
              <a:t>27.03.2025</a:t>
            </a:fld>
            <a:endParaRPr lang="ru-RU"/>
          </a:p>
        </p:txBody>
      </p:sp>
      <p:sp>
        <p:nvSpPr>
          <p:cNvPr id="5" name="Нижний колонтитул 4"/>
          <p:cNvSpPr>
            <a:spLocks noGrp="1"/>
          </p:cNvSpPr>
          <p:nvPr>
            <p:ph type="ftr" sz="quarter" idx="3"/>
          </p:nvPr>
        </p:nvSpPr>
        <p:spPr>
          <a:xfrm>
            <a:off x="3542189" y="7008172"/>
            <a:ext cx="3609023" cy="402567"/>
          </a:xfrm>
          <a:prstGeom prst="rect">
            <a:avLst/>
          </a:prstGeom>
        </p:spPr>
        <p:txBody>
          <a:bodyPr vert="horz" lIns="104306" tIns="52153" rIns="104306" bIns="52153" rtlCol="0" anchor="ctr"/>
          <a:lstStyle>
            <a:lvl1pPr algn="ctr">
              <a:defRPr sz="10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552214" y="7008172"/>
            <a:ext cx="2406015" cy="402567"/>
          </a:xfrm>
          <a:prstGeom prst="rect">
            <a:avLst/>
          </a:prstGeom>
        </p:spPr>
        <p:txBody>
          <a:bodyPr vert="horz" lIns="104306" tIns="52153" rIns="104306" bIns="52153" rtlCol="0" anchor="ctr"/>
          <a:lstStyle>
            <a:lvl1pPr algn="r">
              <a:defRPr sz="1000">
                <a:solidFill>
                  <a:schemeClr val="tx1">
                    <a:tint val="75000"/>
                  </a:schemeClr>
                </a:solidFill>
              </a:defRPr>
            </a:lvl1pPr>
          </a:lstStyle>
          <a:p>
            <a:fld id="{24AB95CB-C0AE-4384-84F4-5E78CCE15AAB}" type="slidenum">
              <a:rPr lang="ru-RU" smtClean="0"/>
              <a:pPr/>
              <a:t>‹#›</a:t>
            </a:fld>
            <a:endParaRPr lang="ru-RU"/>
          </a:p>
        </p:txBody>
      </p:sp>
    </p:spTree>
    <p:extLst>
      <p:ext uri="{BB962C8B-B14F-4D97-AF65-F5344CB8AC3E}">
        <p14:creationId xmlns:p14="http://schemas.microsoft.com/office/powerpoint/2010/main" val="1578932950"/>
      </p:ext>
    </p:extLst>
  </p:cSld>
  <p:clrMap bg1="lt1" tx1="dk1" bg2="lt2" tx2="dk2" accent1="accent1" accent2="accent2" accent3="accent3" accent4="accent4" accent5="accent5" accent6="accent6" hlink="hlink" folHlink="folHlink"/>
  <p:sldLayoutIdLst>
    <p:sldLayoutId id="2147483726" r:id="rId1"/>
    <p:sldLayoutId id="2147483725" r:id="rId2"/>
    <p:sldLayoutId id="2147483719" r:id="rId3"/>
    <p:sldLayoutId id="2147483739" r:id="rId4"/>
    <p:sldLayoutId id="2147483736" r:id="rId5"/>
    <p:sldLayoutId id="2147483738" r:id="rId6"/>
    <p:sldLayoutId id="2147483737" r:id="rId7"/>
    <p:sldLayoutId id="2147483713" r:id="rId8"/>
    <p:sldLayoutId id="2147483714" r:id="rId9"/>
    <p:sldLayoutId id="2147483715" r:id="rId10"/>
    <p:sldLayoutId id="2147483716" r:id="rId11"/>
    <p:sldLayoutId id="2147483717" r:id="rId12"/>
    <p:sldLayoutId id="2147483718" r:id="rId13"/>
    <p:sldLayoutId id="2147483720" r:id="rId14"/>
    <p:sldLayoutId id="2147483721" r:id="rId15"/>
    <p:sldLayoutId id="2147483722" r:id="rId16"/>
    <p:sldLayoutId id="2147483723" r:id="rId17"/>
  </p:sldLayoutIdLst>
  <p:txStyles>
    <p:titleStyle>
      <a:lvl1pPr algn="l" defTabSz="782292" rtl="0" eaLnBrk="1" latinLnBrk="0" hangingPunct="1">
        <a:lnSpc>
          <a:spcPct val="90000"/>
        </a:lnSpc>
        <a:spcBef>
          <a:spcPct val="0"/>
        </a:spcBef>
        <a:buNone/>
        <a:defRPr sz="3800" kern="1200">
          <a:solidFill>
            <a:schemeClr val="tx1"/>
          </a:solidFill>
          <a:latin typeface="+mj-lt"/>
          <a:ea typeface="+mj-ea"/>
          <a:cs typeface="+mj-cs"/>
        </a:defRPr>
      </a:lvl1pPr>
    </p:titleStyle>
    <p:bodyStyle>
      <a:lvl1pPr marL="195573" indent="-195573" algn="l" defTabSz="782292" rtl="0" eaLnBrk="1" latinLnBrk="0" hangingPunct="1">
        <a:lnSpc>
          <a:spcPct val="90000"/>
        </a:lnSpc>
        <a:spcBef>
          <a:spcPts val="856"/>
        </a:spcBef>
        <a:buFont typeface="Arial" panose="020B0604020202020204" pitchFamily="34" charset="0"/>
        <a:buChar char="•"/>
        <a:defRPr sz="2400" kern="1200">
          <a:solidFill>
            <a:schemeClr val="tx1"/>
          </a:solidFill>
          <a:latin typeface="+mn-lt"/>
          <a:ea typeface="+mn-ea"/>
          <a:cs typeface="+mn-cs"/>
        </a:defRPr>
      </a:lvl1pPr>
      <a:lvl2pPr marL="586719" indent="-195573" algn="l" defTabSz="782292" rtl="0" eaLnBrk="1" latinLnBrk="0" hangingPunct="1">
        <a:lnSpc>
          <a:spcPct val="90000"/>
        </a:lnSpc>
        <a:spcBef>
          <a:spcPts val="428"/>
        </a:spcBef>
        <a:buFont typeface="Arial" panose="020B0604020202020204" pitchFamily="34" charset="0"/>
        <a:buChar char="•"/>
        <a:defRPr sz="2100" kern="1200">
          <a:solidFill>
            <a:schemeClr val="tx1"/>
          </a:solidFill>
          <a:latin typeface="+mn-lt"/>
          <a:ea typeface="+mn-ea"/>
          <a:cs typeface="+mn-cs"/>
        </a:defRPr>
      </a:lvl2pPr>
      <a:lvl3pPr marL="977865" indent="-195573" algn="l" defTabSz="782292" rtl="0" eaLnBrk="1" latinLnBrk="0" hangingPunct="1">
        <a:lnSpc>
          <a:spcPct val="90000"/>
        </a:lnSpc>
        <a:spcBef>
          <a:spcPts val="428"/>
        </a:spcBef>
        <a:buFont typeface="Arial" panose="020B0604020202020204" pitchFamily="34" charset="0"/>
        <a:buChar char="•"/>
        <a:defRPr sz="1700" kern="1200">
          <a:solidFill>
            <a:schemeClr val="tx1"/>
          </a:solidFill>
          <a:latin typeface="+mn-lt"/>
          <a:ea typeface="+mn-ea"/>
          <a:cs typeface="+mn-cs"/>
        </a:defRPr>
      </a:lvl3pPr>
      <a:lvl4pPr marL="1369011" indent="-195573" algn="l" defTabSz="782292" rtl="0" eaLnBrk="1" latinLnBrk="0" hangingPunct="1">
        <a:lnSpc>
          <a:spcPct val="90000"/>
        </a:lnSpc>
        <a:spcBef>
          <a:spcPts val="428"/>
        </a:spcBef>
        <a:buFont typeface="Arial" panose="020B0604020202020204" pitchFamily="34" charset="0"/>
        <a:buChar char="•"/>
        <a:defRPr sz="1500" kern="1200">
          <a:solidFill>
            <a:schemeClr val="tx1"/>
          </a:solidFill>
          <a:latin typeface="+mn-lt"/>
          <a:ea typeface="+mn-ea"/>
          <a:cs typeface="+mn-cs"/>
        </a:defRPr>
      </a:lvl4pPr>
      <a:lvl5pPr marL="1760157" indent="-195573" algn="l" defTabSz="782292" rtl="0" eaLnBrk="1" latinLnBrk="0" hangingPunct="1">
        <a:lnSpc>
          <a:spcPct val="90000"/>
        </a:lnSpc>
        <a:spcBef>
          <a:spcPts val="428"/>
        </a:spcBef>
        <a:buFont typeface="Arial" panose="020B0604020202020204" pitchFamily="34" charset="0"/>
        <a:buChar char="•"/>
        <a:defRPr sz="1500" kern="1200">
          <a:solidFill>
            <a:schemeClr val="tx1"/>
          </a:solidFill>
          <a:latin typeface="+mn-lt"/>
          <a:ea typeface="+mn-ea"/>
          <a:cs typeface="+mn-cs"/>
        </a:defRPr>
      </a:lvl5pPr>
      <a:lvl6pPr marL="2151303" indent="-195573" algn="l" defTabSz="782292" rtl="0" eaLnBrk="1" latinLnBrk="0" hangingPunct="1">
        <a:lnSpc>
          <a:spcPct val="90000"/>
        </a:lnSpc>
        <a:spcBef>
          <a:spcPts val="428"/>
        </a:spcBef>
        <a:buFont typeface="Arial" panose="020B0604020202020204" pitchFamily="34" charset="0"/>
        <a:buChar char="•"/>
        <a:defRPr sz="1500" kern="1200">
          <a:solidFill>
            <a:schemeClr val="tx1"/>
          </a:solidFill>
          <a:latin typeface="+mn-lt"/>
          <a:ea typeface="+mn-ea"/>
          <a:cs typeface="+mn-cs"/>
        </a:defRPr>
      </a:lvl6pPr>
      <a:lvl7pPr marL="2542449" indent="-195573" algn="l" defTabSz="782292" rtl="0" eaLnBrk="1" latinLnBrk="0" hangingPunct="1">
        <a:lnSpc>
          <a:spcPct val="90000"/>
        </a:lnSpc>
        <a:spcBef>
          <a:spcPts val="428"/>
        </a:spcBef>
        <a:buFont typeface="Arial" panose="020B0604020202020204" pitchFamily="34" charset="0"/>
        <a:buChar char="•"/>
        <a:defRPr sz="1500" kern="1200">
          <a:solidFill>
            <a:schemeClr val="tx1"/>
          </a:solidFill>
          <a:latin typeface="+mn-lt"/>
          <a:ea typeface="+mn-ea"/>
          <a:cs typeface="+mn-cs"/>
        </a:defRPr>
      </a:lvl7pPr>
      <a:lvl8pPr marL="2933595" indent="-195573" algn="l" defTabSz="782292" rtl="0" eaLnBrk="1" latinLnBrk="0" hangingPunct="1">
        <a:lnSpc>
          <a:spcPct val="90000"/>
        </a:lnSpc>
        <a:spcBef>
          <a:spcPts val="428"/>
        </a:spcBef>
        <a:buFont typeface="Arial" panose="020B0604020202020204" pitchFamily="34" charset="0"/>
        <a:buChar char="•"/>
        <a:defRPr sz="1500" kern="1200">
          <a:solidFill>
            <a:schemeClr val="tx1"/>
          </a:solidFill>
          <a:latin typeface="+mn-lt"/>
          <a:ea typeface="+mn-ea"/>
          <a:cs typeface="+mn-cs"/>
        </a:defRPr>
      </a:lvl8pPr>
      <a:lvl9pPr marL="3324741" indent="-195573" algn="l" defTabSz="782292" rtl="0" eaLnBrk="1" latinLnBrk="0" hangingPunct="1">
        <a:lnSpc>
          <a:spcPct val="90000"/>
        </a:lnSpc>
        <a:spcBef>
          <a:spcPts val="428"/>
        </a:spcBef>
        <a:buFont typeface="Arial" panose="020B0604020202020204" pitchFamily="34" charset="0"/>
        <a:buChar char="•"/>
        <a:defRPr sz="1500" kern="1200">
          <a:solidFill>
            <a:schemeClr val="tx1"/>
          </a:solidFill>
          <a:latin typeface="+mn-lt"/>
          <a:ea typeface="+mn-ea"/>
          <a:cs typeface="+mn-cs"/>
        </a:defRPr>
      </a:lvl9pPr>
    </p:bodyStyle>
    <p:otherStyle>
      <a:defPPr>
        <a:defRPr lang="ru-RU"/>
      </a:defPPr>
      <a:lvl1pPr marL="0" algn="l" defTabSz="782292" rtl="0" eaLnBrk="1" latinLnBrk="0" hangingPunct="1">
        <a:defRPr sz="1500" kern="1200">
          <a:solidFill>
            <a:schemeClr val="tx1"/>
          </a:solidFill>
          <a:latin typeface="+mn-lt"/>
          <a:ea typeface="+mn-ea"/>
          <a:cs typeface="+mn-cs"/>
        </a:defRPr>
      </a:lvl1pPr>
      <a:lvl2pPr marL="391146" algn="l" defTabSz="782292" rtl="0" eaLnBrk="1" latinLnBrk="0" hangingPunct="1">
        <a:defRPr sz="1500" kern="1200">
          <a:solidFill>
            <a:schemeClr val="tx1"/>
          </a:solidFill>
          <a:latin typeface="+mn-lt"/>
          <a:ea typeface="+mn-ea"/>
          <a:cs typeface="+mn-cs"/>
        </a:defRPr>
      </a:lvl2pPr>
      <a:lvl3pPr marL="782292" algn="l" defTabSz="782292" rtl="0" eaLnBrk="1" latinLnBrk="0" hangingPunct="1">
        <a:defRPr sz="1500" kern="1200">
          <a:solidFill>
            <a:schemeClr val="tx1"/>
          </a:solidFill>
          <a:latin typeface="+mn-lt"/>
          <a:ea typeface="+mn-ea"/>
          <a:cs typeface="+mn-cs"/>
        </a:defRPr>
      </a:lvl3pPr>
      <a:lvl4pPr marL="1173438" algn="l" defTabSz="782292" rtl="0" eaLnBrk="1" latinLnBrk="0" hangingPunct="1">
        <a:defRPr sz="1500" kern="1200">
          <a:solidFill>
            <a:schemeClr val="tx1"/>
          </a:solidFill>
          <a:latin typeface="+mn-lt"/>
          <a:ea typeface="+mn-ea"/>
          <a:cs typeface="+mn-cs"/>
        </a:defRPr>
      </a:lvl4pPr>
      <a:lvl5pPr marL="1564584" algn="l" defTabSz="782292" rtl="0" eaLnBrk="1" latinLnBrk="0" hangingPunct="1">
        <a:defRPr sz="1500" kern="1200">
          <a:solidFill>
            <a:schemeClr val="tx1"/>
          </a:solidFill>
          <a:latin typeface="+mn-lt"/>
          <a:ea typeface="+mn-ea"/>
          <a:cs typeface="+mn-cs"/>
        </a:defRPr>
      </a:lvl5pPr>
      <a:lvl6pPr marL="1955730" algn="l" defTabSz="782292" rtl="0" eaLnBrk="1" latinLnBrk="0" hangingPunct="1">
        <a:defRPr sz="1500" kern="1200">
          <a:solidFill>
            <a:schemeClr val="tx1"/>
          </a:solidFill>
          <a:latin typeface="+mn-lt"/>
          <a:ea typeface="+mn-ea"/>
          <a:cs typeface="+mn-cs"/>
        </a:defRPr>
      </a:lvl6pPr>
      <a:lvl7pPr marL="2346876" algn="l" defTabSz="782292" rtl="0" eaLnBrk="1" latinLnBrk="0" hangingPunct="1">
        <a:defRPr sz="1500" kern="1200">
          <a:solidFill>
            <a:schemeClr val="tx1"/>
          </a:solidFill>
          <a:latin typeface="+mn-lt"/>
          <a:ea typeface="+mn-ea"/>
          <a:cs typeface="+mn-cs"/>
        </a:defRPr>
      </a:lvl7pPr>
      <a:lvl8pPr marL="2738022" algn="l" defTabSz="782292" rtl="0" eaLnBrk="1" latinLnBrk="0" hangingPunct="1">
        <a:defRPr sz="1500" kern="1200">
          <a:solidFill>
            <a:schemeClr val="tx1"/>
          </a:solidFill>
          <a:latin typeface="+mn-lt"/>
          <a:ea typeface="+mn-ea"/>
          <a:cs typeface="+mn-cs"/>
        </a:defRPr>
      </a:lvl8pPr>
      <a:lvl9pPr marL="3129168" algn="l" defTabSz="782292"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3.xml"/><Relationship Id="rId3" Type="http://schemas.openxmlformats.org/officeDocument/2006/relationships/oleObject" Target="../embeddings/oleObject1.bin"/><Relationship Id="rId4" Type="http://schemas.openxmlformats.org/officeDocument/2006/relationships/image" Target="../media/image8.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urait.ru/bcode/518514" TargetMode="External"/><Relationship Id="rId3" Type="http://schemas.openxmlformats.org/officeDocument/2006/relationships/hyperlink" Target="https://urait.ru/bcode/513630" TargetMode="External"/><Relationship Id="rId4" Type="http://schemas.openxmlformats.org/officeDocument/2006/relationships/hyperlink" Target="https://urait.ru/bcode/518749" TargetMode="External"/><Relationship Id="rId5" Type="http://schemas.openxmlformats.org/officeDocument/2006/relationships/hyperlink" Target="https://urait.ru/bcode/513284" TargetMode="External"/><Relationship Id="rId6" Type="http://schemas.openxmlformats.org/officeDocument/2006/relationships/hyperlink" Target="https://urait.ru/bcode/516848" TargetMode="External"/><Relationship Id="rId7" Type="http://schemas.openxmlformats.org/officeDocument/2006/relationships/hyperlink" Target="https://urait.ru/bcode/49147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AEBF47-2662-48D1-B238-FBEE452D2878}"/>
              </a:ext>
            </a:extLst>
          </p:cNvPr>
          <p:cNvSpPr>
            <a:spLocks noGrp="1"/>
          </p:cNvSpPr>
          <p:nvPr>
            <p:ph type="ctrTitle"/>
          </p:nvPr>
        </p:nvSpPr>
        <p:spPr>
          <a:xfrm>
            <a:off x="398454" y="2988543"/>
            <a:ext cx="9679452" cy="3121418"/>
          </a:xfrm>
        </p:spPr>
        <p:txBody>
          <a:bodyPr>
            <a:normAutofit fontScale="90000"/>
          </a:bodyPr>
          <a:lstStyle/>
          <a:p>
            <a:r>
              <a:rPr lang="ru-RU" sz="2100" dirty="0" smtClean="0"/>
              <a:t>ОТЧЕТ </a:t>
            </a:r>
            <a:r>
              <a:rPr lang="ru-RU" sz="2100" dirty="0"/>
              <a:t/>
            </a:r>
            <a:br>
              <a:rPr lang="ru-RU" sz="2100" dirty="0"/>
            </a:br>
            <a:r>
              <a:rPr lang="ru-RU" sz="2100" dirty="0"/>
              <a:t>о прохождении </a:t>
            </a:r>
            <a:r>
              <a:rPr lang="ru-RU" sz="2100" dirty="0" smtClean="0"/>
              <a:t>учебной практики </a:t>
            </a:r>
            <a:br>
              <a:rPr lang="ru-RU" sz="2100" dirty="0" smtClean="0"/>
            </a:br>
            <a:r>
              <a:rPr lang="ru-RU" sz="2100" dirty="0" smtClean="0"/>
              <a:t> </a:t>
            </a:r>
            <a:r>
              <a:rPr lang="ru-RU" sz="2100" dirty="0"/>
              <a:t/>
            </a:r>
            <a:br>
              <a:rPr lang="ru-RU" sz="2100" dirty="0"/>
            </a:br>
            <a:r>
              <a:rPr lang="ru-RU" sz="2000" dirty="0"/>
              <a:t>по профессиональному модулю </a:t>
            </a:r>
            <a:r>
              <a:rPr lang="ru-RU" sz="2000" dirty="0" smtClean="0"/>
              <a:t>ПМ.04 Сопровождение информационных систем</a:t>
            </a:r>
            <a:br>
              <a:rPr lang="ru-RU" sz="2000" dirty="0" smtClean="0"/>
            </a:br>
            <a:r>
              <a:rPr lang="ru-RU" sz="2000" dirty="0" smtClean="0"/>
              <a:t/>
            </a:r>
            <a:br>
              <a:rPr lang="ru-RU" sz="2000" dirty="0" smtClean="0"/>
            </a:br>
            <a:r>
              <a:rPr lang="ru-RU" sz="2000" dirty="0" smtClean="0"/>
              <a:t>в </a:t>
            </a:r>
            <a:r>
              <a:rPr lang="ru-RU" sz="2000" dirty="0"/>
              <a:t>период с </a:t>
            </a:r>
            <a:r>
              <a:rPr lang="ru-RU" sz="2000" dirty="0" smtClean="0"/>
              <a:t>«____» _______________ 20__ </a:t>
            </a:r>
            <a:r>
              <a:rPr lang="ru-RU" sz="2000" dirty="0"/>
              <a:t>г. по «____» _______________ 20__ г</a:t>
            </a:r>
            <a:r>
              <a:rPr lang="ru-RU" sz="2000" dirty="0" smtClean="0"/>
              <a:t>.</a:t>
            </a:r>
            <a:br>
              <a:rPr lang="ru-RU" sz="2000" dirty="0" smtClean="0"/>
            </a:br>
            <a:r>
              <a:rPr lang="ru-RU" sz="1800" dirty="0" smtClean="0"/>
              <a:t/>
            </a:r>
            <a:br>
              <a:rPr lang="ru-RU" sz="1800" dirty="0" smtClean="0"/>
            </a:br>
            <a:r>
              <a:rPr lang="ru-RU" sz="2000" dirty="0" smtClean="0"/>
              <a:t>Специальность </a:t>
            </a:r>
            <a:r>
              <a:rPr lang="ru-RU" sz="2000" dirty="0"/>
              <a:t>09.02.07 Информационные системы и программирование </a:t>
            </a:r>
            <a:r>
              <a:rPr lang="ru-RU" sz="2700" dirty="0"/>
              <a:t/>
            </a:r>
            <a:br>
              <a:rPr lang="ru-RU" sz="2700" dirty="0"/>
            </a:br>
            <a:r>
              <a:rPr lang="ru-RU" sz="2100" dirty="0"/>
              <a:t/>
            </a:r>
            <a:br>
              <a:rPr lang="ru-RU" sz="2100" dirty="0"/>
            </a:br>
            <a:endParaRPr lang="ru-RU" sz="2700" dirty="0"/>
          </a:p>
        </p:txBody>
      </p:sp>
      <p:sp>
        <p:nvSpPr>
          <p:cNvPr id="6" name="Подзаголовок 2">
            <a:extLst>
              <a:ext uri="{FF2B5EF4-FFF2-40B4-BE49-F238E27FC236}">
                <a16:creationId xmlns:a16="http://schemas.microsoft.com/office/drawing/2014/main" id="{8EC7E33D-1387-4B56-A695-F4C72A50F4EE}"/>
              </a:ext>
            </a:extLst>
          </p:cNvPr>
          <p:cNvSpPr txBox="1">
            <a:spLocks/>
          </p:cNvSpPr>
          <p:nvPr/>
        </p:nvSpPr>
        <p:spPr bwMode="auto">
          <a:xfrm>
            <a:off x="810196" y="6279378"/>
            <a:ext cx="8712968" cy="14021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80000"/>
              </a:lnSpc>
              <a:spcBef>
                <a:spcPct val="0"/>
              </a:spcBef>
              <a:spcAft>
                <a:spcPct val="0"/>
              </a:spcAft>
              <a:buClrTx/>
              <a:buSzTx/>
              <a:buFont typeface="Arial" charset="0"/>
              <a:buNone/>
              <a:tabLst/>
              <a:defRPr/>
            </a:pPr>
            <a:endParaRPr kumimoji="0" lang="ru-RU" altLang="ru-RU" sz="1000" b="0" i="0" u="none" strike="noStrike" kern="1200" cap="none" spc="0" normalizeH="0" baseline="0" noProof="0" dirty="0">
              <a:ln>
                <a:noFill/>
              </a:ln>
              <a:solidFill>
                <a:srgbClr val="FF0000"/>
              </a:solidFill>
              <a:effectLst/>
              <a:uLnTx/>
              <a:uFillTx/>
              <a:latin typeface="Arial" charset="0"/>
              <a:ea typeface="+mn-ea"/>
              <a:cs typeface="+mn-cs"/>
            </a:endParaRPr>
          </a:p>
          <a:p>
            <a:pPr marL="0" marR="0" lvl="0" indent="0" algn="l" defTabSz="914400" rtl="0" eaLnBrk="1" fontAlgn="base" latinLnBrk="0" hangingPunct="1">
              <a:lnSpc>
                <a:spcPct val="80000"/>
              </a:lnSpc>
              <a:spcBef>
                <a:spcPct val="0"/>
              </a:spcBef>
              <a:spcAft>
                <a:spcPct val="0"/>
              </a:spcAft>
              <a:buClrTx/>
              <a:buSzTx/>
              <a:buFont typeface="Arial" charset="0"/>
              <a:buNone/>
              <a:tabLst/>
              <a:defRPr/>
            </a:pPr>
            <a:r>
              <a:rPr kumimoji="0" lang="ru-RU" sz="2000" b="0" i="0" u="none" strike="noStrike" kern="1200" cap="none" spc="0" normalizeH="0" baseline="0" noProof="0" dirty="0">
                <a:ln>
                  <a:noFill/>
                </a:ln>
                <a:solidFill>
                  <a:srgbClr val="FF0000"/>
                </a:solidFill>
                <a:effectLst/>
                <a:uLnTx/>
                <a:uFillTx/>
              </a:rPr>
              <a:t>ФИО обучающегося</a:t>
            </a:r>
            <a:r>
              <a:rPr kumimoji="0" lang="ru-RU" altLang="ru-RU" sz="2000" b="0" i="0" u="none" strike="noStrike" kern="1200" cap="none" spc="0" normalizeH="0" baseline="0" noProof="0" dirty="0">
                <a:ln>
                  <a:noFill/>
                </a:ln>
                <a:solidFill>
                  <a:srgbClr val="FF0000"/>
                </a:solidFill>
                <a:effectLst/>
                <a:uLnTx/>
                <a:uFillTx/>
              </a:rPr>
              <a:t>: </a:t>
            </a:r>
            <a:r>
              <a:rPr lang="ru-RU" altLang="ru-RU" sz="2000" dirty="0">
                <a:solidFill>
                  <a:srgbClr val="FF0000"/>
                </a:solidFill>
              </a:rPr>
              <a:t>____________________________________</a:t>
            </a:r>
          </a:p>
          <a:p>
            <a:pPr marL="0" marR="0" lvl="0" indent="0" algn="l" defTabSz="914400" rtl="0" eaLnBrk="1" fontAlgn="base" latinLnBrk="0" hangingPunct="1">
              <a:lnSpc>
                <a:spcPct val="80000"/>
              </a:lnSpc>
              <a:spcBef>
                <a:spcPct val="0"/>
              </a:spcBef>
              <a:spcAft>
                <a:spcPct val="0"/>
              </a:spcAft>
              <a:buClrTx/>
              <a:buSzTx/>
              <a:buFont typeface="Arial" charset="0"/>
              <a:buNone/>
              <a:tabLst/>
              <a:defRPr/>
            </a:pPr>
            <a:r>
              <a:rPr lang="ru-RU" altLang="ru-RU" sz="2000" dirty="0">
                <a:solidFill>
                  <a:srgbClr val="FF0000"/>
                </a:solidFill>
              </a:rPr>
              <a:t>Группа: _______________________________________________</a:t>
            </a:r>
          </a:p>
          <a:p>
            <a:pPr lvl="0" algn="l" defTabSz="914400" eaLnBrk="1" hangingPunct="1">
              <a:lnSpc>
                <a:spcPct val="80000"/>
              </a:lnSpc>
              <a:spcBef>
                <a:spcPct val="0"/>
              </a:spcBef>
              <a:defRPr/>
            </a:pPr>
            <a:r>
              <a:rPr kumimoji="0" lang="ru-RU" altLang="ru-RU" sz="2000" b="0" i="0" u="none" strike="noStrike" kern="1200" cap="none" spc="0" normalizeH="0" baseline="0" noProof="0" dirty="0">
                <a:ln>
                  <a:noFill/>
                </a:ln>
                <a:solidFill>
                  <a:srgbClr val="FF0000"/>
                </a:solidFill>
                <a:effectLst/>
                <a:uLnTx/>
                <a:uFillTx/>
              </a:rPr>
              <a:t>ФИО Руководител</a:t>
            </a:r>
            <a:r>
              <a:rPr kumimoji="0" lang="ru-RU" altLang="ru-RU" sz="2000" b="0" i="0" strike="noStrike" kern="1200" cap="none" spc="0" normalizeH="0" baseline="0" noProof="0" dirty="0">
                <a:ln>
                  <a:noFill/>
                </a:ln>
                <a:solidFill>
                  <a:srgbClr val="FF0000"/>
                </a:solidFill>
                <a:effectLst/>
                <a:uLnTx/>
                <a:uFillTx/>
              </a:rPr>
              <a:t>я:  </a:t>
            </a:r>
            <a:r>
              <a:rPr lang="ru-RU" altLang="ru-RU" sz="2000" dirty="0">
                <a:solidFill>
                  <a:srgbClr val="FF0000"/>
                </a:solidFill>
              </a:rPr>
              <a:t>____________________________________</a:t>
            </a:r>
          </a:p>
          <a:p>
            <a:pPr marL="0" marR="0" lvl="0" indent="0" algn="ctr" defTabSz="914400" rtl="0" eaLnBrk="1" fontAlgn="base" latinLnBrk="0" hangingPunct="1">
              <a:lnSpc>
                <a:spcPct val="80000"/>
              </a:lnSpc>
              <a:spcBef>
                <a:spcPct val="20000"/>
              </a:spcBef>
              <a:spcAft>
                <a:spcPct val="0"/>
              </a:spcAft>
              <a:buClrTx/>
              <a:buSzTx/>
              <a:buFont typeface="Arial" charset="0"/>
              <a:buNone/>
              <a:tabLst/>
              <a:defRPr/>
            </a:pPr>
            <a:endParaRPr kumimoji="0" lang="ru-RU" altLang="ru-RU" sz="2200" b="0" i="1" u="none" strike="noStrike" kern="1200" cap="none" spc="0" normalizeH="0" baseline="0" noProof="0" dirty="0">
              <a:ln>
                <a:noFill/>
              </a:ln>
              <a:solidFill>
                <a:srgbClr val="FF0000"/>
              </a:solidFill>
              <a:effectLst/>
              <a:uLnTx/>
              <a:uFillTx/>
              <a:latin typeface="Arial" charset="0"/>
              <a:ea typeface="+mn-ea"/>
              <a:cs typeface="+mn-cs"/>
            </a:endParaRPr>
          </a:p>
          <a:p>
            <a:pPr marL="0" marR="0" lvl="0" indent="0" algn="ctr" defTabSz="914400" rtl="0" eaLnBrk="1" fontAlgn="base" latinLnBrk="0" hangingPunct="1">
              <a:lnSpc>
                <a:spcPct val="80000"/>
              </a:lnSpc>
              <a:spcBef>
                <a:spcPct val="20000"/>
              </a:spcBef>
              <a:spcAft>
                <a:spcPct val="0"/>
              </a:spcAft>
              <a:buClrTx/>
              <a:buSzTx/>
              <a:buFont typeface="Arial" charset="0"/>
              <a:buNone/>
              <a:tabLst/>
              <a:defRPr/>
            </a:pPr>
            <a:endParaRPr kumimoji="0" lang="en-US" altLang="ru-RU" sz="1000" b="1" i="0" u="none" strike="noStrike" kern="1200" cap="none" spc="0" normalizeH="0" baseline="0" noProof="0" dirty="0">
              <a:ln>
                <a:noFill/>
              </a:ln>
              <a:solidFill>
                <a:srgbClr val="FF0000"/>
              </a:solidFill>
              <a:effectLst/>
              <a:uLnTx/>
              <a:uFillTx/>
              <a:latin typeface="Calibri"/>
              <a:ea typeface="+mn-ea"/>
              <a:cs typeface="+mn-cs"/>
            </a:endParaRPr>
          </a:p>
          <a:p>
            <a:pPr marL="0" marR="0" lvl="0" indent="0" algn="ctr" defTabSz="914400" rtl="0" eaLnBrk="1" fontAlgn="base" latinLnBrk="0" hangingPunct="1">
              <a:lnSpc>
                <a:spcPct val="80000"/>
              </a:lnSpc>
              <a:spcBef>
                <a:spcPct val="20000"/>
              </a:spcBef>
              <a:spcAft>
                <a:spcPct val="0"/>
              </a:spcAft>
              <a:buClrTx/>
              <a:buSzTx/>
              <a:buFont typeface="Arial" charset="0"/>
              <a:buNone/>
              <a:tabLst/>
              <a:defRPr/>
            </a:pPr>
            <a:endParaRPr kumimoji="0" lang="en-US" altLang="ru-RU" sz="8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ctr" defTabSz="914400" rtl="0" eaLnBrk="1" fontAlgn="base" latinLnBrk="0" hangingPunct="1">
              <a:lnSpc>
                <a:spcPct val="80000"/>
              </a:lnSpc>
              <a:spcBef>
                <a:spcPct val="20000"/>
              </a:spcBef>
              <a:spcAft>
                <a:spcPct val="0"/>
              </a:spcAft>
              <a:buClrTx/>
              <a:buSzTx/>
              <a:buFont typeface="Arial" charset="0"/>
              <a:buNone/>
              <a:tabLst/>
              <a:defRPr/>
            </a:pPr>
            <a:endParaRPr kumimoji="0" lang="ru-RU" altLang="ru-RU" sz="800" b="0" i="1" u="none" strike="noStrike" kern="1200" cap="none" spc="0" normalizeH="0" baseline="0" noProof="0" dirty="0">
              <a:ln>
                <a:noFill/>
              </a:ln>
              <a:solidFill>
                <a:srgbClr val="FF0000"/>
              </a:solidFill>
              <a:effectLst/>
              <a:uLnTx/>
              <a:uFillTx/>
              <a:latin typeface="Calibri"/>
              <a:ea typeface="+mn-ea"/>
              <a:cs typeface="+mn-cs"/>
            </a:endParaRPr>
          </a:p>
        </p:txBody>
      </p:sp>
      <p:sp>
        <p:nvSpPr>
          <p:cNvPr id="8" name="TextBox 7">
            <a:extLst>
              <a:ext uri="{FF2B5EF4-FFF2-40B4-BE49-F238E27FC236}">
                <a16:creationId xmlns:a16="http://schemas.microsoft.com/office/drawing/2014/main" id="{57A02C01-F3A7-4DE2-9DF2-AD08FA4829BC}"/>
              </a:ext>
            </a:extLst>
          </p:cNvPr>
          <p:cNvSpPr txBox="1">
            <a:spLocks noChangeArrowheads="1"/>
          </p:cNvSpPr>
          <p:nvPr/>
        </p:nvSpPr>
        <p:spPr bwMode="auto">
          <a:xfrm>
            <a:off x="666180" y="1620391"/>
            <a:ext cx="9144000" cy="954107"/>
          </a:xfrm>
          <a:prstGeom prst="rect">
            <a:avLst/>
          </a:prstGeom>
          <a:noFill/>
          <a:ln w="9525">
            <a:noFill/>
            <a:miter lim="800000"/>
            <a:headEnd/>
            <a:tailEnd/>
          </a:ln>
        </p:spPr>
        <p:txBody>
          <a:bodyPr>
            <a:spAutoFit/>
          </a:bodyPr>
          <a:lstStyle/>
          <a:p>
            <a:pPr algn="ctr" defTabSz="914400" fontAlgn="base">
              <a:spcBef>
                <a:spcPct val="0"/>
              </a:spcBef>
              <a:spcAft>
                <a:spcPct val="0"/>
              </a:spcAft>
            </a:pPr>
            <a:r>
              <a:rPr lang="ru-RU" altLang="ru-RU" sz="1400" b="1" dirty="0">
                <a:solidFill>
                  <a:prstClr val="white"/>
                </a:solidFill>
                <a:latin typeface="Arial" charset="0"/>
              </a:rPr>
              <a:t>АВТОНОМНАЯ НЕКОММЕРЧЕСКАЯ ОРГАНИЗАЦИЯ ВЫСШЕГО ОБРАЗОВАНИЯ</a:t>
            </a:r>
          </a:p>
          <a:p>
            <a:pPr algn="ctr" defTabSz="914400" fontAlgn="base">
              <a:spcBef>
                <a:spcPct val="0"/>
              </a:spcBef>
              <a:spcAft>
                <a:spcPct val="0"/>
              </a:spcAft>
            </a:pPr>
            <a:r>
              <a:rPr lang="ru-RU" altLang="ru-RU" sz="1400" b="1" dirty="0">
                <a:solidFill>
                  <a:prstClr val="white"/>
                </a:solidFill>
                <a:latin typeface="Arial" charset="0"/>
              </a:rPr>
              <a:t>«</a:t>
            </a:r>
            <a:r>
              <a:rPr lang="ru-RU" altLang="ru-RU" sz="1400" b="1">
                <a:solidFill>
                  <a:prstClr val="white"/>
                </a:solidFill>
                <a:latin typeface="Arial" charset="0"/>
              </a:rPr>
              <a:t>МОСКОВСКИЙ </a:t>
            </a:r>
            <a:r>
              <a:rPr lang="ru-RU" altLang="ru-RU" sz="1400" b="1" smtClean="0">
                <a:solidFill>
                  <a:prstClr val="white"/>
                </a:solidFill>
                <a:latin typeface="Arial" charset="0"/>
              </a:rPr>
              <a:t>УНИВЕРСИТЕТ </a:t>
            </a:r>
            <a:r>
              <a:rPr lang="ru-RU" altLang="ru-RU" sz="1400" b="1" dirty="0">
                <a:solidFill>
                  <a:prstClr val="white"/>
                </a:solidFill>
                <a:latin typeface="Arial" charset="0"/>
              </a:rPr>
              <a:t>«СИНЕРГИЯ» </a:t>
            </a:r>
          </a:p>
          <a:p>
            <a:pPr lvl="0" algn="ctr">
              <a:buClr>
                <a:srgbClr val="000000"/>
              </a:buClr>
              <a:buSzPts val="1400"/>
            </a:pPr>
            <a:r>
              <a:rPr lang="ru-RU" sz="1400" b="1" dirty="0">
                <a:solidFill>
                  <a:srgbClr val="FFFFFF"/>
                </a:solidFill>
                <a:latin typeface="Arial"/>
                <a:ea typeface="Arial"/>
                <a:cs typeface="Arial"/>
                <a:sym typeface="Arial"/>
              </a:rPr>
              <a:t>Факультет Информационных технологий</a:t>
            </a:r>
            <a:endParaRPr lang="ru-RU" sz="1400" dirty="0">
              <a:solidFill>
                <a:srgbClr val="000000"/>
              </a:solidFill>
              <a:latin typeface="Arial"/>
              <a:ea typeface="Arial"/>
              <a:cs typeface="Arial"/>
              <a:sym typeface="Arial"/>
            </a:endParaRPr>
          </a:p>
          <a:p>
            <a:pPr algn="ctr" defTabSz="914400" fontAlgn="base">
              <a:spcBef>
                <a:spcPct val="0"/>
              </a:spcBef>
              <a:spcAft>
                <a:spcPct val="0"/>
              </a:spcAft>
            </a:pPr>
            <a:r>
              <a:rPr lang="ru-RU" altLang="ru-RU" sz="1400" b="1" dirty="0" smtClean="0">
                <a:solidFill>
                  <a:prstClr val="white"/>
                </a:solidFill>
                <a:latin typeface="Arial" charset="0"/>
              </a:rPr>
              <a:t>Кафедра </a:t>
            </a:r>
            <a:r>
              <a:rPr lang="ru-RU" altLang="ru-RU" sz="1400" b="1" dirty="0">
                <a:solidFill>
                  <a:prstClr val="white"/>
                </a:solidFill>
                <a:latin typeface="Arial" charset="0"/>
              </a:rPr>
              <a:t>Ц</a:t>
            </a:r>
            <a:r>
              <a:rPr lang="ru-RU" altLang="ru-RU" sz="1400" b="1" dirty="0" smtClean="0">
                <a:solidFill>
                  <a:prstClr val="white"/>
                </a:solidFill>
                <a:latin typeface="Arial" charset="0"/>
              </a:rPr>
              <a:t>ифровой </a:t>
            </a:r>
            <a:r>
              <a:rPr lang="ru-RU" altLang="ru-RU" sz="1400" b="1" dirty="0">
                <a:solidFill>
                  <a:prstClr val="white"/>
                </a:solidFill>
                <a:latin typeface="Arial" charset="0"/>
              </a:rPr>
              <a:t>экономики</a:t>
            </a:r>
          </a:p>
        </p:txBody>
      </p:sp>
    </p:spTree>
    <p:extLst>
      <p:ext uri="{BB962C8B-B14F-4D97-AF65-F5344CB8AC3E}">
        <p14:creationId xmlns:p14="http://schemas.microsoft.com/office/powerpoint/2010/main" val="1357806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F35FC0-FA84-44DD-8C57-C9ED9726789A}"/>
              </a:ext>
            </a:extLst>
          </p:cNvPr>
          <p:cNvSpPr>
            <a:spLocks noGrp="1"/>
          </p:cNvSpPr>
          <p:nvPr>
            <p:ph type="title"/>
          </p:nvPr>
        </p:nvSpPr>
        <p:spPr>
          <a:xfrm>
            <a:off x="463818" y="433172"/>
            <a:ext cx="9687193" cy="498598"/>
          </a:xfrm>
        </p:spPr>
        <p:txBody>
          <a:bodyPr/>
          <a:lstStyle/>
          <a:p>
            <a:r>
              <a:rPr lang="ru-RU" sz="3600" dirty="0" smtClean="0"/>
              <a:t>Подготовительный </a:t>
            </a:r>
            <a:r>
              <a:rPr lang="ru-RU" sz="3600" dirty="0"/>
              <a:t>этап</a:t>
            </a:r>
          </a:p>
        </p:txBody>
      </p:sp>
      <p:sp>
        <p:nvSpPr>
          <p:cNvPr id="4" name="Текст 3">
            <a:extLst>
              <a:ext uri="{FF2B5EF4-FFF2-40B4-BE49-F238E27FC236}">
                <a16:creationId xmlns:a16="http://schemas.microsoft.com/office/drawing/2014/main" id="{45253968-7AF1-4C69-823A-99D272B16EEC}"/>
              </a:ext>
            </a:extLst>
          </p:cNvPr>
          <p:cNvSpPr>
            <a:spLocks noGrp="1"/>
          </p:cNvSpPr>
          <p:nvPr>
            <p:ph type="body" idx="13"/>
          </p:nvPr>
        </p:nvSpPr>
        <p:spPr>
          <a:xfrm>
            <a:off x="326107" y="985194"/>
            <a:ext cx="9824904" cy="421490"/>
          </a:xfrm>
        </p:spPr>
        <p:txBody>
          <a:bodyPr>
            <a:normAutofit/>
          </a:bodyPr>
          <a:lstStyle/>
          <a:p>
            <a:r>
              <a:rPr lang="ru-RU" b="0" dirty="0">
                <a:solidFill>
                  <a:srgbClr val="E60000"/>
                </a:solidFill>
              </a:rPr>
              <a:t>Права пользователей корпоративной информационной системы</a:t>
            </a:r>
          </a:p>
        </p:txBody>
      </p:sp>
      <p:pic>
        <p:nvPicPr>
          <p:cNvPr id="5" name="Рисунок 4">
            <a:extLst>
              <a:ext uri="{FF2B5EF4-FFF2-40B4-BE49-F238E27FC236}">
                <a16:creationId xmlns:a16="http://schemas.microsoft.com/office/drawing/2014/main" id="{94CAD456-827D-4BE4-8FB2-E31317191DEF}"/>
              </a:ext>
            </a:extLst>
          </p:cNvPr>
          <p:cNvPicPr>
            <a:picLocks noChangeAspect="1"/>
          </p:cNvPicPr>
          <p:nvPr/>
        </p:nvPicPr>
        <p:blipFill>
          <a:blip r:embed="rId2"/>
          <a:stretch>
            <a:fillRect/>
          </a:stretch>
        </p:blipFill>
        <p:spPr>
          <a:xfrm>
            <a:off x="1526995" y="2000317"/>
            <a:ext cx="6636289" cy="4302193"/>
          </a:xfrm>
          <a:prstGeom prst="rect">
            <a:avLst/>
          </a:prstGeom>
        </p:spPr>
      </p:pic>
      <p:sp>
        <p:nvSpPr>
          <p:cNvPr id="7" name="TextBox 6">
            <a:extLst>
              <a:ext uri="{FF2B5EF4-FFF2-40B4-BE49-F238E27FC236}">
                <a16:creationId xmlns:a16="http://schemas.microsoft.com/office/drawing/2014/main" id="{41582841-5FE4-40C9-8D37-A6B293ECFF28}"/>
              </a:ext>
            </a:extLst>
          </p:cNvPr>
          <p:cNvSpPr txBox="1"/>
          <p:nvPr/>
        </p:nvSpPr>
        <p:spPr>
          <a:xfrm>
            <a:off x="738188" y="6588943"/>
            <a:ext cx="7560840" cy="1077218"/>
          </a:xfrm>
          <a:prstGeom prst="rect">
            <a:avLst/>
          </a:prstGeom>
          <a:noFill/>
        </p:spPr>
        <p:txBody>
          <a:bodyPr wrap="square">
            <a:spAutoFit/>
          </a:bodyPr>
          <a:lstStyle/>
          <a:p>
            <a:pPr marL="0" marR="0" lvl="0" indent="538163" algn="ctr" defTabSz="1043056" rtl="0" eaLnBrk="1" fontAlgn="auto" latinLnBrk="0" hangingPunct="1">
              <a:lnSpc>
                <a:spcPct val="100000"/>
              </a:lnSpc>
              <a:spcBef>
                <a:spcPts val="0"/>
              </a:spcBef>
              <a:spcAft>
                <a:spcPts val="1200"/>
              </a:spcAft>
              <a:buClrTx/>
              <a:buSzTx/>
              <a:buFontTx/>
              <a:buNone/>
              <a:tabLst/>
              <a:defRPr/>
            </a:pP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Рисунок 3. Пример разграничения прав доступа </a:t>
            </a:r>
            <a:r>
              <a:rPr kumimoji="0" lang="ru-RU" sz="1800" b="1" i="1" u="none" strike="noStrike" kern="1200" cap="none" spc="0" normalizeH="0" baseline="0" noProof="0" dirty="0" smtClean="0">
                <a:ln>
                  <a:noFill/>
                </a:ln>
                <a:solidFill>
                  <a:srgbClr val="70AD47">
                    <a:lumMod val="75000"/>
                  </a:srgbClr>
                </a:solidFill>
                <a:effectLst/>
                <a:uLnTx/>
                <a:uFillTx/>
                <a:latin typeface="Calibri" panose="020F0502020204030204"/>
                <a:ea typeface="+mn-ea"/>
                <a:cs typeface="+mn-cs"/>
              </a:rPr>
              <a:t>в системе </a:t>
            </a: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для фрилансеров и штатных сотрудников</a:t>
            </a:r>
          </a:p>
          <a:p>
            <a:pPr marL="0" marR="0" lvl="0" indent="538163" algn="ctr" defTabSz="1043056" rtl="0" eaLnBrk="1" fontAlgn="auto" latinLnBrk="0" hangingPunct="1">
              <a:lnSpc>
                <a:spcPct val="100000"/>
              </a:lnSpc>
              <a:spcBef>
                <a:spcPts val="0"/>
              </a:spcBef>
              <a:spcAft>
                <a:spcPts val="1200"/>
              </a:spcAft>
              <a:buClrTx/>
              <a:buSzTx/>
              <a:buFontTx/>
              <a:buNone/>
              <a:tabLst/>
              <a:defRPr/>
            </a:pPr>
            <a:endPar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sp>
        <p:nvSpPr>
          <p:cNvPr id="9" name="Прямоугольник 8"/>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235264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D13D5D-6071-4D13-981C-058D6B1492FB}"/>
              </a:ext>
            </a:extLst>
          </p:cNvPr>
          <p:cNvSpPr>
            <a:spLocks noGrp="1"/>
          </p:cNvSpPr>
          <p:nvPr>
            <p:ph type="title"/>
          </p:nvPr>
        </p:nvSpPr>
        <p:spPr>
          <a:xfrm>
            <a:off x="466961" y="216170"/>
            <a:ext cx="9687193" cy="1329595"/>
          </a:xfrm>
        </p:spPr>
        <p:txBody>
          <a:bodyPr/>
          <a:lstStyle/>
          <a:p>
            <a:r>
              <a:rPr lang="ru-RU" sz="3600" dirty="0" smtClean="0"/>
              <a:t>Исследовательский этап.</a:t>
            </a:r>
            <a:br>
              <a:rPr lang="ru-RU" sz="3600" dirty="0" smtClean="0"/>
            </a:br>
            <a:r>
              <a:rPr lang="ru-RU" sz="3000" dirty="0" smtClean="0"/>
              <a:t>Сбор </a:t>
            </a:r>
            <a:r>
              <a:rPr lang="ru-RU" sz="3000" dirty="0"/>
              <a:t>информации об объекте практики </a:t>
            </a:r>
            <a:r>
              <a:rPr lang="ru-RU" sz="3000" dirty="0" smtClean="0"/>
              <a:t/>
            </a:r>
            <a:br>
              <a:rPr lang="ru-RU" sz="3000" dirty="0" smtClean="0"/>
            </a:br>
            <a:r>
              <a:rPr lang="ru-RU" sz="3000" dirty="0" smtClean="0"/>
              <a:t>и </a:t>
            </a:r>
            <a:r>
              <a:rPr lang="ru-RU" sz="3000" dirty="0"/>
              <a:t>анализ </a:t>
            </a:r>
            <a:r>
              <a:rPr lang="ru-RU" sz="3000" dirty="0" smtClean="0"/>
              <a:t>содержания источников</a:t>
            </a:r>
            <a:endParaRPr lang="ru-RU" sz="3000" dirty="0"/>
          </a:p>
        </p:txBody>
      </p:sp>
      <p:sp>
        <p:nvSpPr>
          <p:cNvPr id="3" name="Объект 2">
            <a:extLst>
              <a:ext uri="{FF2B5EF4-FFF2-40B4-BE49-F238E27FC236}">
                <a16:creationId xmlns:a16="http://schemas.microsoft.com/office/drawing/2014/main" id="{091DC268-3756-4D5C-8BFE-1C6ED6F2CC19}"/>
              </a:ext>
            </a:extLst>
          </p:cNvPr>
          <p:cNvSpPr>
            <a:spLocks noGrp="1"/>
          </p:cNvSpPr>
          <p:nvPr>
            <p:ph idx="1"/>
          </p:nvPr>
        </p:nvSpPr>
        <p:spPr>
          <a:xfrm>
            <a:off x="434248" y="2628503"/>
            <a:ext cx="9824904" cy="4014015"/>
          </a:xfrm>
        </p:spPr>
        <p:txBody>
          <a:bodyPr>
            <a:normAutofit fontScale="85000" lnSpcReduction="20000"/>
          </a:bodyPr>
          <a:lstStyle/>
          <a:p>
            <a:pPr marL="0" indent="0">
              <a:lnSpc>
                <a:spcPct val="100000"/>
              </a:lnSpc>
              <a:buNone/>
            </a:pPr>
            <a:r>
              <a:rPr lang="ru-RU" sz="2000" dirty="0" smtClean="0"/>
              <a:t>ОБЩЕСТВО </a:t>
            </a:r>
            <a:r>
              <a:rPr lang="ru-RU" sz="2000" dirty="0"/>
              <a:t>С ОГРАНИЧЕННОЙ ОТВЕТСТВЕННОСТЬЮ "СИНАПС"</a:t>
            </a:r>
          </a:p>
          <a:p>
            <a:pPr marL="0" indent="0">
              <a:lnSpc>
                <a:spcPct val="100000"/>
              </a:lnSpc>
              <a:buNone/>
            </a:pPr>
            <a:r>
              <a:rPr lang="ru-RU" sz="2000" dirty="0" smtClean="0"/>
              <a:t>Адрес: г</a:t>
            </a:r>
            <a:r>
              <a:rPr lang="ru-RU" sz="2000" dirty="0"/>
              <a:t>. Москва, ул. Зорге, д. 28 корп. </a:t>
            </a:r>
            <a:r>
              <a:rPr lang="ru-RU" sz="2000" dirty="0" smtClean="0"/>
              <a:t>1</a:t>
            </a:r>
            <a:endParaRPr lang="ru-RU" sz="2000" dirty="0"/>
          </a:p>
          <a:p>
            <a:pPr marL="0" indent="0">
              <a:lnSpc>
                <a:spcPct val="100000"/>
              </a:lnSpc>
              <a:buNone/>
            </a:pPr>
            <a:r>
              <a:rPr lang="ru-RU" sz="2000" dirty="0"/>
              <a:t>Уставный </a:t>
            </a:r>
            <a:r>
              <a:rPr lang="ru-RU" sz="2000" dirty="0" smtClean="0"/>
              <a:t>капитал: 200 </a:t>
            </a:r>
            <a:r>
              <a:rPr lang="ru-RU" sz="2000" dirty="0"/>
              <a:t>000 </a:t>
            </a:r>
            <a:r>
              <a:rPr lang="ru-RU" sz="2000" dirty="0" smtClean="0"/>
              <a:t>рублей</a:t>
            </a:r>
            <a:endParaRPr lang="ru-RU" sz="2000" dirty="0"/>
          </a:p>
          <a:p>
            <a:pPr marL="0" indent="0">
              <a:lnSpc>
                <a:spcPct val="100000"/>
              </a:lnSpc>
              <a:buNone/>
            </a:pPr>
            <a:endParaRPr lang="ru-RU" sz="2000" dirty="0"/>
          </a:p>
          <a:p>
            <a:pPr marL="0" indent="0">
              <a:lnSpc>
                <a:spcPct val="100000"/>
              </a:lnSpc>
              <a:buNone/>
            </a:pPr>
            <a:r>
              <a:rPr lang="ru-RU" sz="2000" u="sng" dirty="0"/>
              <a:t>Основной вид деятельности: </a:t>
            </a:r>
            <a:r>
              <a:rPr lang="ru-RU" sz="2000" dirty="0"/>
              <a:t>Строительство жилых и нежилых зданий</a:t>
            </a:r>
          </a:p>
          <a:p>
            <a:pPr marL="0" indent="0">
              <a:lnSpc>
                <a:spcPct val="100000"/>
              </a:lnSpc>
              <a:buNone/>
            </a:pPr>
            <a:r>
              <a:rPr lang="ru-RU" sz="2000" u="sng" dirty="0"/>
              <a:t>Дополнительные виды деятельности:</a:t>
            </a:r>
          </a:p>
          <a:p>
            <a:pPr>
              <a:lnSpc>
                <a:spcPct val="100000"/>
              </a:lnSpc>
            </a:pPr>
            <a:r>
              <a:rPr lang="ru-RU" sz="2000" dirty="0"/>
              <a:t>Строительство инженерных коммуникаций для водоснабжения и водоотведения, газоснабжения</a:t>
            </a:r>
          </a:p>
          <a:p>
            <a:pPr>
              <a:lnSpc>
                <a:spcPct val="100000"/>
              </a:lnSpc>
            </a:pPr>
            <a:r>
              <a:rPr lang="ru-RU" sz="2000" dirty="0"/>
              <a:t>Разборка и снос зданий</a:t>
            </a:r>
          </a:p>
          <a:p>
            <a:pPr>
              <a:lnSpc>
                <a:spcPct val="100000"/>
              </a:lnSpc>
            </a:pPr>
            <a:r>
              <a:rPr lang="ru-RU" sz="2000" dirty="0"/>
              <a:t>Расчистка территории строительной площадки</a:t>
            </a:r>
          </a:p>
          <a:p>
            <a:pPr>
              <a:lnSpc>
                <a:spcPct val="100000"/>
              </a:lnSpc>
            </a:pPr>
            <a:r>
              <a:rPr lang="ru-RU" sz="2000" dirty="0"/>
              <a:t>Производство кровельных работ</a:t>
            </a:r>
          </a:p>
          <a:p>
            <a:pPr>
              <a:lnSpc>
                <a:spcPct val="100000"/>
              </a:lnSpc>
            </a:pPr>
            <a:r>
              <a:rPr lang="ru-RU" sz="2000" dirty="0"/>
              <a:t>Работы строительные специализированные прочие, не включенные в другие группировки</a:t>
            </a:r>
          </a:p>
          <a:p>
            <a:pPr>
              <a:lnSpc>
                <a:spcPct val="100000"/>
              </a:lnSpc>
            </a:pPr>
            <a:r>
              <a:rPr lang="ru-RU" sz="2000" dirty="0"/>
              <a:t>Работы бетонные и железобетонные</a:t>
            </a:r>
          </a:p>
          <a:p>
            <a:pPr marL="0" indent="0">
              <a:lnSpc>
                <a:spcPct val="100000"/>
              </a:lnSpc>
              <a:buNone/>
            </a:pPr>
            <a:endParaRPr lang="ru-RU" sz="2000" dirty="0"/>
          </a:p>
        </p:txBody>
      </p:sp>
      <p:sp>
        <p:nvSpPr>
          <p:cNvPr id="4" name="Текст 3">
            <a:extLst>
              <a:ext uri="{FF2B5EF4-FFF2-40B4-BE49-F238E27FC236}">
                <a16:creationId xmlns:a16="http://schemas.microsoft.com/office/drawing/2014/main" id="{09F4A8DA-7B1E-45B2-85EA-94287A25C60A}"/>
              </a:ext>
            </a:extLst>
          </p:cNvPr>
          <p:cNvSpPr>
            <a:spLocks noGrp="1"/>
          </p:cNvSpPr>
          <p:nvPr>
            <p:ph type="body" idx="13"/>
          </p:nvPr>
        </p:nvSpPr>
        <p:spPr>
          <a:xfrm>
            <a:off x="329250" y="1758948"/>
            <a:ext cx="9824904" cy="1157588"/>
          </a:xfrm>
        </p:spPr>
        <p:txBody>
          <a:bodyPr>
            <a:normAutofit/>
          </a:bodyPr>
          <a:lstStyle/>
          <a:p>
            <a:r>
              <a:rPr lang="ru-RU" b="0" dirty="0">
                <a:solidFill>
                  <a:srgbClr val="E60000"/>
                </a:solidFill>
              </a:rPr>
              <a:t>Характеристика предприятия и его деятельности</a:t>
            </a:r>
          </a:p>
          <a:p>
            <a:r>
              <a:rPr lang="ru-RU" b="0" dirty="0">
                <a:solidFill>
                  <a:srgbClr val="E60000"/>
                </a:solidFill>
              </a:rPr>
              <a:t>Организационно-правовая форма и характер собственности</a:t>
            </a:r>
          </a:p>
          <a:p>
            <a:endParaRPr lang="ru-RU" dirty="0"/>
          </a:p>
        </p:txBody>
      </p:sp>
      <p:sp>
        <p:nvSpPr>
          <p:cNvPr id="5" name="Текст 3">
            <a:extLst>
              <a:ext uri="{FF2B5EF4-FFF2-40B4-BE49-F238E27FC236}">
                <a16:creationId xmlns:a16="http://schemas.microsoft.com/office/drawing/2014/main" id="{25F08897-D721-4686-A730-970641D7C695}"/>
              </a:ext>
            </a:extLst>
          </p:cNvPr>
          <p:cNvSpPr txBox="1">
            <a:spLocks/>
          </p:cNvSpPr>
          <p:nvPr/>
        </p:nvSpPr>
        <p:spPr>
          <a:xfrm>
            <a:off x="329250" y="3647243"/>
            <a:ext cx="9824904" cy="629637"/>
          </a:xfrm>
          <a:prstGeom prst="rect">
            <a:avLst/>
          </a:prstGeom>
        </p:spPr>
        <p:txBody>
          <a:bodyPr vert="horz" lIns="104306" tIns="52153" rIns="104306" bIns="52153" rtlCol="0" anchor="b">
            <a:normAutofit/>
          </a:bodyPr>
          <a:lstStyle>
            <a:lvl1pPr marL="87313" indent="0" algn="l" defTabSz="782292" rtl="0" eaLnBrk="1" latinLnBrk="0" hangingPunct="1">
              <a:lnSpc>
                <a:spcPct val="90000"/>
              </a:lnSpc>
              <a:spcBef>
                <a:spcPts val="856"/>
              </a:spcBef>
              <a:buFont typeface="Arial" panose="020B0604020202020204" pitchFamily="34" charset="0"/>
              <a:buNone/>
              <a:defRPr sz="1800" b="1" kern="1200">
                <a:solidFill>
                  <a:srgbClr val="FF0000"/>
                </a:solidFill>
                <a:latin typeface="Arial" panose="020B0604020202020204" pitchFamily="34" charset="0"/>
                <a:ea typeface="+mn-ea"/>
                <a:cs typeface="Arial" panose="020B0604020202020204" pitchFamily="34" charset="0"/>
              </a:defRPr>
            </a:lvl1pPr>
            <a:lvl2pPr marL="391146" indent="0" algn="l" defTabSz="782292" rtl="0" eaLnBrk="1" latinLnBrk="0" hangingPunct="1">
              <a:lnSpc>
                <a:spcPct val="90000"/>
              </a:lnSpc>
              <a:spcBef>
                <a:spcPts val="428"/>
              </a:spcBef>
              <a:buFont typeface="Arial" panose="020B0604020202020204" pitchFamily="34" charset="0"/>
              <a:buNone/>
              <a:defRPr sz="1700" b="1" kern="1200">
                <a:solidFill>
                  <a:schemeClr val="tx1"/>
                </a:solidFill>
                <a:latin typeface="+mn-lt"/>
                <a:ea typeface="+mn-ea"/>
                <a:cs typeface="+mn-cs"/>
              </a:defRPr>
            </a:lvl2pPr>
            <a:lvl3pPr marL="782292" indent="0" algn="l" defTabSz="782292" rtl="0" eaLnBrk="1" latinLnBrk="0" hangingPunct="1">
              <a:lnSpc>
                <a:spcPct val="90000"/>
              </a:lnSpc>
              <a:spcBef>
                <a:spcPts val="428"/>
              </a:spcBef>
              <a:buFont typeface="Arial" panose="020B0604020202020204" pitchFamily="34" charset="0"/>
              <a:buNone/>
              <a:defRPr sz="1500" b="1" kern="1200">
                <a:solidFill>
                  <a:schemeClr val="tx1"/>
                </a:solidFill>
                <a:latin typeface="+mn-lt"/>
                <a:ea typeface="+mn-ea"/>
                <a:cs typeface="+mn-cs"/>
              </a:defRPr>
            </a:lvl3pPr>
            <a:lvl4pPr marL="1173438" indent="0" algn="l" defTabSz="782292" rtl="0" eaLnBrk="1" latinLnBrk="0" hangingPunct="1">
              <a:lnSpc>
                <a:spcPct val="90000"/>
              </a:lnSpc>
              <a:spcBef>
                <a:spcPts val="428"/>
              </a:spcBef>
              <a:buFont typeface="Arial" panose="020B0604020202020204" pitchFamily="34" charset="0"/>
              <a:buNone/>
              <a:defRPr sz="1400" b="1" kern="1200">
                <a:solidFill>
                  <a:schemeClr val="tx1"/>
                </a:solidFill>
                <a:latin typeface="+mn-lt"/>
                <a:ea typeface="+mn-ea"/>
                <a:cs typeface="+mn-cs"/>
              </a:defRPr>
            </a:lvl4pPr>
            <a:lvl5pPr marL="1564584" indent="0" algn="l" defTabSz="782292" rtl="0" eaLnBrk="1" latinLnBrk="0" hangingPunct="1">
              <a:lnSpc>
                <a:spcPct val="90000"/>
              </a:lnSpc>
              <a:spcBef>
                <a:spcPts val="428"/>
              </a:spcBef>
              <a:buFont typeface="Arial" panose="020B0604020202020204" pitchFamily="34" charset="0"/>
              <a:buNone/>
              <a:defRPr sz="1400" b="1" kern="1200">
                <a:solidFill>
                  <a:schemeClr val="tx1"/>
                </a:solidFill>
                <a:latin typeface="+mn-lt"/>
                <a:ea typeface="+mn-ea"/>
                <a:cs typeface="+mn-cs"/>
              </a:defRPr>
            </a:lvl5pPr>
            <a:lvl6pPr marL="1955730" indent="0" algn="l" defTabSz="782292" rtl="0" eaLnBrk="1" latinLnBrk="0" hangingPunct="1">
              <a:lnSpc>
                <a:spcPct val="90000"/>
              </a:lnSpc>
              <a:spcBef>
                <a:spcPts val="428"/>
              </a:spcBef>
              <a:buFont typeface="Arial" panose="020B0604020202020204" pitchFamily="34" charset="0"/>
              <a:buNone/>
              <a:defRPr sz="1400" b="1" kern="1200">
                <a:solidFill>
                  <a:schemeClr val="tx1"/>
                </a:solidFill>
                <a:latin typeface="+mn-lt"/>
                <a:ea typeface="+mn-ea"/>
                <a:cs typeface="+mn-cs"/>
              </a:defRPr>
            </a:lvl6pPr>
            <a:lvl7pPr marL="2346876" indent="0" algn="l" defTabSz="782292" rtl="0" eaLnBrk="1" latinLnBrk="0" hangingPunct="1">
              <a:lnSpc>
                <a:spcPct val="90000"/>
              </a:lnSpc>
              <a:spcBef>
                <a:spcPts val="428"/>
              </a:spcBef>
              <a:buFont typeface="Arial" panose="020B0604020202020204" pitchFamily="34" charset="0"/>
              <a:buNone/>
              <a:defRPr sz="1400" b="1" kern="1200">
                <a:solidFill>
                  <a:schemeClr val="tx1"/>
                </a:solidFill>
                <a:latin typeface="+mn-lt"/>
                <a:ea typeface="+mn-ea"/>
                <a:cs typeface="+mn-cs"/>
              </a:defRPr>
            </a:lvl7pPr>
            <a:lvl8pPr marL="2738022" indent="0" algn="l" defTabSz="782292" rtl="0" eaLnBrk="1" latinLnBrk="0" hangingPunct="1">
              <a:lnSpc>
                <a:spcPct val="90000"/>
              </a:lnSpc>
              <a:spcBef>
                <a:spcPts val="428"/>
              </a:spcBef>
              <a:buFont typeface="Arial" panose="020B0604020202020204" pitchFamily="34" charset="0"/>
              <a:buNone/>
              <a:defRPr sz="1400" b="1" kern="1200">
                <a:solidFill>
                  <a:schemeClr val="tx1"/>
                </a:solidFill>
                <a:latin typeface="+mn-lt"/>
                <a:ea typeface="+mn-ea"/>
                <a:cs typeface="+mn-cs"/>
              </a:defRPr>
            </a:lvl8pPr>
            <a:lvl9pPr marL="3129168" indent="0" algn="l" defTabSz="782292" rtl="0" eaLnBrk="1" latinLnBrk="0" hangingPunct="1">
              <a:lnSpc>
                <a:spcPct val="90000"/>
              </a:lnSpc>
              <a:spcBef>
                <a:spcPts val="428"/>
              </a:spcBef>
              <a:buFont typeface="Arial" panose="020B0604020202020204" pitchFamily="34" charset="0"/>
              <a:buNone/>
              <a:defRPr sz="1400" b="1" kern="1200">
                <a:solidFill>
                  <a:schemeClr val="tx1"/>
                </a:solidFill>
                <a:latin typeface="+mn-lt"/>
                <a:ea typeface="+mn-ea"/>
                <a:cs typeface="+mn-cs"/>
              </a:defRPr>
            </a:lvl9pPr>
          </a:lstStyle>
          <a:p>
            <a:r>
              <a:rPr lang="ru-RU" b="0" dirty="0">
                <a:solidFill>
                  <a:srgbClr val="E60000"/>
                </a:solidFill>
              </a:rPr>
              <a:t>Направление деятельности (размер и отрасль)</a:t>
            </a:r>
          </a:p>
          <a:p>
            <a:endParaRPr lang="ru-RU" dirty="0"/>
          </a:p>
        </p:txBody>
      </p:sp>
      <p:sp>
        <p:nvSpPr>
          <p:cNvPr id="7" name="Прямоугольник 6"/>
          <p:cNvSpPr/>
          <p:nvPr/>
        </p:nvSpPr>
        <p:spPr>
          <a:xfrm>
            <a:off x="7434932" y="133071"/>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71185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394963" y="502904"/>
            <a:ext cx="9687193" cy="498598"/>
          </a:xfrm>
        </p:spPr>
        <p:txBody>
          <a:bodyPr/>
          <a:lstStyle/>
          <a:p>
            <a:r>
              <a:rPr lang="ru-RU" sz="3600" dirty="0" smtClean="0"/>
              <a:t>Исследовательский </a:t>
            </a:r>
            <a:r>
              <a:rPr lang="ru-RU" sz="3600" dirty="0"/>
              <a:t>этап</a:t>
            </a:r>
          </a:p>
        </p:txBody>
      </p:sp>
      <p:sp>
        <p:nvSpPr>
          <p:cNvPr id="3" name="Объект 2">
            <a:extLst>
              <a:ext uri="{FF2B5EF4-FFF2-40B4-BE49-F238E27FC236}">
                <a16:creationId xmlns:a16="http://schemas.microsoft.com/office/drawing/2014/main" id="{F503FDBB-CCEB-439F-A6A8-F6AB256D1EAC}"/>
              </a:ext>
            </a:extLst>
          </p:cNvPr>
          <p:cNvSpPr>
            <a:spLocks noGrp="1"/>
          </p:cNvSpPr>
          <p:nvPr>
            <p:ph idx="1"/>
          </p:nvPr>
        </p:nvSpPr>
        <p:spPr>
          <a:xfrm>
            <a:off x="277114" y="1800398"/>
            <a:ext cx="10110146" cy="5112568"/>
          </a:xfrm>
        </p:spPr>
        <p:txBody>
          <a:bodyPr>
            <a:normAutofit fontScale="70000" lnSpcReduction="20000"/>
          </a:bodyPr>
          <a:lstStyle/>
          <a:p>
            <a:pPr marL="0" indent="0" algn="just">
              <a:lnSpc>
                <a:spcPct val="120000"/>
              </a:lnSpc>
              <a:buNone/>
            </a:pPr>
            <a:r>
              <a:rPr lang="ru-RU" sz="2800" dirty="0"/>
              <a:t>Миссия Промо-</a:t>
            </a:r>
            <a:r>
              <a:rPr lang="ru-RU" sz="2800" dirty="0" err="1"/>
              <a:t>Диджитал</a:t>
            </a:r>
            <a:r>
              <a:rPr lang="ru-RU" sz="2800" dirty="0"/>
              <a:t> - поиск и внедрение инноваций, нестандартных решений в области маркетинговых коммуникаций</a:t>
            </a:r>
            <a:r>
              <a:rPr lang="ru-RU" sz="2800" dirty="0" smtClean="0"/>
              <a:t>.</a:t>
            </a:r>
          </a:p>
          <a:p>
            <a:pPr marL="0" indent="0" algn="just">
              <a:lnSpc>
                <a:spcPct val="120000"/>
              </a:lnSpc>
              <a:buNone/>
            </a:pPr>
            <a:r>
              <a:rPr lang="ru-RU" sz="2800" dirty="0"/>
              <a:t>Этапы становления и развития </a:t>
            </a:r>
            <a:r>
              <a:rPr lang="ru-RU" sz="2800" dirty="0" smtClean="0"/>
              <a:t>организации:</a:t>
            </a:r>
            <a:endParaRPr lang="ru-RU" sz="2800" dirty="0"/>
          </a:p>
          <a:p>
            <a:pPr algn="just">
              <a:lnSpc>
                <a:spcPct val="120000"/>
              </a:lnSpc>
            </a:pPr>
            <a:r>
              <a:rPr lang="ru-RU" dirty="0" smtClean="0"/>
              <a:t>Компания </a:t>
            </a:r>
            <a:r>
              <a:rPr lang="ru-RU" dirty="0"/>
              <a:t>ООО «Промо </a:t>
            </a:r>
            <a:r>
              <a:rPr lang="ru-RU" dirty="0" err="1"/>
              <a:t>Диджитал</a:t>
            </a:r>
            <a:r>
              <a:rPr lang="ru-RU" dirty="0"/>
              <a:t>» - </a:t>
            </a:r>
            <a:r>
              <a:rPr lang="ru-RU" dirty="0" err="1"/>
              <a:t>digital</a:t>
            </a:r>
            <a:r>
              <a:rPr lang="ru-RU" dirty="0"/>
              <a:t>-агентство, которое было образовано в 1997 году и по состоянию на 2017 год входит в десятку лучших креативных агентств в сфере </a:t>
            </a:r>
            <a:r>
              <a:rPr lang="ru-RU" dirty="0" err="1"/>
              <a:t>digital</a:t>
            </a:r>
            <a:r>
              <a:rPr lang="ru-RU" dirty="0"/>
              <a:t> (в соответствии с Единым Рейтингом компаний, специализирующихся на создании, развитии и поддержке интернет-проектов) и занимает второе место в рейтинге лучших </a:t>
            </a:r>
            <a:r>
              <a:rPr lang="ru-RU" dirty="0" err="1" smtClean="0"/>
              <a:t>digital</a:t>
            </a:r>
            <a:r>
              <a:rPr lang="ru-RU" dirty="0"/>
              <a:t>-</a:t>
            </a:r>
            <a:r>
              <a:rPr lang="ru-RU" dirty="0" smtClean="0"/>
              <a:t>агентств</a:t>
            </a:r>
            <a:r>
              <a:rPr lang="ru-RU" dirty="0"/>
              <a:t>, работающих с крупнейшими российскими и международными компаниями.</a:t>
            </a:r>
          </a:p>
          <a:p>
            <a:pPr algn="just">
              <a:lnSpc>
                <a:spcPct val="120000"/>
              </a:lnSpc>
            </a:pPr>
            <a:r>
              <a:rPr lang="ru-RU" dirty="0"/>
              <a:t>Агентство </a:t>
            </a:r>
            <a:r>
              <a:rPr lang="ru-RU" dirty="0" err="1"/>
              <a:t>Ogilvy</a:t>
            </a:r>
            <a:r>
              <a:rPr lang="ru-RU" dirty="0"/>
              <a:t> </a:t>
            </a:r>
            <a:r>
              <a:rPr lang="ru-RU" dirty="0" err="1"/>
              <a:t>Group</a:t>
            </a:r>
            <a:r>
              <a:rPr lang="ru-RU" dirty="0"/>
              <a:t> </a:t>
            </a:r>
            <a:r>
              <a:rPr lang="ru-RU" dirty="0" err="1"/>
              <a:t>Russia</a:t>
            </a:r>
            <a:r>
              <a:rPr lang="ru-RU" dirty="0"/>
              <a:t>, частью которого является «Промо </a:t>
            </a:r>
            <a:r>
              <a:rPr lang="ru-RU" dirty="0" err="1"/>
              <a:t>Диджитал</a:t>
            </a:r>
            <a:r>
              <a:rPr lang="ru-RU" dirty="0"/>
              <a:t>», было открыто в 1997 году и является частью международной сети </a:t>
            </a:r>
            <a:r>
              <a:rPr lang="ru-RU" dirty="0" err="1"/>
              <a:t>Ogilvy</a:t>
            </a:r>
            <a:r>
              <a:rPr lang="ru-RU" dirty="0"/>
              <a:t> &amp; </a:t>
            </a:r>
            <a:r>
              <a:rPr lang="ru-RU" dirty="0" err="1"/>
              <a:t>Mather</a:t>
            </a:r>
            <a:r>
              <a:rPr lang="ru-RU" dirty="0"/>
              <a:t>, принадлежащей крупнейшему рекламно-коммуникационному холдингу WPP. </a:t>
            </a:r>
          </a:p>
          <a:p>
            <a:pPr algn="just">
              <a:lnSpc>
                <a:spcPct val="120000"/>
              </a:lnSpc>
            </a:pPr>
            <a:r>
              <a:rPr lang="ru-RU" dirty="0"/>
              <a:t>По состоянию на 2018 год </a:t>
            </a:r>
            <a:r>
              <a:rPr lang="ru-RU" dirty="0" err="1"/>
              <a:t>Ogilvy</a:t>
            </a:r>
            <a:r>
              <a:rPr lang="ru-RU" dirty="0"/>
              <a:t> </a:t>
            </a:r>
            <a:r>
              <a:rPr lang="ru-RU" dirty="0" err="1"/>
              <a:t>Group</a:t>
            </a:r>
            <a:r>
              <a:rPr lang="ru-RU" dirty="0"/>
              <a:t> </a:t>
            </a:r>
            <a:r>
              <a:rPr lang="ru-RU" dirty="0" err="1"/>
              <a:t>Russia</a:t>
            </a:r>
            <a:r>
              <a:rPr lang="ru-RU" dirty="0"/>
              <a:t> объединяет в единую структуру 8 специализированных компаний и предлагает полный спектр услуг в области маркетинговых коммуникаций — от разработки позиционирования, стратегического </a:t>
            </a:r>
            <a:r>
              <a:rPr lang="ru-RU" dirty="0" err="1"/>
              <a:t>медиапланирования</a:t>
            </a:r>
            <a:r>
              <a:rPr lang="ru-RU" dirty="0"/>
              <a:t> и размещения рекламы до реализации программ мотивации потребителей и проведения интегрированных кампаний</a:t>
            </a:r>
            <a:r>
              <a:rPr lang="ru-RU" dirty="0" smtClean="0"/>
              <a:t>.</a:t>
            </a:r>
            <a:endParaRPr lang="ru-RU" dirty="0"/>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77114" y="1033472"/>
            <a:ext cx="9824904" cy="421490"/>
          </a:xfrm>
        </p:spPr>
        <p:txBody>
          <a:bodyPr>
            <a:normAutofit/>
          </a:bodyPr>
          <a:lstStyle/>
          <a:p>
            <a:r>
              <a:rPr lang="ru-RU" b="0" dirty="0">
                <a:solidFill>
                  <a:srgbClr val="E60000"/>
                </a:solidFill>
              </a:rPr>
              <a:t>Миссия (цели и задачи) предприятия</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908943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394963" y="502904"/>
            <a:ext cx="9687193" cy="498598"/>
          </a:xfrm>
        </p:spPr>
        <p:txBody>
          <a:bodyPr/>
          <a:lstStyle/>
          <a:p>
            <a:r>
              <a:rPr lang="ru-RU" sz="3600" dirty="0" smtClean="0"/>
              <a:t>Исследовательский </a:t>
            </a:r>
            <a:r>
              <a:rPr lang="ru-RU" sz="3600" dirty="0"/>
              <a:t>этап</a:t>
            </a:r>
          </a:p>
        </p:txBody>
      </p:sp>
      <p:sp>
        <p:nvSpPr>
          <p:cNvPr id="3" name="Объект 2">
            <a:extLst>
              <a:ext uri="{FF2B5EF4-FFF2-40B4-BE49-F238E27FC236}">
                <a16:creationId xmlns:a16="http://schemas.microsoft.com/office/drawing/2014/main" id="{F503FDBB-CCEB-439F-A6A8-F6AB256D1EAC}"/>
              </a:ext>
            </a:extLst>
          </p:cNvPr>
          <p:cNvSpPr>
            <a:spLocks noGrp="1"/>
          </p:cNvSpPr>
          <p:nvPr>
            <p:ph idx="1"/>
          </p:nvPr>
        </p:nvSpPr>
        <p:spPr>
          <a:xfrm>
            <a:off x="366216" y="1908423"/>
            <a:ext cx="9824904" cy="4643652"/>
          </a:xfrm>
        </p:spPr>
        <p:txBody>
          <a:bodyPr>
            <a:normAutofit lnSpcReduction="10000"/>
          </a:bodyPr>
          <a:lstStyle/>
          <a:p>
            <a:pPr marL="0" indent="0">
              <a:buNone/>
            </a:pPr>
            <a:r>
              <a:rPr lang="ru-RU" dirty="0" smtClean="0"/>
              <a:t>Промо-</a:t>
            </a:r>
            <a:r>
              <a:rPr lang="ru-RU" dirty="0" err="1" smtClean="0"/>
              <a:t>Диджитал</a:t>
            </a:r>
            <a:r>
              <a:rPr lang="ru-RU" dirty="0" smtClean="0"/>
              <a:t> </a:t>
            </a:r>
            <a:r>
              <a:rPr lang="ru-RU" dirty="0"/>
              <a:t>предоставляет следующие услуги:	</a:t>
            </a:r>
          </a:p>
          <a:p>
            <a:pPr>
              <a:lnSpc>
                <a:spcPct val="100000"/>
              </a:lnSpc>
            </a:pPr>
            <a:r>
              <a:rPr lang="ru-RU" dirty="0"/>
              <a:t>разработка коммуникационных стратегий;</a:t>
            </a:r>
          </a:p>
          <a:p>
            <a:r>
              <a:rPr lang="ru-RU" dirty="0" smtClean="0"/>
              <a:t>создание </a:t>
            </a:r>
            <a:r>
              <a:rPr lang="ru-RU" dirty="0"/>
              <a:t>веб-сайтов и мобильных сайтов;</a:t>
            </a:r>
          </a:p>
          <a:p>
            <a:r>
              <a:rPr lang="ru-RU" dirty="0" smtClean="0"/>
              <a:t>разработка </a:t>
            </a:r>
            <a:r>
              <a:rPr lang="ru-RU" dirty="0"/>
              <a:t>приложений;</a:t>
            </a:r>
          </a:p>
          <a:p>
            <a:r>
              <a:rPr lang="ru-RU" dirty="0" smtClean="0"/>
              <a:t>разработка </a:t>
            </a:r>
            <a:r>
              <a:rPr lang="ru-RU" dirty="0"/>
              <a:t>рекламных носителей;</a:t>
            </a:r>
          </a:p>
          <a:p>
            <a:r>
              <a:rPr lang="ru-RU" dirty="0" smtClean="0"/>
              <a:t>технологический </a:t>
            </a:r>
            <a:r>
              <a:rPr lang="ru-RU" dirty="0"/>
              <a:t>BTL;</a:t>
            </a:r>
          </a:p>
          <a:p>
            <a:r>
              <a:rPr lang="ru-RU" dirty="0" smtClean="0"/>
              <a:t>QA</a:t>
            </a:r>
            <a:r>
              <a:rPr lang="ru-RU" dirty="0"/>
              <a:t>: тестирование и мониторинг;</a:t>
            </a:r>
          </a:p>
          <a:p>
            <a:r>
              <a:rPr lang="ru-RU" dirty="0" smtClean="0"/>
              <a:t>поисковая </a:t>
            </a:r>
            <a:r>
              <a:rPr lang="ru-RU" dirty="0"/>
              <a:t>оптимизация;</a:t>
            </a:r>
          </a:p>
          <a:p>
            <a:r>
              <a:rPr lang="ru-RU" dirty="0" smtClean="0"/>
              <a:t>проведение </a:t>
            </a:r>
            <a:r>
              <a:rPr lang="ru-RU" dirty="0"/>
              <a:t>корпоративных тренингов и семинаров;</a:t>
            </a:r>
          </a:p>
          <a:p>
            <a:r>
              <a:rPr lang="ru-RU" dirty="0" smtClean="0"/>
              <a:t>реклама </a:t>
            </a:r>
            <a:r>
              <a:rPr lang="ru-RU" dirty="0"/>
              <a:t>и продвижение в любых медиа;</a:t>
            </a:r>
          </a:p>
          <a:p>
            <a:r>
              <a:rPr lang="ru-RU" dirty="0" smtClean="0"/>
              <a:t>PR </a:t>
            </a:r>
            <a:r>
              <a:rPr lang="ru-RU" dirty="0"/>
              <a:t>сопровождение.</a:t>
            </a:r>
          </a:p>
          <a:p>
            <a:endParaRPr lang="ru-RU" dirty="0"/>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15575" y="1009081"/>
            <a:ext cx="9824904" cy="421490"/>
          </a:xfrm>
        </p:spPr>
        <p:txBody>
          <a:bodyPr>
            <a:normAutofit/>
          </a:bodyPr>
          <a:lstStyle/>
          <a:p>
            <a:r>
              <a:rPr lang="ru-RU" b="0" dirty="0">
                <a:solidFill>
                  <a:srgbClr val="E60000"/>
                </a:solidFill>
              </a:rPr>
              <a:t>Состав продуктов/ услуг</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73035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394963" y="449509"/>
            <a:ext cx="9687193" cy="498598"/>
          </a:xfrm>
        </p:spPr>
        <p:txBody>
          <a:bodyPr/>
          <a:lstStyle/>
          <a:p>
            <a:r>
              <a:rPr lang="ru-RU" sz="3600" dirty="0" smtClean="0"/>
              <a:t>Исследовательский </a:t>
            </a:r>
            <a:r>
              <a:rPr lang="ru-RU" sz="3600" dirty="0"/>
              <a:t>этап</a:t>
            </a:r>
          </a:p>
        </p:txBody>
      </p:sp>
      <p:sp>
        <p:nvSpPr>
          <p:cNvPr id="3" name="Объект 2">
            <a:extLst>
              <a:ext uri="{FF2B5EF4-FFF2-40B4-BE49-F238E27FC236}">
                <a16:creationId xmlns:a16="http://schemas.microsoft.com/office/drawing/2014/main" id="{F503FDBB-CCEB-439F-A6A8-F6AB256D1EAC}"/>
              </a:ext>
            </a:extLst>
          </p:cNvPr>
          <p:cNvSpPr>
            <a:spLocks noGrp="1"/>
          </p:cNvSpPr>
          <p:nvPr>
            <p:ph idx="1"/>
          </p:nvPr>
        </p:nvSpPr>
        <p:spPr>
          <a:xfrm>
            <a:off x="394963" y="2052439"/>
            <a:ext cx="9824904" cy="4643652"/>
          </a:xfrm>
        </p:spPr>
        <p:txBody>
          <a:bodyPr/>
          <a:lstStyle/>
          <a:p>
            <a:pPr marL="0" indent="0">
              <a:buNone/>
            </a:pPr>
            <a:r>
              <a:rPr lang="ru-RU" dirty="0" smtClean="0"/>
              <a:t>Клиенты: …</a:t>
            </a:r>
          </a:p>
          <a:p>
            <a:pPr marL="0" indent="0">
              <a:buNone/>
            </a:pPr>
            <a:r>
              <a:rPr lang="ru-RU" dirty="0" smtClean="0"/>
              <a:t>Конкуренты</a:t>
            </a:r>
            <a:r>
              <a:rPr lang="ru-RU" dirty="0"/>
              <a:t>: </a:t>
            </a:r>
            <a:r>
              <a:rPr lang="ru-RU" dirty="0" smtClean="0"/>
              <a:t>…</a:t>
            </a:r>
            <a:endParaRPr lang="ru-RU" dirty="0"/>
          </a:p>
          <a:p>
            <a:pPr marL="0" indent="0">
              <a:buNone/>
            </a:pPr>
            <a:r>
              <a:rPr lang="ru-RU" dirty="0"/>
              <a:t>Поставщики: </a:t>
            </a:r>
            <a:r>
              <a:rPr lang="ru-RU" dirty="0" smtClean="0"/>
              <a:t>…</a:t>
            </a:r>
            <a:endParaRPr lang="ru-RU" dirty="0"/>
          </a:p>
          <a:p>
            <a:pPr marL="0" indent="0">
              <a:buNone/>
            </a:pPr>
            <a:r>
              <a:rPr lang="ru-RU" dirty="0"/>
              <a:t>Партнеры: </a:t>
            </a:r>
            <a:r>
              <a:rPr lang="ru-RU" dirty="0" smtClean="0"/>
              <a:t>…</a:t>
            </a:r>
            <a:endParaRPr lang="ru-RU" dirty="0"/>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57252" y="975889"/>
            <a:ext cx="9824904" cy="421490"/>
          </a:xfrm>
        </p:spPr>
        <p:txBody>
          <a:bodyPr>
            <a:normAutofit/>
          </a:bodyPr>
          <a:lstStyle/>
          <a:p>
            <a:r>
              <a:rPr lang="ru-RU" b="0" dirty="0">
                <a:solidFill>
                  <a:srgbClr val="E60000"/>
                </a:solidFill>
              </a:rPr>
              <a:t>Общая характеристика окружения организации</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530534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450156" y="416848"/>
            <a:ext cx="9687193" cy="498598"/>
          </a:xfrm>
        </p:spPr>
        <p:txBody>
          <a:bodyPr/>
          <a:lstStyle/>
          <a:p>
            <a:r>
              <a:rPr lang="ru-RU" sz="3600" dirty="0"/>
              <a:t>Исследовательский этап</a:t>
            </a:r>
          </a:p>
        </p:txBody>
      </p:sp>
      <p:graphicFrame>
        <p:nvGraphicFramePr>
          <p:cNvPr id="7" name="Объект 6">
            <a:extLst>
              <a:ext uri="{FF2B5EF4-FFF2-40B4-BE49-F238E27FC236}">
                <a16:creationId xmlns:a16="http://schemas.microsoft.com/office/drawing/2014/main" id="{43EF1BE3-B031-4678-87AA-FFB3D27FA8F8}"/>
              </a:ext>
            </a:extLst>
          </p:cNvPr>
          <p:cNvGraphicFramePr>
            <a:graphicFrameLocks noGrp="1"/>
          </p:cNvGraphicFramePr>
          <p:nvPr>
            <p:ph idx="1"/>
            <p:extLst>
              <p:ext uri="{D42A27DB-BD31-4B8C-83A1-F6EECF244321}">
                <p14:modId xmlns:p14="http://schemas.microsoft.com/office/powerpoint/2010/main" val="3734978972"/>
              </p:ext>
            </p:extLst>
          </p:nvPr>
        </p:nvGraphicFramePr>
        <p:xfrm>
          <a:off x="0" y="1838112"/>
          <a:ext cx="10693400" cy="4894846"/>
        </p:xfrm>
        <a:graphic>
          <a:graphicData uri="http://schemas.openxmlformats.org/drawingml/2006/table">
            <a:tbl>
              <a:tblPr firstRow="1" firstCol="1" bandRow="1">
                <a:tableStyleId>{5C22544A-7EE6-4342-B048-85BDC9FD1C3A}</a:tableStyleId>
              </a:tblPr>
              <a:tblGrid>
                <a:gridCol w="1022847">
                  <a:extLst>
                    <a:ext uri="{9D8B030D-6E8A-4147-A177-3AD203B41FA5}">
                      <a16:colId xmlns:a16="http://schemas.microsoft.com/office/drawing/2014/main" val="2757321916"/>
                    </a:ext>
                  </a:extLst>
                </a:gridCol>
                <a:gridCol w="4961050">
                  <a:extLst>
                    <a:ext uri="{9D8B030D-6E8A-4147-A177-3AD203B41FA5}">
                      <a16:colId xmlns:a16="http://schemas.microsoft.com/office/drawing/2014/main" val="2803544145"/>
                    </a:ext>
                  </a:extLst>
                </a:gridCol>
                <a:gridCol w="2376312">
                  <a:extLst>
                    <a:ext uri="{9D8B030D-6E8A-4147-A177-3AD203B41FA5}">
                      <a16:colId xmlns:a16="http://schemas.microsoft.com/office/drawing/2014/main" val="3685779638"/>
                    </a:ext>
                  </a:extLst>
                </a:gridCol>
                <a:gridCol w="2333191">
                  <a:extLst>
                    <a:ext uri="{9D8B030D-6E8A-4147-A177-3AD203B41FA5}">
                      <a16:colId xmlns:a16="http://schemas.microsoft.com/office/drawing/2014/main" val="3424623961"/>
                    </a:ext>
                  </a:extLst>
                </a:gridCol>
              </a:tblGrid>
              <a:tr h="611468">
                <a:tc rowSpan="2">
                  <a:txBody>
                    <a:bodyPr/>
                    <a:lstStyle/>
                    <a:p>
                      <a:pPr algn="ctr">
                        <a:lnSpc>
                          <a:spcPct val="107000"/>
                        </a:lnSpc>
                        <a:spcAft>
                          <a:spcPts val="0"/>
                        </a:spcAft>
                      </a:pPr>
                      <a:r>
                        <a:rPr lang="ru-RU" sz="1600" dirty="0">
                          <a:effectLst/>
                        </a:rPr>
                        <a:t>№ п/п</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tc>
                <a:tc rowSpan="2">
                  <a:txBody>
                    <a:bodyPr/>
                    <a:lstStyle/>
                    <a:p>
                      <a:pPr algn="ctr">
                        <a:lnSpc>
                          <a:spcPct val="107000"/>
                        </a:lnSpc>
                        <a:spcAft>
                          <a:spcPts val="0"/>
                        </a:spcAft>
                      </a:pPr>
                      <a:r>
                        <a:rPr lang="ru-RU" sz="1600" dirty="0">
                          <a:effectLst/>
                        </a:rPr>
                        <a:t>Наименование характеристики (показателя)</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tc>
                <a:tc gridSpan="2">
                  <a:txBody>
                    <a:bodyPr/>
                    <a:lstStyle/>
                    <a:p>
                      <a:pPr algn="ctr">
                        <a:lnSpc>
                          <a:spcPct val="107000"/>
                        </a:lnSpc>
                        <a:spcAft>
                          <a:spcPts val="0"/>
                        </a:spcAft>
                      </a:pPr>
                      <a:r>
                        <a:rPr lang="ru-RU" sz="1600">
                          <a:effectLst/>
                        </a:rPr>
                        <a:t>Значение показателя на определённую дату либо за период</a:t>
                      </a:r>
                      <a:endParaRPr lang="ru-RU" sz="160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hMerge="1">
                  <a:txBody>
                    <a:bodyPr/>
                    <a:lstStyle/>
                    <a:p>
                      <a:endParaRPr lang="ru-RU"/>
                    </a:p>
                  </a:txBody>
                  <a:tcPr/>
                </a:tc>
                <a:extLst>
                  <a:ext uri="{0D108BD9-81ED-4DB2-BD59-A6C34878D82A}">
                    <a16:rowId xmlns:a16="http://schemas.microsoft.com/office/drawing/2014/main" val="4110709296"/>
                  </a:ext>
                </a:extLst>
              </a:tr>
              <a:tr h="422734">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600" dirty="0" smtClean="0">
                          <a:effectLst/>
                        </a:rPr>
                        <a:t>20</a:t>
                      </a:r>
                      <a:r>
                        <a:rPr lang="en-US" sz="1600" dirty="0" smtClean="0">
                          <a:solidFill>
                            <a:srgbClr val="FF0000"/>
                          </a:solidFill>
                          <a:effectLst/>
                        </a:rPr>
                        <a:t>XX</a:t>
                      </a:r>
                      <a:endParaRPr lang="ru-RU" sz="1600" dirty="0">
                        <a:solidFill>
                          <a:srgbClr val="FF0000"/>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lnSpc>
                          <a:spcPct val="107000"/>
                        </a:lnSpc>
                        <a:spcAft>
                          <a:spcPts val="0"/>
                        </a:spcAft>
                      </a:pPr>
                      <a:r>
                        <a:rPr lang="ru-RU" sz="1600" dirty="0" smtClean="0">
                          <a:effectLst/>
                        </a:rPr>
                        <a:t>20</a:t>
                      </a:r>
                      <a:r>
                        <a:rPr lang="en-US" sz="1600" dirty="0" smtClean="0">
                          <a:solidFill>
                            <a:srgbClr val="FF0000"/>
                          </a:solidFill>
                          <a:effectLst/>
                        </a:rPr>
                        <a:t>XX</a:t>
                      </a:r>
                      <a:endParaRPr lang="ru-RU" sz="1600" dirty="0">
                        <a:solidFill>
                          <a:srgbClr val="FF0000"/>
                        </a:solidFill>
                        <a:effectLst/>
                        <a:latin typeface="Times New Roman" panose="02020603050405020304" pitchFamily="18" charset="0"/>
                        <a:ea typeface="MS Mincho"/>
                        <a:cs typeface="Times New Roman" panose="02020603050405020304" pitchFamily="18" charset="0"/>
                      </a:endParaRPr>
                    </a:p>
                  </a:txBody>
                  <a:tcPr marL="68580" marR="68580" marT="0" marB="0" anchor="b"/>
                </a:tc>
                <a:extLst>
                  <a:ext uri="{0D108BD9-81ED-4DB2-BD59-A6C34878D82A}">
                    <a16:rowId xmlns:a16="http://schemas.microsoft.com/office/drawing/2014/main" val="3877967388"/>
                  </a:ext>
                </a:extLst>
              </a:tr>
              <a:tr h="611468">
                <a:tc>
                  <a:txBody>
                    <a:bodyPr/>
                    <a:lstStyle/>
                    <a:p>
                      <a:pPr algn="ctr">
                        <a:lnSpc>
                          <a:spcPct val="107000"/>
                        </a:lnSpc>
                        <a:spcAft>
                          <a:spcPts val="0"/>
                        </a:spcAft>
                      </a:pPr>
                      <a:r>
                        <a:rPr lang="ru-RU" sz="1600" dirty="0">
                          <a:effectLst/>
                        </a:rPr>
                        <a:t>1</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600" dirty="0">
                          <a:effectLst/>
                        </a:rPr>
                        <a:t>Объем реализованной продукции</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21 000 000 млн. руб.</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rPr>
                        <a:t>48 000 000 млн. руб.</a:t>
                      </a:r>
                      <a:endParaRPr lang="ru-RU" sz="160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1894130656"/>
                  </a:ext>
                </a:extLst>
              </a:tr>
              <a:tr h="611468">
                <a:tc>
                  <a:txBody>
                    <a:bodyPr/>
                    <a:lstStyle/>
                    <a:p>
                      <a:pPr algn="ctr">
                        <a:lnSpc>
                          <a:spcPct val="107000"/>
                        </a:lnSpc>
                        <a:spcAft>
                          <a:spcPts val="0"/>
                        </a:spcAft>
                      </a:pPr>
                      <a:r>
                        <a:rPr lang="ru-RU" sz="1600" dirty="0">
                          <a:effectLst/>
                        </a:rPr>
                        <a:t>2</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600" dirty="0">
                          <a:effectLst/>
                        </a:rPr>
                        <a:t>Численность персонала, человек</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52</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125</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22968601"/>
                  </a:ext>
                </a:extLst>
              </a:tr>
              <a:tr h="611468">
                <a:tc>
                  <a:txBody>
                    <a:bodyPr/>
                    <a:lstStyle/>
                    <a:p>
                      <a:pPr algn="ctr">
                        <a:lnSpc>
                          <a:spcPct val="107000"/>
                        </a:lnSpc>
                        <a:spcAft>
                          <a:spcPts val="0"/>
                        </a:spcAft>
                      </a:pPr>
                      <a:r>
                        <a:rPr lang="ru-RU" sz="1600" dirty="0">
                          <a:effectLst/>
                        </a:rPr>
                        <a:t>3</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600" dirty="0">
                          <a:effectLst/>
                        </a:rPr>
                        <a:t>Среднегодовая стоимость ОПФ, тыс. руб.</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10</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20</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1251868027"/>
                  </a:ext>
                </a:extLst>
              </a:tr>
              <a:tr h="401652">
                <a:tc>
                  <a:txBody>
                    <a:bodyPr/>
                    <a:lstStyle/>
                    <a:p>
                      <a:pPr algn="ctr">
                        <a:lnSpc>
                          <a:spcPct val="107000"/>
                        </a:lnSpc>
                        <a:spcAft>
                          <a:spcPts val="0"/>
                        </a:spcAft>
                      </a:pPr>
                      <a:r>
                        <a:rPr lang="ru-RU" sz="1600" dirty="0">
                          <a:effectLst/>
                        </a:rPr>
                        <a:t>4</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600" dirty="0">
                          <a:effectLst/>
                        </a:rPr>
                        <a:t>Обороты средства, тыс. руб.</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1400</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2000</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737229354"/>
                  </a:ext>
                </a:extLst>
              </a:tr>
              <a:tr h="611468">
                <a:tc>
                  <a:txBody>
                    <a:bodyPr/>
                    <a:lstStyle/>
                    <a:p>
                      <a:pPr algn="ctr">
                        <a:lnSpc>
                          <a:spcPct val="107000"/>
                        </a:lnSpc>
                        <a:spcAft>
                          <a:spcPts val="0"/>
                        </a:spcAft>
                      </a:pPr>
                      <a:r>
                        <a:rPr lang="ru-RU" sz="1600" dirty="0">
                          <a:effectLst/>
                        </a:rPr>
                        <a:t>5</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600" dirty="0">
                          <a:effectLst/>
                        </a:rPr>
                        <a:t>Рентабельность производства, %</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37</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28</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3902597919"/>
                  </a:ext>
                </a:extLst>
              </a:tr>
              <a:tr h="401652">
                <a:tc>
                  <a:txBody>
                    <a:bodyPr/>
                    <a:lstStyle/>
                    <a:p>
                      <a:pPr algn="ctr">
                        <a:lnSpc>
                          <a:spcPct val="107000"/>
                        </a:lnSpc>
                        <a:spcAft>
                          <a:spcPts val="0"/>
                        </a:spcAft>
                      </a:pPr>
                      <a:r>
                        <a:rPr lang="ru-RU" sz="1600" dirty="0">
                          <a:effectLst/>
                        </a:rPr>
                        <a:t>6</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600" dirty="0">
                          <a:effectLst/>
                        </a:rPr>
                        <a:t>Прибыль, тыс. руб.</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rPr>
                        <a:t>1354</a:t>
                      </a:r>
                      <a:endParaRPr lang="ru-RU" sz="160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1760</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46411653"/>
                  </a:ext>
                </a:extLst>
              </a:tr>
              <a:tr h="611468">
                <a:tc>
                  <a:txBody>
                    <a:bodyPr/>
                    <a:lstStyle/>
                    <a:p>
                      <a:pPr algn="ctr">
                        <a:lnSpc>
                          <a:spcPct val="107000"/>
                        </a:lnSpc>
                        <a:spcAft>
                          <a:spcPts val="0"/>
                        </a:spcAft>
                      </a:pPr>
                      <a:r>
                        <a:rPr lang="ru-RU" sz="1600" dirty="0">
                          <a:effectLst/>
                        </a:rPr>
                        <a:t>7</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600" dirty="0">
                          <a:effectLst/>
                        </a:rPr>
                        <a:t>Затраты на 1 рубль товарной продукции</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rPr>
                        <a:t>0,76</a:t>
                      </a:r>
                      <a:endParaRPr lang="ru-RU" sz="160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rPr>
                        <a:t>0,79</a:t>
                      </a:r>
                      <a:endParaRPr lang="ru-RU" sz="1600" dirty="0">
                        <a:solidFill>
                          <a:srgbClr val="000000"/>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270065813"/>
                  </a:ext>
                </a:extLst>
              </a:tr>
            </a:tbl>
          </a:graphicData>
        </a:graphic>
      </p:graphicFrame>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42387" y="925082"/>
            <a:ext cx="9824904" cy="421490"/>
          </a:xfrm>
        </p:spPr>
        <p:txBody>
          <a:bodyPr>
            <a:normAutofit/>
          </a:bodyPr>
          <a:lstStyle/>
          <a:p>
            <a:r>
              <a:rPr lang="ru-RU" b="0" dirty="0">
                <a:solidFill>
                  <a:srgbClr val="EB0000"/>
                </a:solidFill>
              </a:rPr>
              <a:t>Основные технико-экономические показатели деятельности организации</a:t>
            </a:r>
          </a:p>
        </p:txBody>
      </p:sp>
      <p:sp>
        <p:nvSpPr>
          <p:cNvPr id="9" name="TextBox 8">
            <a:extLst>
              <a:ext uri="{FF2B5EF4-FFF2-40B4-BE49-F238E27FC236}">
                <a16:creationId xmlns:a16="http://schemas.microsoft.com/office/drawing/2014/main" id="{786E7270-AF5C-44A0-B0B3-1D3D6980C3A3}"/>
              </a:ext>
            </a:extLst>
          </p:cNvPr>
          <p:cNvSpPr txBox="1"/>
          <p:nvPr/>
        </p:nvSpPr>
        <p:spPr>
          <a:xfrm>
            <a:off x="783826" y="1191783"/>
            <a:ext cx="9353522" cy="646331"/>
          </a:xfrm>
          <a:prstGeom prst="rect">
            <a:avLst/>
          </a:prstGeom>
          <a:noFill/>
        </p:spPr>
        <p:txBody>
          <a:bodyPr wrap="square">
            <a:spAutoFit/>
          </a:bodyPr>
          <a:lstStyle/>
          <a:p>
            <a:pPr marL="0" marR="0" lvl="0" indent="538163" algn="r" defTabSz="1043056" rtl="0" eaLnBrk="1" fontAlgn="auto" latinLnBrk="0" hangingPunct="1">
              <a:lnSpc>
                <a:spcPct val="100000"/>
              </a:lnSpc>
              <a:spcBef>
                <a:spcPts val="0"/>
              </a:spcBef>
              <a:buClrTx/>
              <a:buSzTx/>
              <a:buFontTx/>
              <a:buNone/>
              <a:tabLst/>
              <a:defRPr/>
            </a:pP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Таблица 1.</a:t>
            </a:r>
          </a:p>
          <a:p>
            <a:pPr marR="0" lvl="0" algn="l" defTabSz="1043056" rtl="0" eaLnBrk="1" fontAlgn="auto" latinLnBrk="0" hangingPunct="1">
              <a:lnSpc>
                <a:spcPct val="100000"/>
              </a:lnSpc>
              <a:spcBef>
                <a:spcPts val="0"/>
              </a:spcBef>
              <a:buClrTx/>
              <a:buSzTx/>
              <a:buFontTx/>
              <a:buNone/>
              <a:tabLst/>
              <a:defRPr/>
            </a:pP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 Пример </a:t>
            </a:r>
            <a:r>
              <a:rPr kumimoji="0" lang="ru-RU" sz="1800" b="1" i="1" u="none" strike="noStrike" kern="1200" cap="none" spc="0" normalizeH="0" baseline="0" noProof="0" dirty="0" smtClean="0">
                <a:ln>
                  <a:noFill/>
                </a:ln>
                <a:solidFill>
                  <a:srgbClr val="70AD47">
                    <a:lumMod val="75000"/>
                  </a:srgbClr>
                </a:solidFill>
                <a:effectLst/>
                <a:uLnTx/>
                <a:uFillTx/>
                <a:latin typeface="Calibri" panose="020F0502020204030204"/>
                <a:ea typeface="+mn-ea"/>
                <a:cs typeface="+mn-cs"/>
              </a:rPr>
              <a:t>оформления технико-экономических </a:t>
            </a: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показателей деятельности </a:t>
            </a:r>
            <a:r>
              <a:rPr kumimoji="0" lang="ru-RU" sz="1800" b="1" i="1" u="none" strike="noStrike" kern="1200" cap="none" spc="0" normalizeH="0" baseline="0" noProof="0" dirty="0" smtClean="0">
                <a:ln>
                  <a:noFill/>
                </a:ln>
                <a:solidFill>
                  <a:srgbClr val="70AD47">
                    <a:lumMod val="75000"/>
                  </a:srgbClr>
                </a:solidFill>
                <a:effectLst/>
                <a:uLnTx/>
                <a:uFillTx/>
                <a:latin typeface="Calibri" panose="020F0502020204030204"/>
                <a:ea typeface="+mn-ea"/>
                <a:cs typeface="+mn-cs"/>
              </a:rPr>
              <a:t>организации</a:t>
            </a:r>
            <a:endPar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sp>
        <p:nvSpPr>
          <p:cNvPr id="8" name="Прямоугольник 7"/>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804452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333880" y="284131"/>
            <a:ext cx="9687193" cy="498598"/>
          </a:xfrm>
        </p:spPr>
        <p:txBody>
          <a:bodyPr/>
          <a:lstStyle/>
          <a:p>
            <a:r>
              <a:rPr lang="ru-RU" sz="3600" dirty="0" smtClean="0"/>
              <a:t>Исследовательский </a:t>
            </a:r>
            <a:r>
              <a:rPr lang="ru-RU" sz="3600" dirty="0"/>
              <a:t>этап</a:t>
            </a:r>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158747" y="367929"/>
            <a:ext cx="9824904" cy="1108446"/>
          </a:xfrm>
        </p:spPr>
        <p:txBody>
          <a:bodyPr>
            <a:noAutofit/>
          </a:bodyPr>
          <a:lstStyle/>
          <a:p>
            <a:pPr>
              <a:lnSpc>
                <a:spcPct val="107000"/>
              </a:lnSpc>
              <a:spcBef>
                <a:spcPts val="0"/>
              </a:spcBef>
            </a:pPr>
            <a:r>
              <a:rPr lang="ru-RU" b="0" dirty="0">
                <a:solidFill>
                  <a:srgbClr val="E60000"/>
                </a:solidFill>
              </a:rPr>
              <a:t>Производственная структура и организационная схема управления </a:t>
            </a:r>
            <a:endParaRPr lang="ru-RU" b="0" dirty="0" smtClean="0">
              <a:solidFill>
                <a:srgbClr val="E60000"/>
              </a:solidFill>
            </a:endParaRPr>
          </a:p>
          <a:p>
            <a:pPr>
              <a:lnSpc>
                <a:spcPct val="107000"/>
              </a:lnSpc>
              <a:spcBef>
                <a:spcPts val="0"/>
              </a:spcBef>
            </a:pPr>
            <a:r>
              <a:rPr lang="ru-RU" b="0" dirty="0" smtClean="0">
                <a:solidFill>
                  <a:srgbClr val="E60000"/>
                </a:solidFill>
              </a:rPr>
              <a:t>предприятием </a:t>
            </a:r>
            <a:r>
              <a:rPr lang="ru-RU" b="0" dirty="0">
                <a:solidFill>
                  <a:srgbClr val="E60000"/>
                </a:solidFill>
              </a:rPr>
              <a:t>и его подразделениями </a:t>
            </a:r>
          </a:p>
        </p:txBody>
      </p:sp>
      <p:sp>
        <p:nvSpPr>
          <p:cNvPr id="9" name="TextBox 8">
            <a:extLst>
              <a:ext uri="{FF2B5EF4-FFF2-40B4-BE49-F238E27FC236}">
                <a16:creationId xmlns:a16="http://schemas.microsoft.com/office/drawing/2014/main" id="{786E7270-AF5C-44A0-B0B3-1D3D6980C3A3}"/>
              </a:ext>
            </a:extLst>
          </p:cNvPr>
          <p:cNvSpPr txBox="1"/>
          <p:nvPr/>
        </p:nvSpPr>
        <p:spPr>
          <a:xfrm>
            <a:off x="348213" y="5595223"/>
            <a:ext cx="7920880" cy="369332"/>
          </a:xfrm>
          <a:prstGeom prst="rect">
            <a:avLst/>
          </a:prstGeom>
          <a:noFill/>
        </p:spPr>
        <p:txBody>
          <a:bodyPr wrap="square">
            <a:spAutoFit/>
          </a:bodyPr>
          <a:lstStyle/>
          <a:p>
            <a:pPr marL="0" marR="0" lvl="0" indent="538163" algn="r" defTabSz="1043056" rtl="0" eaLnBrk="1" fontAlgn="auto" latinLnBrk="0" hangingPunct="1">
              <a:lnSpc>
                <a:spcPct val="100000"/>
              </a:lnSpc>
              <a:spcBef>
                <a:spcPts val="0"/>
              </a:spcBef>
              <a:buClrTx/>
              <a:buSzTx/>
              <a:buFontTx/>
              <a:buNone/>
              <a:tabLst/>
              <a:defRPr/>
            </a:pP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Рисунок 4. Пример организационной структуры предприятия</a:t>
            </a:r>
          </a:p>
        </p:txBody>
      </p:sp>
      <p:sp>
        <p:nvSpPr>
          <p:cNvPr id="6" name="Rectangle 2">
            <a:extLst>
              <a:ext uri="{FF2B5EF4-FFF2-40B4-BE49-F238E27FC236}">
                <a16:creationId xmlns:a16="http://schemas.microsoft.com/office/drawing/2014/main" id="{DE9D6EE2-A117-4657-B57F-7EFC8A76FEB6}"/>
              </a:ext>
            </a:extLst>
          </p:cNvPr>
          <p:cNvSpPr>
            <a:spLocks noChangeArrowheads="1"/>
          </p:cNvSpPr>
          <p:nvPr/>
        </p:nvSpPr>
        <p:spPr bwMode="auto">
          <a:xfrm>
            <a:off x="1674292" y="334858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a:extLst>
              <a:ext uri="{FF2B5EF4-FFF2-40B4-BE49-F238E27FC236}">
                <a16:creationId xmlns:a16="http://schemas.microsoft.com/office/drawing/2014/main" id="{E069020B-424E-449F-9FC3-A0B3B5214D9F}"/>
              </a:ext>
            </a:extLst>
          </p:cNvPr>
          <p:cNvGraphicFramePr>
            <a:graphicFrameLocks noChangeAspect="1"/>
          </p:cNvGraphicFramePr>
          <p:nvPr>
            <p:extLst/>
          </p:nvPr>
        </p:nvGraphicFramePr>
        <p:xfrm>
          <a:off x="522164" y="1980431"/>
          <a:ext cx="9636631" cy="3295402"/>
        </p:xfrm>
        <a:graphic>
          <a:graphicData uri="http://schemas.openxmlformats.org/presentationml/2006/ole">
            <mc:AlternateContent xmlns:mc="http://schemas.openxmlformats.org/markup-compatibility/2006">
              <mc:Choice xmlns:v="urn:schemas-microsoft-com:vml" Requires="v">
                <p:oleObj spid="_x0000_s2066" r:id="rId3" imgW="7606783" imgH="2422998" progId="Visio.Drawing.11">
                  <p:embed/>
                </p:oleObj>
              </mc:Choice>
              <mc:Fallback>
                <p:oleObj r:id="rId3" imgW="7606783" imgH="2422998" progId="Visio.Drawing.11">
                  <p:embed/>
                  <p:pic>
                    <p:nvPicPr>
                      <p:cNvPr id="8" name="Объект 7">
                        <a:extLst>
                          <a:ext uri="{FF2B5EF4-FFF2-40B4-BE49-F238E27FC236}">
                            <a16:creationId xmlns:a16="http://schemas.microsoft.com/office/drawing/2014/main" id="{E069020B-424E-449F-9FC3-A0B3B5214D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164" y="1980431"/>
                        <a:ext cx="9636631" cy="3295402"/>
                      </a:xfrm>
                      <a:prstGeom prst="rect">
                        <a:avLst/>
                      </a:prstGeom>
                      <a:noFill/>
                    </p:spPr>
                  </p:pic>
                </p:oleObj>
              </mc:Fallback>
            </mc:AlternateContent>
          </a:graphicData>
        </a:graphic>
      </p:graphicFrame>
      <p:sp>
        <p:nvSpPr>
          <p:cNvPr id="11" name="Прямоугольник 10"/>
          <p:cNvSpPr/>
          <p:nvPr/>
        </p:nvSpPr>
        <p:spPr>
          <a:xfrm>
            <a:off x="7444980" y="169595"/>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718946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378148" y="148252"/>
            <a:ext cx="9687193" cy="498598"/>
          </a:xfrm>
        </p:spPr>
        <p:txBody>
          <a:bodyPr/>
          <a:lstStyle/>
          <a:p>
            <a:r>
              <a:rPr lang="ru-RU" sz="3600" dirty="0" smtClean="0"/>
              <a:t>Исследовательский </a:t>
            </a:r>
            <a:r>
              <a:rPr lang="ru-RU" sz="3600" dirty="0"/>
              <a:t>этап</a:t>
            </a:r>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05367" y="481766"/>
            <a:ext cx="9824904" cy="995320"/>
          </a:xfrm>
        </p:spPr>
        <p:txBody>
          <a:bodyPr>
            <a:noAutofit/>
          </a:bodyPr>
          <a:lstStyle/>
          <a:p>
            <a:pPr>
              <a:lnSpc>
                <a:spcPct val="100000"/>
              </a:lnSpc>
              <a:spcBef>
                <a:spcPts val="0"/>
              </a:spcBef>
            </a:pPr>
            <a:r>
              <a:rPr lang="ru-RU" b="0" dirty="0">
                <a:solidFill>
                  <a:srgbClr val="E60000"/>
                </a:solidFill>
              </a:rPr>
              <a:t>Производственная структура и организационная схема управления </a:t>
            </a:r>
            <a:endParaRPr lang="ru-RU" b="0" dirty="0" smtClean="0">
              <a:solidFill>
                <a:srgbClr val="E60000"/>
              </a:solidFill>
            </a:endParaRPr>
          </a:p>
          <a:p>
            <a:pPr>
              <a:lnSpc>
                <a:spcPct val="100000"/>
              </a:lnSpc>
              <a:spcBef>
                <a:spcPts val="0"/>
              </a:spcBef>
            </a:pPr>
            <a:r>
              <a:rPr lang="ru-RU" b="0" dirty="0" smtClean="0">
                <a:solidFill>
                  <a:srgbClr val="E60000"/>
                </a:solidFill>
              </a:rPr>
              <a:t>организацией </a:t>
            </a:r>
            <a:r>
              <a:rPr lang="ru-RU" b="0" dirty="0">
                <a:solidFill>
                  <a:srgbClr val="E60000"/>
                </a:solidFill>
              </a:rPr>
              <a:t>и ее подразделениями </a:t>
            </a:r>
          </a:p>
          <a:p>
            <a:pPr>
              <a:lnSpc>
                <a:spcPct val="100000"/>
              </a:lnSpc>
              <a:spcBef>
                <a:spcPts val="0"/>
              </a:spcBef>
            </a:pPr>
            <a:r>
              <a:rPr lang="ru-RU" b="0" dirty="0">
                <a:solidFill>
                  <a:srgbClr val="E60000"/>
                </a:solidFill>
              </a:rPr>
              <a:t>Структура программного и аппаратного обеспечения (</a:t>
            </a:r>
            <a:r>
              <a:rPr lang="ru-RU" b="0" dirty="0" err="1">
                <a:solidFill>
                  <a:srgbClr val="E60000"/>
                </a:solidFill>
              </a:rPr>
              <a:t>as-is</a:t>
            </a:r>
            <a:r>
              <a:rPr lang="ru-RU" b="0" dirty="0">
                <a:solidFill>
                  <a:srgbClr val="E60000"/>
                </a:solidFill>
              </a:rPr>
              <a:t>)</a:t>
            </a:r>
          </a:p>
        </p:txBody>
      </p:sp>
      <p:sp>
        <p:nvSpPr>
          <p:cNvPr id="9" name="TextBox 8">
            <a:extLst>
              <a:ext uri="{FF2B5EF4-FFF2-40B4-BE49-F238E27FC236}">
                <a16:creationId xmlns:a16="http://schemas.microsoft.com/office/drawing/2014/main" id="{786E7270-AF5C-44A0-B0B3-1D3D6980C3A3}"/>
              </a:ext>
            </a:extLst>
          </p:cNvPr>
          <p:cNvSpPr txBox="1"/>
          <p:nvPr/>
        </p:nvSpPr>
        <p:spPr>
          <a:xfrm>
            <a:off x="0" y="6730579"/>
            <a:ext cx="7776864" cy="369332"/>
          </a:xfrm>
          <a:prstGeom prst="rect">
            <a:avLst/>
          </a:prstGeom>
          <a:noFill/>
        </p:spPr>
        <p:txBody>
          <a:bodyPr wrap="square">
            <a:spAutoFit/>
          </a:bodyPr>
          <a:lstStyle/>
          <a:p>
            <a:pPr marL="0" marR="0" lvl="0" indent="538163" algn="r" defTabSz="1043056" rtl="0" eaLnBrk="1" fontAlgn="auto" latinLnBrk="0" hangingPunct="1">
              <a:lnSpc>
                <a:spcPct val="100000"/>
              </a:lnSpc>
              <a:spcBef>
                <a:spcPts val="0"/>
              </a:spcBef>
              <a:buClrTx/>
              <a:buSzTx/>
              <a:buFontTx/>
              <a:buNone/>
              <a:tabLst/>
              <a:defRPr/>
            </a:pP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Рисунок 5. </a:t>
            </a:r>
            <a:r>
              <a:rPr lang="ru-RU" sz="1800" b="1" i="1" dirty="0">
                <a:solidFill>
                  <a:srgbClr val="70AD47">
                    <a:lumMod val="75000"/>
                  </a:srgbClr>
                </a:solidFill>
                <a:latin typeface="Calibri" panose="020F0502020204030204"/>
              </a:rPr>
              <a:t>Схема аппаратного обеспечения (</a:t>
            </a:r>
            <a:r>
              <a:rPr lang="en-US" sz="1800" b="1" i="1" dirty="0">
                <a:solidFill>
                  <a:srgbClr val="70AD47">
                    <a:lumMod val="75000"/>
                  </a:srgbClr>
                </a:solidFill>
                <a:latin typeface="Calibri" panose="020F0502020204030204"/>
              </a:rPr>
              <a:t>as-is</a:t>
            </a:r>
            <a:r>
              <a:rPr lang="ru-RU" sz="1800" b="1" i="1" dirty="0">
                <a:solidFill>
                  <a:srgbClr val="70AD47">
                    <a:lumMod val="75000"/>
                  </a:srgbClr>
                </a:solidFill>
                <a:latin typeface="Calibri" panose="020F0502020204030204"/>
              </a:rPr>
              <a:t>)</a:t>
            </a:r>
            <a:endPar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DE9D6EE2-A117-4657-B57F-7EFC8A76FEB6}"/>
              </a:ext>
            </a:extLst>
          </p:cNvPr>
          <p:cNvSpPr>
            <a:spLocks noChangeArrowheads="1"/>
          </p:cNvSpPr>
          <p:nvPr/>
        </p:nvSpPr>
        <p:spPr bwMode="auto">
          <a:xfrm>
            <a:off x="1674292" y="334858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 name="Рисунок 2">
            <a:extLst>
              <a:ext uri="{FF2B5EF4-FFF2-40B4-BE49-F238E27FC236}">
                <a16:creationId xmlns:a16="http://schemas.microsoft.com/office/drawing/2014/main" id="{C59775F6-6E4D-460F-BFC8-9897150150D5}"/>
              </a:ext>
            </a:extLst>
          </p:cNvPr>
          <p:cNvPicPr>
            <a:picLocks noChangeAspect="1"/>
          </p:cNvPicPr>
          <p:nvPr/>
        </p:nvPicPr>
        <p:blipFill>
          <a:blip r:embed="rId2"/>
          <a:stretch>
            <a:fillRect/>
          </a:stretch>
        </p:blipFill>
        <p:spPr>
          <a:xfrm>
            <a:off x="2799422" y="1894852"/>
            <a:ext cx="4616421" cy="4602627"/>
          </a:xfrm>
          <a:prstGeom prst="rect">
            <a:avLst/>
          </a:prstGeom>
        </p:spPr>
      </p:pic>
      <p:sp>
        <p:nvSpPr>
          <p:cNvPr id="8" name="Прямоугольник 7"/>
          <p:cNvSpPr/>
          <p:nvPr/>
        </p:nvSpPr>
        <p:spPr>
          <a:xfrm>
            <a:off x="7415843" y="111814"/>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518213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376965" y="170788"/>
            <a:ext cx="9687193" cy="498598"/>
          </a:xfrm>
        </p:spPr>
        <p:txBody>
          <a:bodyPr/>
          <a:lstStyle/>
          <a:p>
            <a:r>
              <a:rPr lang="ru-RU" sz="3600" dirty="0" smtClean="0"/>
              <a:t>Исследовательский </a:t>
            </a:r>
            <a:r>
              <a:rPr lang="ru-RU" sz="3600" dirty="0"/>
              <a:t>этап</a:t>
            </a:r>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199061" y="728501"/>
            <a:ext cx="9824904" cy="840781"/>
          </a:xfrm>
        </p:spPr>
        <p:txBody>
          <a:bodyPr>
            <a:noAutofit/>
          </a:bodyPr>
          <a:lstStyle/>
          <a:p>
            <a:pPr>
              <a:lnSpc>
                <a:spcPct val="100000"/>
              </a:lnSpc>
              <a:spcBef>
                <a:spcPts val="0"/>
              </a:spcBef>
            </a:pPr>
            <a:r>
              <a:rPr lang="ru-RU" b="0" dirty="0">
                <a:solidFill>
                  <a:srgbClr val="E60000"/>
                </a:solidFill>
              </a:rPr>
              <a:t>Производственная структура и организационная схема управления </a:t>
            </a:r>
            <a:endParaRPr lang="ru-RU" b="0" dirty="0" smtClean="0">
              <a:solidFill>
                <a:srgbClr val="E60000"/>
              </a:solidFill>
            </a:endParaRPr>
          </a:p>
          <a:p>
            <a:pPr>
              <a:lnSpc>
                <a:spcPct val="100000"/>
              </a:lnSpc>
              <a:spcBef>
                <a:spcPts val="0"/>
              </a:spcBef>
            </a:pPr>
            <a:r>
              <a:rPr lang="ru-RU" b="0" dirty="0" smtClean="0">
                <a:solidFill>
                  <a:srgbClr val="E60000"/>
                </a:solidFill>
              </a:rPr>
              <a:t>организацией </a:t>
            </a:r>
            <a:r>
              <a:rPr lang="ru-RU" b="0" dirty="0">
                <a:solidFill>
                  <a:srgbClr val="E60000"/>
                </a:solidFill>
              </a:rPr>
              <a:t>и ее подразделениями </a:t>
            </a:r>
          </a:p>
          <a:p>
            <a:pPr>
              <a:lnSpc>
                <a:spcPct val="100000"/>
              </a:lnSpc>
              <a:spcBef>
                <a:spcPts val="0"/>
              </a:spcBef>
            </a:pPr>
            <a:r>
              <a:rPr lang="ru-RU" b="0" dirty="0">
                <a:solidFill>
                  <a:srgbClr val="E60000"/>
                </a:solidFill>
              </a:rPr>
              <a:t>Структура программного и аппаратного обеспечения (</a:t>
            </a:r>
            <a:r>
              <a:rPr lang="ru-RU" b="0" dirty="0" err="1">
                <a:solidFill>
                  <a:srgbClr val="E60000"/>
                </a:solidFill>
              </a:rPr>
              <a:t>as-is</a:t>
            </a:r>
            <a:r>
              <a:rPr lang="ru-RU" b="0" dirty="0">
                <a:solidFill>
                  <a:srgbClr val="E60000"/>
                </a:solidFill>
              </a:rPr>
              <a:t>)</a:t>
            </a:r>
          </a:p>
        </p:txBody>
      </p:sp>
      <p:sp>
        <p:nvSpPr>
          <p:cNvPr id="9" name="TextBox 8">
            <a:extLst>
              <a:ext uri="{FF2B5EF4-FFF2-40B4-BE49-F238E27FC236}">
                <a16:creationId xmlns:a16="http://schemas.microsoft.com/office/drawing/2014/main" id="{786E7270-AF5C-44A0-B0B3-1D3D6980C3A3}"/>
              </a:ext>
            </a:extLst>
          </p:cNvPr>
          <p:cNvSpPr txBox="1"/>
          <p:nvPr/>
        </p:nvSpPr>
        <p:spPr>
          <a:xfrm>
            <a:off x="666180" y="6588943"/>
            <a:ext cx="7056784" cy="369332"/>
          </a:xfrm>
          <a:prstGeom prst="rect">
            <a:avLst/>
          </a:prstGeom>
          <a:noFill/>
        </p:spPr>
        <p:txBody>
          <a:bodyPr wrap="square">
            <a:spAutoFit/>
          </a:bodyPr>
          <a:lstStyle/>
          <a:p>
            <a:pPr marL="0" marR="0" lvl="0" indent="538163" algn="r" defTabSz="1043056" rtl="0" eaLnBrk="1" fontAlgn="auto" latinLnBrk="0" hangingPunct="1">
              <a:lnSpc>
                <a:spcPct val="100000"/>
              </a:lnSpc>
              <a:spcBef>
                <a:spcPts val="0"/>
              </a:spcBef>
              <a:buClrTx/>
              <a:buSzTx/>
              <a:buFontTx/>
              <a:buNone/>
              <a:tabLst/>
              <a:defRPr/>
            </a:pP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Рисунок 6. Схема программной архитектуры(</a:t>
            </a:r>
            <a:r>
              <a:rPr kumimoji="0" lang="en-US"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as-is</a:t>
            </a: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t>
            </a:r>
          </a:p>
        </p:txBody>
      </p:sp>
      <p:sp>
        <p:nvSpPr>
          <p:cNvPr id="6" name="Rectangle 2">
            <a:extLst>
              <a:ext uri="{FF2B5EF4-FFF2-40B4-BE49-F238E27FC236}">
                <a16:creationId xmlns:a16="http://schemas.microsoft.com/office/drawing/2014/main" id="{DE9D6EE2-A117-4657-B57F-7EFC8A76FEB6}"/>
              </a:ext>
            </a:extLst>
          </p:cNvPr>
          <p:cNvSpPr>
            <a:spLocks noChangeArrowheads="1"/>
          </p:cNvSpPr>
          <p:nvPr/>
        </p:nvSpPr>
        <p:spPr bwMode="auto">
          <a:xfrm>
            <a:off x="1674292" y="334858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7" name="Рисунок 6">
            <a:extLst>
              <a:ext uri="{FF2B5EF4-FFF2-40B4-BE49-F238E27FC236}">
                <a16:creationId xmlns:a16="http://schemas.microsoft.com/office/drawing/2014/main" id="{7DD20A80-339F-4F05-8E4A-1C5DCF57D847}"/>
              </a:ext>
            </a:extLst>
          </p:cNvPr>
          <p:cNvPicPr/>
          <p:nvPr/>
        </p:nvPicPr>
        <p:blipFill>
          <a:blip r:embed="rId2"/>
          <a:stretch>
            <a:fillRect/>
          </a:stretch>
        </p:blipFill>
        <p:spPr>
          <a:xfrm>
            <a:off x="2466380" y="1908694"/>
            <a:ext cx="5112568" cy="4464496"/>
          </a:xfrm>
          <a:prstGeom prst="rect">
            <a:avLst/>
          </a:prstGeom>
        </p:spPr>
      </p:pic>
      <p:sp>
        <p:nvSpPr>
          <p:cNvPr id="8" name="Прямоугольник 7"/>
          <p:cNvSpPr/>
          <p:nvPr/>
        </p:nvSpPr>
        <p:spPr>
          <a:xfrm>
            <a:off x="7362924" y="81741"/>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884477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394962" y="311993"/>
            <a:ext cx="9687193" cy="498598"/>
          </a:xfrm>
        </p:spPr>
        <p:txBody>
          <a:bodyPr/>
          <a:lstStyle/>
          <a:p>
            <a:r>
              <a:rPr lang="ru-RU" sz="3600" dirty="0" smtClean="0"/>
              <a:t>Исследовательский </a:t>
            </a:r>
            <a:r>
              <a:rPr lang="ru-RU" sz="3600" dirty="0"/>
              <a:t>этап</a:t>
            </a:r>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57251" y="424825"/>
            <a:ext cx="9824904" cy="840781"/>
          </a:xfrm>
        </p:spPr>
        <p:txBody>
          <a:bodyPr>
            <a:noAutofit/>
          </a:bodyPr>
          <a:lstStyle/>
          <a:p>
            <a:pPr>
              <a:lnSpc>
                <a:spcPct val="107000"/>
              </a:lnSpc>
              <a:spcAft>
                <a:spcPts val="800"/>
              </a:spcAft>
            </a:pPr>
            <a:r>
              <a:rPr lang="ru-RU" b="0" dirty="0">
                <a:solidFill>
                  <a:srgbClr val="E60000"/>
                </a:solidFill>
              </a:rPr>
              <a:t>Основные и вспомогательные бизнес-процессы организации</a:t>
            </a:r>
          </a:p>
        </p:txBody>
      </p:sp>
      <p:sp>
        <p:nvSpPr>
          <p:cNvPr id="6" name="Rectangle 2">
            <a:extLst>
              <a:ext uri="{FF2B5EF4-FFF2-40B4-BE49-F238E27FC236}">
                <a16:creationId xmlns:a16="http://schemas.microsoft.com/office/drawing/2014/main" id="{DE9D6EE2-A117-4657-B57F-7EFC8A76FEB6}"/>
              </a:ext>
            </a:extLst>
          </p:cNvPr>
          <p:cNvSpPr>
            <a:spLocks noChangeArrowheads="1"/>
          </p:cNvSpPr>
          <p:nvPr/>
        </p:nvSpPr>
        <p:spPr bwMode="auto">
          <a:xfrm>
            <a:off x="1674292" y="334858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TextBox 7">
            <a:extLst>
              <a:ext uri="{FF2B5EF4-FFF2-40B4-BE49-F238E27FC236}">
                <a16:creationId xmlns:a16="http://schemas.microsoft.com/office/drawing/2014/main" id="{75616089-3084-4F43-B24C-E508BE83F98F}"/>
              </a:ext>
            </a:extLst>
          </p:cNvPr>
          <p:cNvSpPr txBox="1"/>
          <p:nvPr/>
        </p:nvSpPr>
        <p:spPr>
          <a:xfrm>
            <a:off x="394962" y="2052439"/>
            <a:ext cx="9560250" cy="1938992"/>
          </a:xfrm>
          <a:prstGeom prst="rect">
            <a:avLst/>
          </a:prstGeom>
          <a:noFill/>
        </p:spPr>
        <p:txBody>
          <a:bodyPr wrap="square">
            <a:spAutoFit/>
          </a:bodyPr>
          <a:lstStyle/>
          <a:p>
            <a:pPr algn="just">
              <a:lnSpc>
                <a:spcPct val="150000"/>
              </a:lnSpc>
            </a:pPr>
            <a:r>
              <a:rPr lang="ru-RU" sz="2000" dirty="0">
                <a:effectLst/>
                <a:ea typeface="Times New Roman" panose="02020603050405020304" pitchFamily="18" charset="0"/>
              </a:rPr>
              <a:t>Из основных бизнес-процессов </a:t>
            </a:r>
            <a:r>
              <a:rPr lang="ru-RU" sz="2000" dirty="0" smtClean="0">
                <a:effectLst/>
                <a:ea typeface="Times New Roman" panose="02020603050405020304" pitchFamily="18" charset="0"/>
              </a:rPr>
              <a:t>организации можно </a:t>
            </a:r>
            <a:r>
              <a:rPr lang="ru-RU" sz="2000" dirty="0">
                <a:effectLst/>
                <a:ea typeface="Times New Roman" panose="02020603050405020304" pitchFamily="18" charset="0"/>
              </a:rPr>
              <a:t>выделить </a:t>
            </a:r>
            <a:r>
              <a:rPr lang="ru-RU" sz="2000" dirty="0" smtClean="0">
                <a:effectLst/>
                <a:ea typeface="Times New Roman" panose="02020603050405020304" pitchFamily="18" charset="0"/>
              </a:rPr>
              <a:t>следующие: </a:t>
            </a:r>
            <a:endParaRPr lang="ru-RU" sz="2000" dirty="0">
              <a:effectLst/>
              <a:ea typeface="Times New Roman" panose="02020603050405020304" pitchFamily="18" charset="0"/>
            </a:endParaRPr>
          </a:p>
          <a:p>
            <a:pPr algn="just">
              <a:lnSpc>
                <a:spcPct val="150000"/>
              </a:lnSpc>
              <a:buFont typeface="Arial" panose="020B0604020202020204" pitchFamily="34" charset="0"/>
              <a:buChar char="•"/>
              <a:tabLst>
                <a:tab pos="536575" algn="l"/>
                <a:tab pos="542925" algn="l"/>
              </a:tabLst>
            </a:pPr>
            <a:r>
              <a:rPr lang="ru-RU" sz="2000" dirty="0">
                <a:effectLst/>
                <a:ea typeface="Times New Roman" panose="02020603050405020304" pitchFamily="18" charset="0"/>
              </a:rPr>
              <a:t>Учет поставок</a:t>
            </a:r>
          </a:p>
          <a:p>
            <a:pPr algn="just">
              <a:lnSpc>
                <a:spcPct val="150000"/>
              </a:lnSpc>
              <a:buFont typeface="Arial" panose="020B0604020202020204" pitchFamily="34" charset="0"/>
              <a:buChar char="•"/>
              <a:tabLst>
                <a:tab pos="536575" algn="l"/>
                <a:tab pos="542925" algn="l"/>
              </a:tabLst>
            </a:pPr>
            <a:r>
              <a:rPr lang="ru-RU" sz="2000" dirty="0">
                <a:effectLst/>
                <a:ea typeface="Times New Roman" panose="02020603050405020304" pitchFamily="18" charset="0"/>
              </a:rPr>
              <a:t>Найм сотрудников</a:t>
            </a:r>
          </a:p>
          <a:p>
            <a:pPr algn="just">
              <a:lnSpc>
                <a:spcPct val="150000"/>
              </a:lnSpc>
              <a:buFont typeface="Arial" panose="020B0604020202020204" pitchFamily="34" charset="0"/>
              <a:buChar char="•"/>
              <a:tabLst>
                <a:tab pos="536575" algn="l"/>
                <a:tab pos="542925" algn="l"/>
              </a:tabLst>
            </a:pPr>
            <a:r>
              <a:rPr lang="ru-RU" sz="2000" dirty="0" smtClean="0">
                <a:effectLst/>
                <a:ea typeface="Times New Roman" panose="02020603050405020304" pitchFamily="18" charset="0"/>
              </a:rPr>
              <a:t>Техническая </a:t>
            </a:r>
            <a:r>
              <a:rPr lang="ru-RU" sz="2000" dirty="0">
                <a:effectLst/>
                <a:ea typeface="Times New Roman" panose="02020603050405020304" pitchFamily="18" charset="0"/>
              </a:rPr>
              <a:t>поддержка аппаратных </a:t>
            </a:r>
            <a:r>
              <a:rPr lang="ru-RU" sz="2000" dirty="0" smtClean="0">
                <a:effectLst/>
                <a:ea typeface="Times New Roman" panose="02020603050405020304" pitchFamily="18" charset="0"/>
              </a:rPr>
              <a:t>средств и т.д.</a:t>
            </a:r>
            <a:endParaRPr lang="ru-RU" sz="2000" dirty="0">
              <a:effectLst/>
              <a:ea typeface="Times New Roman" panose="02020603050405020304" pitchFamily="18" charset="0"/>
            </a:endParaRPr>
          </a:p>
        </p:txBody>
      </p:sp>
      <p:sp>
        <p:nvSpPr>
          <p:cNvPr id="7" name="Прямоугольник 6"/>
          <p:cNvSpPr/>
          <p:nvPr/>
        </p:nvSpPr>
        <p:spPr>
          <a:xfrm>
            <a:off x="7434932" y="295370"/>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866221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19AA99-22D7-45B3-8069-6E1FEDD93C30}"/>
              </a:ext>
            </a:extLst>
          </p:cNvPr>
          <p:cNvSpPr>
            <a:spLocks noGrp="1"/>
          </p:cNvSpPr>
          <p:nvPr>
            <p:ph type="title"/>
          </p:nvPr>
        </p:nvSpPr>
        <p:spPr>
          <a:xfrm>
            <a:off x="666180" y="468263"/>
            <a:ext cx="9687193" cy="415498"/>
          </a:xfrm>
        </p:spPr>
        <p:txBody>
          <a:bodyPr/>
          <a:lstStyle/>
          <a:p>
            <a:r>
              <a:rPr lang="ru-RU" sz="3000" dirty="0"/>
              <a:t>Содержание</a:t>
            </a:r>
          </a:p>
        </p:txBody>
      </p:sp>
      <p:sp>
        <p:nvSpPr>
          <p:cNvPr id="4" name="Объект 3">
            <a:extLst>
              <a:ext uri="{FF2B5EF4-FFF2-40B4-BE49-F238E27FC236}">
                <a16:creationId xmlns:a16="http://schemas.microsoft.com/office/drawing/2014/main" id="{7F5F3E09-9462-4D6A-A1E0-D88D93D4D4F7}"/>
              </a:ext>
            </a:extLst>
          </p:cNvPr>
          <p:cNvSpPr>
            <a:spLocks noGrp="1"/>
          </p:cNvSpPr>
          <p:nvPr>
            <p:ph idx="1"/>
          </p:nvPr>
        </p:nvSpPr>
        <p:spPr>
          <a:xfrm>
            <a:off x="533135" y="1188343"/>
            <a:ext cx="9206053" cy="6048672"/>
          </a:xfrm>
        </p:spPr>
        <p:txBody>
          <a:bodyPr>
            <a:normAutofit fontScale="77500" lnSpcReduction="20000"/>
          </a:bodyPr>
          <a:lstStyle/>
          <a:p>
            <a:pPr marL="0" indent="0">
              <a:lnSpc>
                <a:spcPct val="120000"/>
              </a:lnSpc>
              <a:spcBef>
                <a:spcPts val="0"/>
              </a:spcBef>
              <a:buNone/>
            </a:pPr>
            <a:r>
              <a:rPr lang="en-US" sz="1900" b="1" dirty="0">
                <a:latin typeface="Arial Black" panose="020B0A04020102020204" pitchFamily="34" charset="0"/>
                <a:ea typeface="Calibri" panose="020F0502020204030204" pitchFamily="34" charset="0"/>
                <a:cs typeface="Arial" panose="020B0604020202020204" pitchFamily="34" charset="0"/>
              </a:rPr>
              <a:t>1. </a:t>
            </a:r>
            <a:r>
              <a:rPr lang="ru-RU" sz="1900" b="1" dirty="0">
                <a:latin typeface="Arial Black" panose="020B0A04020102020204" pitchFamily="34" charset="0"/>
                <a:ea typeface="Calibri" panose="020F0502020204030204" pitchFamily="34" charset="0"/>
                <a:cs typeface="Arial" panose="020B0604020202020204" pitchFamily="34" charset="0"/>
              </a:rPr>
              <a:t>Организационный этап</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1.1. Итоги совещания с руководителем практики (на месте практики обучающегося)</a:t>
            </a:r>
          </a:p>
          <a:p>
            <a:pPr marL="0" indent="0">
              <a:lnSpc>
                <a:spcPct val="120000"/>
              </a:lnSpc>
              <a:spcBef>
                <a:spcPts val="0"/>
              </a:spcBef>
              <a:buNone/>
            </a:pPr>
            <a:r>
              <a:rPr lang="ru-RU" sz="1900" dirty="0" smtClean="0">
                <a:latin typeface="Arial" panose="020B0604020202020204" pitchFamily="34" charset="0"/>
                <a:ea typeface="Calibri" panose="020F0502020204030204" pitchFamily="34" charset="0"/>
                <a:cs typeface="Arial" panose="020B0604020202020204" pitchFamily="34" charset="0"/>
              </a:rPr>
              <a:t>1.2</a:t>
            </a:r>
            <a:r>
              <a:rPr lang="ru-RU" sz="1900" dirty="0">
                <a:latin typeface="Arial" panose="020B0604020202020204" pitchFamily="34" charset="0"/>
                <a:ea typeface="Calibri" panose="020F0502020204030204" pitchFamily="34" charset="0"/>
                <a:cs typeface="Arial" panose="020B0604020202020204" pitchFamily="34" charset="0"/>
              </a:rPr>
              <a:t>. Инструкции по охране труда</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1.3. Инструкции по технике безопасности и </a:t>
            </a:r>
            <a:r>
              <a:rPr lang="ru-RU" sz="1900" dirty="0" err="1">
                <a:latin typeface="Arial" panose="020B0604020202020204" pitchFamily="34" charset="0"/>
                <a:ea typeface="Calibri" panose="020F0502020204030204" pitchFamily="34" charset="0"/>
                <a:cs typeface="Arial" panose="020B0604020202020204" pitchFamily="34" charset="0"/>
              </a:rPr>
              <a:t>пожароопасности</a:t>
            </a:r>
            <a:endParaRPr lang="ru-RU" sz="1900" dirty="0">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1.4. Типовые должностные обязанности</a:t>
            </a:r>
          </a:p>
          <a:p>
            <a:pPr marL="0" indent="0">
              <a:lnSpc>
                <a:spcPct val="120000"/>
              </a:lnSpc>
              <a:spcBef>
                <a:spcPts val="0"/>
              </a:spcBef>
              <a:buNone/>
            </a:pPr>
            <a:r>
              <a:rPr lang="en-US" sz="1900" b="1" dirty="0">
                <a:latin typeface="Arial Black" panose="020B0A04020102020204" pitchFamily="34" charset="0"/>
                <a:ea typeface="Calibri" panose="020F0502020204030204" pitchFamily="34" charset="0"/>
                <a:cs typeface="Arial" panose="020B0604020202020204" pitchFamily="34" charset="0"/>
              </a:rPr>
              <a:t>2. </a:t>
            </a:r>
            <a:r>
              <a:rPr lang="ru-RU" sz="1900" b="1" dirty="0">
                <a:latin typeface="Arial Black" panose="020B0A04020102020204" pitchFamily="34" charset="0"/>
                <a:ea typeface="Calibri" panose="020F0502020204030204" pitchFamily="34" charset="0"/>
                <a:cs typeface="Arial" panose="020B0604020202020204" pitchFamily="34" charset="0"/>
              </a:rPr>
              <a:t>Подготовительный этап. Структура и техническое оснащение предприятия/ подразделения </a:t>
            </a:r>
            <a:r>
              <a:rPr lang="ru-RU" sz="1900" i="1" dirty="0">
                <a:latin typeface="Arial Black" panose="020B0A04020102020204" pitchFamily="34" charset="0"/>
                <a:ea typeface="Calibri" panose="020F0502020204030204" pitchFamily="34" charset="0"/>
                <a:cs typeface="Arial" panose="020B0604020202020204" pitchFamily="34" charset="0"/>
              </a:rPr>
              <a:t>(по исходным </a:t>
            </a:r>
            <a:r>
              <a:rPr lang="ru-RU" sz="1900" i="1" dirty="0" smtClean="0">
                <a:latin typeface="Arial Black" panose="020B0A04020102020204" pitchFamily="34" charset="0"/>
                <a:ea typeface="Calibri" panose="020F0502020204030204" pitchFamily="34" charset="0"/>
                <a:cs typeface="Arial" panose="020B0604020202020204" pitchFamily="34" charset="0"/>
              </a:rPr>
              <a:t>материалам выбранного </a:t>
            </a:r>
            <a:r>
              <a:rPr lang="ru-RU" sz="1900" i="1" dirty="0">
                <a:latin typeface="Arial Black" panose="020B0A04020102020204" pitchFamily="34" charset="0"/>
                <a:ea typeface="Calibri" panose="020F0502020204030204" pitchFamily="34" charset="0"/>
                <a:cs typeface="Arial" panose="020B0604020202020204" pitchFamily="34" charset="0"/>
              </a:rPr>
              <a:t>кейса)</a:t>
            </a:r>
          </a:p>
          <a:p>
            <a:pPr marL="0" indent="0">
              <a:lnSpc>
                <a:spcPct val="120000"/>
              </a:lnSpc>
              <a:spcBef>
                <a:spcPts val="0"/>
              </a:spcBef>
              <a:buNone/>
            </a:pPr>
            <a:r>
              <a:rPr lang="ru-RU" sz="1900" b="1" i="1" dirty="0">
                <a:latin typeface="Arial" panose="020B0604020202020204" pitchFamily="34" charset="0"/>
                <a:ea typeface="Calibri" panose="020F0502020204030204" pitchFamily="34" charset="0"/>
                <a:cs typeface="Arial" panose="020B0604020202020204" pitchFamily="34" charset="0"/>
              </a:rPr>
              <a:t>2.1. Организация системы информационной безопасности</a:t>
            </a:r>
          </a:p>
          <a:p>
            <a:pPr marL="0" indent="0">
              <a:lnSpc>
                <a:spcPct val="120000"/>
              </a:lnSpc>
              <a:spcBef>
                <a:spcPts val="0"/>
              </a:spcBef>
              <a:buNone/>
            </a:pPr>
            <a:r>
              <a:rPr lang="en-US" sz="1900" dirty="0">
                <a:latin typeface="Arial" panose="020B0604020202020204" pitchFamily="34" charset="0"/>
                <a:ea typeface="Calibri" panose="020F0502020204030204" pitchFamily="34" charset="0"/>
                <a:cs typeface="Arial" panose="020B0604020202020204" pitchFamily="34" charset="0"/>
              </a:rPr>
              <a:t>2.1.1</a:t>
            </a:r>
            <a:r>
              <a:rPr lang="ru-RU" sz="1900" dirty="0">
                <a:latin typeface="Arial" panose="020B0604020202020204" pitchFamily="34" charset="0"/>
                <a:ea typeface="Calibri" panose="020F0502020204030204" pitchFamily="34" charset="0"/>
                <a:cs typeface="Arial" panose="020B0604020202020204" pitchFamily="34" charset="0"/>
              </a:rPr>
              <a:t>.</a:t>
            </a:r>
            <a:r>
              <a:rPr lang="en-US" sz="1900" dirty="0">
                <a:latin typeface="Arial" panose="020B0604020202020204" pitchFamily="34" charset="0"/>
                <a:ea typeface="Calibri" panose="020F0502020204030204" pitchFamily="34" charset="0"/>
                <a:cs typeface="Arial" panose="020B0604020202020204" pitchFamily="34" charset="0"/>
              </a:rPr>
              <a:t> </a:t>
            </a:r>
            <a:r>
              <a:rPr lang="ru-RU" sz="1900" dirty="0">
                <a:latin typeface="Arial" panose="020B0604020202020204" pitchFamily="34" charset="0"/>
                <a:ea typeface="Calibri" panose="020F0502020204030204" pitchFamily="34" charset="0"/>
                <a:cs typeface="Arial" panose="020B0604020202020204" pitchFamily="34" charset="0"/>
              </a:rPr>
              <a:t>Система контроля и управления доступом</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2.1.2. Организация доступа персонала к содержанию конфиденциальной информации</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2.1.3. Права пользователей корпоративной информационной системой</a:t>
            </a:r>
          </a:p>
          <a:p>
            <a:pPr marL="0" indent="0">
              <a:lnSpc>
                <a:spcPct val="120000"/>
              </a:lnSpc>
              <a:spcBef>
                <a:spcPts val="0"/>
              </a:spcBef>
              <a:buNone/>
            </a:pPr>
            <a:r>
              <a:rPr lang="ru-RU" sz="1900" b="1" dirty="0" smtClean="0">
                <a:effectLst/>
                <a:latin typeface="Arial Black" panose="020B0A04020102020204" pitchFamily="34" charset="0"/>
                <a:ea typeface="Calibri" panose="020F0502020204030204" pitchFamily="34" charset="0"/>
                <a:cs typeface="Arial" panose="020B0604020202020204" pitchFamily="34" charset="0"/>
              </a:rPr>
              <a:t>3</a:t>
            </a:r>
            <a:r>
              <a:rPr lang="en-US" sz="1900" b="1" dirty="0">
                <a:effectLst/>
                <a:latin typeface="Arial Black" panose="020B0A04020102020204" pitchFamily="34" charset="0"/>
                <a:ea typeface="Calibri" panose="020F0502020204030204" pitchFamily="34" charset="0"/>
                <a:cs typeface="Arial" panose="020B0604020202020204" pitchFamily="34" charset="0"/>
              </a:rPr>
              <a:t>.</a:t>
            </a:r>
            <a:r>
              <a:rPr lang="ru-RU" sz="1900" b="1" dirty="0">
                <a:effectLst/>
                <a:latin typeface="Arial Black" panose="020B0A04020102020204" pitchFamily="34" charset="0"/>
                <a:ea typeface="Calibri" panose="020F0502020204030204" pitchFamily="34" charset="0"/>
                <a:cs typeface="Arial" panose="020B0604020202020204" pitchFamily="34" charset="0"/>
              </a:rPr>
              <a:t> Исследовательский этап. Сбор информации об объекте практики и анализ </a:t>
            </a:r>
            <a:r>
              <a:rPr lang="ru-RU" sz="1900" b="1" i="1" dirty="0" smtClean="0">
                <a:effectLst/>
                <a:latin typeface="Arial Black" panose="020B0A04020102020204" pitchFamily="34" charset="0"/>
                <a:ea typeface="Calibri" panose="020F0502020204030204" pitchFamily="34" charset="0"/>
                <a:cs typeface="Arial" panose="020B0604020202020204" pitchFamily="34" charset="0"/>
              </a:rPr>
              <a:t>источников</a:t>
            </a:r>
            <a:r>
              <a:rPr lang="ru-RU" sz="1900" i="1" dirty="0" smtClean="0">
                <a:effectLst/>
                <a:latin typeface="Arial Black" panose="020B0A04020102020204" pitchFamily="34" charset="0"/>
                <a:ea typeface="Calibri" panose="020F0502020204030204" pitchFamily="34" charset="0"/>
                <a:cs typeface="Arial" panose="020B0604020202020204" pitchFamily="34" charset="0"/>
              </a:rPr>
              <a:t> </a:t>
            </a:r>
            <a:r>
              <a:rPr lang="ru-RU" sz="1900" i="1" dirty="0">
                <a:latin typeface="Arial Black" panose="020B0A04020102020204" pitchFamily="34" charset="0"/>
                <a:ea typeface="Calibri" panose="020F0502020204030204" pitchFamily="34" charset="0"/>
                <a:cs typeface="Arial" panose="020B0604020202020204" pitchFamily="34" charset="0"/>
              </a:rPr>
              <a:t>(по исходным материалам выбранного кейса)</a:t>
            </a:r>
          </a:p>
          <a:p>
            <a:pPr marL="0" indent="0">
              <a:lnSpc>
                <a:spcPct val="120000"/>
              </a:lnSpc>
              <a:spcBef>
                <a:spcPts val="0"/>
              </a:spcBef>
              <a:buNone/>
            </a:pPr>
            <a:r>
              <a:rPr lang="ru-RU" sz="1900" b="1" i="1" dirty="0" smtClean="0">
                <a:effectLst/>
                <a:latin typeface="Arial" panose="020B0604020202020204" pitchFamily="34" charset="0"/>
                <a:ea typeface="Calibri" panose="020F0502020204030204" pitchFamily="34" charset="0"/>
                <a:cs typeface="Arial" panose="020B0604020202020204" pitchFamily="34" charset="0"/>
              </a:rPr>
              <a:t>3.1. </a:t>
            </a:r>
            <a:r>
              <a:rPr lang="ru-RU" sz="1900" b="1" i="1" dirty="0">
                <a:effectLst/>
                <a:latin typeface="Arial" panose="020B0604020202020204" pitchFamily="34" charset="0"/>
                <a:ea typeface="Calibri" panose="020F0502020204030204" pitchFamily="34" charset="0"/>
                <a:cs typeface="Arial" panose="020B0604020202020204" pitchFamily="34" charset="0"/>
              </a:rPr>
              <a:t>Характеристика предприятия и его деятельности</a:t>
            </a:r>
          </a:p>
          <a:p>
            <a:pPr marL="0" indent="0">
              <a:lnSpc>
                <a:spcPct val="120000"/>
              </a:lnSpc>
              <a:spcBef>
                <a:spcPts val="0"/>
              </a:spcBef>
              <a:buNone/>
            </a:pPr>
            <a:r>
              <a:rPr lang="ru-RU" sz="1900" dirty="0" smtClean="0">
                <a:effectLst/>
                <a:latin typeface="Arial" panose="020B0604020202020204" pitchFamily="34" charset="0"/>
                <a:ea typeface="Calibri" panose="020F0502020204030204" pitchFamily="34" charset="0"/>
                <a:cs typeface="Arial" panose="020B0604020202020204" pitchFamily="34" charset="0"/>
              </a:rPr>
              <a:t>3.1.1. Направление </a:t>
            </a:r>
            <a:r>
              <a:rPr lang="ru-RU" sz="1900" dirty="0">
                <a:effectLst/>
                <a:latin typeface="Arial" panose="020B0604020202020204" pitchFamily="34" charset="0"/>
                <a:ea typeface="Calibri" panose="020F0502020204030204" pitchFamily="34" charset="0"/>
                <a:cs typeface="Arial" panose="020B0604020202020204" pitchFamily="34" charset="0"/>
              </a:rPr>
              <a:t>деятельности (размер и отрасль)</a:t>
            </a:r>
          </a:p>
          <a:p>
            <a:pPr marL="0" indent="0">
              <a:lnSpc>
                <a:spcPct val="120000"/>
              </a:lnSpc>
              <a:spcBef>
                <a:spcPts val="0"/>
              </a:spcBef>
              <a:buNone/>
            </a:pPr>
            <a:r>
              <a:rPr lang="ru-RU" sz="1900" dirty="0" smtClean="0">
                <a:effectLst/>
                <a:latin typeface="Arial" panose="020B0604020202020204" pitchFamily="34" charset="0"/>
                <a:ea typeface="Calibri" panose="020F0502020204030204" pitchFamily="34" charset="0"/>
                <a:cs typeface="Arial" panose="020B0604020202020204" pitchFamily="34" charset="0"/>
              </a:rPr>
              <a:t>3.1.2. Состав </a:t>
            </a:r>
            <a:r>
              <a:rPr lang="ru-RU" sz="1900" dirty="0">
                <a:effectLst/>
                <a:latin typeface="Arial" panose="020B0604020202020204" pitchFamily="34" charset="0"/>
                <a:ea typeface="Calibri" panose="020F0502020204030204" pitchFamily="34" charset="0"/>
                <a:cs typeface="Arial" panose="020B0604020202020204" pitchFamily="34" charset="0"/>
              </a:rPr>
              <a:t>продуктов</a:t>
            </a:r>
            <a:r>
              <a:rPr lang="ru-RU" sz="1900" dirty="0" smtClean="0">
                <a:effectLst/>
                <a:latin typeface="Arial" panose="020B0604020202020204" pitchFamily="34" charset="0"/>
                <a:ea typeface="Calibri" panose="020F0502020204030204" pitchFamily="34" charset="0"/>
                <a:cs typeface="Arial" panose="020B0604020202020204" pitchFamily="34" charset="0"/>
              </a:rPr>
              <a:t>/ услуг</a:t>
            </a:r>
            <a:endParaRPr lang="ru-RU" sz="19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spcBef>
                <a:spcPts val="0"/>
              </a:spcBef>
              <a:buNone/>
            </a:pPr>
            <a:r>
              <a:rPr lang="ru-RU" sz="1900" dirty="0" smtClean="0">
                <a:effectLst/>
                <a:latin typeface="Arial" panose="020B0604020202020204" pitchFamily="34" charset="0"/>
                <a:ea typeface="Calibri" panose="020F0502020204030204" pitchFamily="34" charset="0"/>
                <a:cs typeface="Arial" panose="020B0604020202020204" pitchFamily="34" charset="0"/>
              </a:rPr>
              <a:t>3.1.3. </a:t>
            </a:r>
            <a:r>
              <a:rPr lang="ru-RU" sz="1900" dirty="0">
                <a:effectLst/>
                <a:latin typeface="Arial" panose="020B0604020202020204" pitchFamily="34" charset="0"/>
                <a:ea typeface="Calibri" panose="020F0502020204030204" pitchFamily="34" charset="0"/>
                <a:cs typeface="Arial" panose="020B0604020202020204" pitchFamily="34" charset="0"/>
              </a:rPr>
              <a:t>Общая характеристика окружения </a:t>
            </a:r>
            <a:r>
              <a:rPr lang="ru-RU" sz="1900" dirty="0" smtClean="0">
                <a:effectLst/>
                <a:latin typeface="Arial" panose="020B0604020202020204" pitchFamily="34" charset="0"/>
                <a:ea typeface="Calibri" panose="020F0502020204030204" pitchFamily="34" charset="0"/>
                <a:cs typeface="Arial" panose="020B0604020202020204" pitchFamily="34" charset="0"/>
              </a:rPr>
              <a:t>организации (клиенты</a:t>
            </a:r>
            <a:r>
              <a:rPr lang="ru-RU" sz="1900" dirty="0">
                <a:effectLst/>
                <a:latin typeface="Arial" panose="020B0604020202020204" pitchFamily="34" charset="0"/>
                <a:ea typeface="Calibri" panose="020F0502020204030204" pitchFamily="34" charset="0"/>
                <a:cs typeface="Arial" panose="020B0604020202020204" pitchFamily="34" charset="0"/>
              </a:rPr>
              <a:t>, конкуренты, поставщики, партнеры)</a:t>
            </a:r>
          </a:p>
          <a:p>
            <a:pPr marL="0" indent="0">
              <a:lnSpc>
                <a:spcPct val="120000"/>
              </a:lnSpc>
              <a:spcBef>
                <a:spcPts val="0"/>
              </a:spcBef>
              <a:buNone/>
            </a:pPr>
            <a:r>
              <a:rPr lang="ru-RU" sz="1900" dirty="0" smtClean="0">
                <a:effectLst/>
                <a:latin typeface="Arial" panose="020B0604020202020204" pitchFamily="34" charset="0"/>
                <a:ea typeface="Calibri" panose="020F0502020204030204" pitchFamily="34" charset="0"/>
                <a:cs typeface="Arial" panose="020B0604020202020204" pitchFamily="34" charset="0"/>
              </a:rPr>
              <a:t>3.1.4. </a:t>
            </a:r>
            <a:r>
              <a:rPr lang="ru-RU" sz="1900" dirty="0">
                <a:effectLst/>
                <a:latin typeface="Arial" panose="020B0604020202020204" pitchFamily="34" charset="0"/>
                <a:ea typeface="Calibri" panose="020F0502020204030204" pitchFamily="34" charset="0"/>
                <a:cs typeface="Arial" panose="020B0604020202020204" pitchFamily="34" charset="0"/>
              </a:rPr>
              <a:t>Основные технико-экономические показатели деятельности </a:t>
            </a:r>
            <a:r>
              <a:rPr lang="ru-RU" sz="1900" dirty="0" smtClean="0">
                <a:effectLst/>
                <a:latin typeface="Arial" panose="020B0604020202020204" pitchFamily="34" charset="0"/>
                <a:ea typeface="Calibri" panose="020F0502020204030204" pitchFamily="34" charset="0"/>
                <a:cs typeface="Arial" panose="020B0604020202020204" pitchFamily="34" charset="0"/>
              </a:rPr>
              <a:t>предприятия</a:t>
            </a:r>
          </a:p>
          <a:p>
            <a:pPr marL="0" indent="0" algn="just">
              <a:lnSpc>
                <a:spcPct val="120000"/>
              </a:lnSpc>
              <a:spcBef>
                <a:spcPts val="0"/>
              </a:spcBef>
              <a:buNone/>
            </a:pPr>
            <a:r>
              <a:rPr lang="ru-RU" sz="1900" b="1" i="1" dirty="0">
                <a:latin typeface="Arial" panose="020B0604020202020204" pitchFamily="34" charset="0"/>
                <a:ea typeface="Calibri" panose="020F0502020204030204" pitchFamily="34" charset="0"/>
                <a:cs typeface="Arial" panose="020B0604020202020204" pitchFamily="34" charset="0"/>
              </a:rPr>
              <a:t>3.2. Производственная структура и организационная схема управления организацией и </a:t>
            </a:r>
            <a:r>
              <a:rPr lang="ru-RU" sz="1900" b="1" i="1" dirty="0" smtClean="0">
                <a:latin typeface="Arial" panose="020B0604020202020204" pitchFamily="34" charset="0"/>
                <a:ea typeface="Calibri" panose="020F0502020204030204" pitchFamily="34" charset="0"/>
                <a:cs typeface="Arial" panose="020B0604020202020204" pitchFamily="34" charset="0"/>
              </a:rPr>
              <a:t>ее </a:t>
            </a:r>
            <a:r>
              <a:rPr lang="ru-RU" sz="1900" b="1" i="1" dirty="0">
                <a:latin typeface="Arial" panose="020B0604020202020204" pitchFamily="34" charset="0"/>
                <a:ea typeface="Calibri" panose="020F0502020204030204" pitchFamily="34" charset="0"/>
                <a:cs typeface="Arial" panose="020B0604020202020204" pitchFamily="34" charset="0"/>
              </a:rPr>
              <a:t>подразделениями</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3.2.1. Организационная схема управления организацией</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3.2.2. Структура программного и аппаратного обеспечения (</a:t>
            </a:r>
            <a:r>
              <a:rPr lang="ru-RU" sz="1900" dirty="0" err="1">
                <a:latin typeface="Arial" panose="020B0604020202020204" pitchFamily="34" charset="0"/>
                <a:ea typeface="Calibri" panose="020F0502020204030204" pitchFamily="34" charset="0"/>
                <a:cs typeface="Arial" panose="020B0604020202020204" pitchFamily="34" charset="0"/>
              </a:rPr>
              <a:t>as-is</a:t>
            </a:r>
            <a:r>
              <a:rPr lang="ru-RU" sz="1900" dirty="0">
                <a:latin typeface="Arial" panose="020B0604020202020204" pitchFamily="34" charset="0"/>
                <a:ea typeface="Calibri" panose="020F0502020204030204" pitchFamily="34" charset="0"/>
                <a:cs typeface="Arial" panose="020B0604020202020204" pitchFamily="34" charset="0"/>
              </a:rPr>
              <a:t>)</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3.2.3. Основные и вспомогательные бизнес-процессы организации</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3.2.4. Перечень автоматизированных и неавтоматизированных бизнес-процессов. Выводы о возможности автоматизации одного из неавтоматизированных бизнес-процессов</a:t>
            </a:r>
          </a:p>
          <a:p>
            <a:pPr marL="0" indent="0">
              <a:lnSpc>
                <a:spcPct val="120000"/>
              </a:lnSpc>
              <a:spcBef>
                <a:spcPts val="0"/>
              </a:spcBef>
              <a:buNone/>
            </a:pPr>
            <a:r>
              <a:rPr lang="ru-RU" sz="1900" dirty="0">
                <a:latin typeface="Arial" panose="020B0604020202020204" pitchFamily="34" charset="0"/>
                <a:ea typeface="Calibri" panose="020F0502020204030204" pitchFamily="34" charset="0"/>
                <a:cs typeface="Arial" panose="020B0604020202020204" pitchFamily="34" charset="0"/>
              </a:rPr>
              <a:t>3.2.5. Функциональная диаграмма бизнес-процесса, выбранного для автоматизации</a:t>
            </a:r>
          </a:p>
          <a:p>
            <a:pPr marL="0" indent="0">
              <a:lnSpc>
                <a:spcPct val="107000"/>
              </a:lnSpc>
              <a:spcAft>
                <a:spcPts val="800"/>
              </a:spcAft>
              <a:buNone/>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20564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463818" y="229948"/>
            <a:ext cx="9687193" cy="498598"/>
          </a:xfrm>
        </p:spPr>
        <p:txBody>
          <a:bodyPr/>
          <a:lstStyle/>
          <a:p>
            <a:r>
              <a:rPr lang="ru-RU" sz="3600" dirty="0" smtClean="0"/>
              <a:t>Исследовательский </a:t>
            </a:r>
            <a:r>
              <a:rPr lang="ru-RU" sz="3600" dirty="0"/>
              <a:t>этап</a:t>
            </a:r>
          </a:p>
        </p:txBody>
      </p:sp>
      <p:sp>
        <p:nvSpPr>
          <p:cNvPr id="5" name="Объект 4">
            <a:extLst>
              <a:ext uri="{FF2B5EF4-FFF2-40B4-BE49-F238E27FC236}">
                <a16:creationId xmlns:a16="http://schemas.microsoft.com/office/drawing/2014/main" id="{E41F5A9D-2AFC-4924-AC97-8FA95AAB3AA0}"/>
              </a:ext>
            </a:extLst>
          </p:cNvPr>
          <p:cNvSpPr>
            <a:spLocks noGrp="1"/>
          </p:cNvSpPr>
          <p:nvPr>
            <p:ph idx="1"/>
          </p:nvPr>
        </p:nvSpPr>
        <p:spPr>
          <a:xfrm>
            <a:off x="394963" y="1809520"/>
            <a:ext cx="9824904" cy="5067453"/>
          </a:xfrm>
        </p:spPr>
        <p:txBody>
          <a:bodyPr>
            <a:normAutofit fontScale="62500" lnSpcReduction="20000"/>
          </a:bodyPr>
          <a:lstStyle/>
          <a:p>
            <a:pPr marL="0" indent="0">
              <a:buNone/>
            </a:pPr>
            <a:r>
              <a:rPr lang="ru-RU" u="sng" dirty="0"/>
              <a:t>Автоматизированные бизнес-процессы:</a:t>
            </a:r>
          </a:p>
          <a:p>
            <a:r>
              <a:rPr lang="ru-RU" dirty="0"/>
              <a:t>Учет поставок</a:t>
            </a:r>
          </a:p>
          <a:p>
            <a:pPr marL="0" indent="0">
              <a:buNone/>
            </a:pPr>
            <a:r>
              <a:rPr lang="ru-RU" u="sng" dirty="0" smtClean="0"/>
              <a:t>Неавтоматизированные </a:t>
            </a:r>
            <a:r>
              <a:rPr lang="ru-RU" u="sng" dirty="0"/>
              <a:t>процессы:</a:t>
            </a:r>
          </a:p>
          <a:p>
            <a:r>
              <a:rPr lang="ru-RU" dirty="0"/>
              <a:t>Техническая поддержка аппаратных средств</a:t>
            </a:r>
          </a:p>
          <a:p>
            <a:r>
              <a:rPr lang="ru-RU" dirty="0"/>
              <a:t>Найм сотрудников</a:t>
            </a:r>
          </a:p>
          <a:p>
            <a:r>
              <a:rPr lang="ru-RU" dirty="0"/>
              <a:t>Процесс технической поддержки является очень важным, если компания не сможет сохранять работоспособность аппаратных и программных средств, то она не сможет </a:t>
            </a:r>
            <a:r>
              <a:rPr lang="ru-RU" dirty="0" smtClean="0"/>
              <a:t>удержаться </a:t>
            </a:r>
            <a:r>
              <a:rPr lang="ru-RU" dirty="0"/>
              <a:t>на рынке в период цифровой трансформации бизнеса.</a:t>
            </a:r>
          </a:p>
          <a:p>
            <a:pPr algn="just"/>
            <a:r>
              <a:rPr lang="ru-RU" dirty="0"/>
              <a:t>Процесс технической поддержки является затратным на данном предприятии, но т.к. в данный период предприятие сильно зависит от эффективности данного процесса, </a:t>
            </a:r>
            <a:r>
              <a:rPr lang="ru-RU" b="1" dirty="0"/>
              <a:t>его было решено автоматизировать</a:t>
            </a:r>
            <a:r>
              <a:rPr lang="ru-RU" dirty="0"/>
              <a:t>.</a:t>
            </a:r>
          </a:p>
          <a:p>
            <a:pPr marL="0" indent="0">
              <a:buNone/>
            </a:pPr>
            <a:r>
              <a:rPr lang="ru-RU" dirty="0"/>
              <a:t>Данный процесс состоит из следующих подпроцессов:</a:t>
            </a:r>
          </a:p>
          <a:p>
            <a:r>
              <a:rPr lang="ru-RU" dirty="0"/>
              <a:t>Обращение в </a:t>
            </a:r>
            <a:r>
              <a:rPr lang="en-US" dirty="0" smtClean="0"/>
              <a:t>IT</a:t>
            </a:r>
            <a:r>
              <a:rPr lang="ru-RU" dirty="0" smtClean="0"/>
              <a:t>-отдел</a:t>
            </a:r>
            <a:r>
              <a:rPr lang="ru-RU" dirty="0"/>
              <a:t>;</a:t>
            </a:r>
          </a:p>
          <a:p>
            <a:r>
              <a:rPr lang="ru-RU" dirty="0"/>
              <a:t>Оформление заявки;</a:t>
            </a:r>
          </a:p>
          <a:p>
            <a:r>
              <a:rPr lang="ru-RU" dirty="0"/>
              <a:t>Работы по заявке;</a:t>
            </a:r>
          </a:p>
          <a:p>
            <a:r>
              <a:rPr lang="ru-RU" dirty="0"/>
              <a:t>Обработка заявки;</a:t>
            </a:r>
          </a:p>
          <a:p>
            <a:r>
              <a:rPr lang="ru-RU" dirty="0"/>
              <a:t>Составление отчетности.</a:t>
            </a:r>
          </a:p>
          <a:p>
            <a:pPr algn="just"/>
            <a:r>
              <a:rPr lang="ru-RU" dirty="0"/>
              <a:t>Основным процессом из вышеперечисленных является обработка заявок, автоматизировав этот процесс, можно будет ускорить весь процесс технической </a:t>
            </a:r>
            <a:r>
              <a:rPr lang="ru-RU" dirty="0" smtClean="0"/>
              <a:t>поддержки. Данный </a:t>
            </a:r>
            <a:r>
              <a:rPr lang="ru-RU" dirty="0"/>
              <a:t>процесс не был автоматизирован </a:t>
            </a:r>
            <a:r>
              <a:rPr lang="ru-RU" dirty="0" smtClean="0"/>
              <a:t>ранее, </a:t>
            </a:r>
            <a:r>
              <a:rPr lang="ru-RU" dirty="0"/>
              <a:t>т.к. сотрудники IT-отдела занимаются только обслуживанием технического и программного парка </a:t>
            </a:r>
            <a:r>
              <a:rPr lang="ru-RU" dirty="0" smtClean="0"/>
              <a:t>организации </a:t>
            </a:r>
            <a:r>
              <a:rPr lang="ru-RU" dirty="0"/>
              <a:t>и не занимаются разработкой программного обеспечения.</a:t>
            </a:r>
          </a:p>
          <a:p>
            <a:endParaRPr lang="ru-RU" dirty="0"/>
          </a:p>
          <a:p>
            <a:pPr marL="0" indent="0">
              <a:buNone/>
            </a:pPr>
            <a:endParaRPr lang="ru-RU" dirty="0"/>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86319" y="974752"/>
            <a:ext cx="10302311" cy="421490"/>
          </a:xfrm>
        </p:spPr>
        <p:txBody>
          <a:bodyPr>
            <a:noAutofit/>
          </a:bodyPr>
          <a:lstStyle/>
          <a:p>
            <a:pPr>
              <a:lnSpc>
                <a:spcPct val="100000"/>
              </a:lnSpc>
              <a:spcBef>
                <a:spcPts val="0"/>
              </a:spcBef>
            </a:pPr>
            <a:r>
              <a:rPr lang="ru-RU" b="0" dirty="0">
                <a:solidFill>
                  <a:srgbClr val="E60000"/>
                </a:solidFill>
              </a:rPr>
              <a:t>Перечень автоматизированных и неавтоматизированных </a:t>
            </a:r>
            <a:r>
              <a:rPr lang="ru-RU" b="0" dirty="0" smtClean="0">
                <a:solidFill>
                  <a:srgbClr val="E60000"/>
                </a:solidFill>
              </a:rPr>
              <a:t>бизнес-процессов </a:t>
            </a:r>
            <a:endParaRPr lang="ru-RU" b="0" dirty="0">
              <a:solidFill>
                <a:srgbClr val="E60000"/>
              </a:solidFill>
            </a:endParaRPr>
          </a:p>
          <a:p>
            <a:pPr>
              <a:lnSpc>
                <a:spcPct val="100000"/>
              </a:lnSpc>
              <a:spcBef>
                <a:spcPts val="0"/>
              </a:spcBef>
            </a:pPr>
            <a:r>
              <a:rPr lang="ru-RU" b="0" dirty="0">
                <a:solidFill>
                  <a:srgbClr val="E60000"/>
                </a:solidFill>
              </a:rPr>
              <a:t>Выводы о возможности автоматизации одного из неавтоматизированных бизнес-процессов</a:t>
            </a:r>
          </a:p>
        </p:txBody>
      </p:sp>
      <p:sp>
        <p:nvSpPr>
          <p:cNvPr id="6" name="Rectangle 2">
            <a:extLst>
              <a:ext uri="{FF2B5EF4-FFF2-40B4-BE49-F238E27FC236}">
                <a16:creationId xmlns:a16="http://schemas.microsoft.com/office/drawing/2014/main" id="{DE9D6EE2-A117-4657-B57F-7EFC8A76FEB6}"/>
              </a:ext>
            </a:extLst>
          </p:cNvPr>
          <p:cNvSpPr>
            <a:spLocks noChangeArrowheads="1"/>
          </p:cNvSpPr>
          <p:nvPr/>
        </p:nvSpPr>
        <p:spPr bwMode="auto">
          <a:xfrm>
            <a:off x="1674292" y="334858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505018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5A7F-76CB-4A03-A575-6A445E1D2A31}"/>
              </a:ext>
            </a:extLst>
          </p:cNvPr>
          <p:cNvSpPr>
            <a:spLocks noGrp="1"/>
          </p:cNvSpPr>
          <p:nvPr>
            <p:ph type="title"/>
          </p:nvPr>
        </p:nvSpPr>
        <p:spPr>
          <a:xfrm>
            <a:off x="415721" y="402371"/>
            <a:ext cx="9687193" cy="498598"/>
          </a:xfrm>
        </p:spPr>
        <p:txBody>
          <a:bodyPr/>
          <a:lstStyle/>
          <a:p>
            <a:r>
              <a:rPr lang="ru-RU" sz="3600" dirty="0"/>
              <a:t>Исследовательский этап</a:t>
            </a:r>
          </a:p>
        </p:txBody>
      </p:sp>
      <p:sp>
        <p:nvSpPr>
          <p:cNvPr id="4" name="Текст 3">
            <a:extLst>
              <a:ext uri="{FF2B5EF4-FFF2-40B4-BE49-F238E27FC236}">
                <a16:creationId xmlns:a16="http://schemas.microsoft.com/office/drawing/2014/main" id="{F747E617-D31D-4D36-9676-5263B1B6231E}"/>
              </a:ext>
            </a:extLst>
          </p:cNvPr>
          <p:cNvSpPr>
            <a:spLocks noGrp="1"/>
          </p:cNvSpPr>
          <p:nvPr>
            <p:ph type="body" idx="13"/>
          </p:nvPr>
        </p:nvSpPr>
        <p:spPr>
          <a:xfrm>
            <a:off x="257251" y="791659"/>
            <a:ext cx="9824904" cy="567848"/>
          </a:xfrm>
        </p:spPr>
        <p:txBody>
          <a:bodyPr>
            <a:noAutofit/>
          </a:bodyPr>
          <a:lstStyle/>
          <a:p>
            <a:pPr>
              <a:lnSpc>
                <a:spcPct val="100000"/>
              </a:lnSpc>
              <a:spcBef>
                <a:spcPts val="0"/>
              </a:spcBef>
              <a:spcAft>
                <a:spcPts val="800"/>
              </a:spcAft>
            </a:pPr>
            <a:r>
              <a:rPr lang="ru-RU" b="0" dirty="0">
                <a:solidFill>
                  <a:srgbClr val="E60000"/>
                </a:solidFill>
              </a:rPr>
              <a:t>Функциональная диаграмма бизнес-процесса, выбранного для автоматизации</a:t>
            </a:r>
          </a:p>
        </p:txBody>
      </p:sp>
      <p:sp>
        <p:nvSpPr>
          <p:cNvPr id="6" name="Rectangle 2">
            <a:extLst>
              <a:ext uri="{FF2B5EF4-FFF2-40B4-BE49-F238E27FC236}">
                <a16:creationId xmlns:a16="http://schemas.microsoft.com/office/drawing/2014/main" id="{DE9D6EE2-A117-4657-B57F-7EFC8A76FEB6}"/>
              </a:ext>
            </a:extLst>
          </p:cNvPr>
          <p:cNvSpPr>
            <a:spLocks noChangeArrowheads="1"/>
          </p:cNvSpPr>
          <p:nvPr/>
        </p:nvSpPr>
        <p:spPr bwMode="auto">
          <a:xfrm>
            <a:off x="1674292" y="334858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 name="Рисунок 2">
            <a:extLst>
              <a:ext uri="{FF2B5EF4-FFF2-40B4-BE49-F238E27FC236}">
                <a16:creationId xmlns:a16="http://schemas.microsoft.com/office/drawing/2014/main" id="{D63F3AB7-5754-4A59-B20C-0F933C2EECF9}"/>
              </a:ext>
            </a:extLst>
          </p:cNvPr>
          <p:cNvPicPr>
            <a:picLocks noChangeAspect="1"/>
          </p:cNvPicPr>
          <p:nvPr/>
        </p:nvPicPr>
        <p:blipFill>
          <a:blip r:embed="rId2"/>
          <a:stretch>
            <a:fillRect/>
          </a:stretch>
        </p:blipFill>
        <p:spPr>
          <a:xfrm>
            <a:off x="1746300" y="1908423"/>
            <a:ext cx="6567593" cy="4552614"/>
          </a:xfrm>
          <a:prstGeom prst="rect">
            <a:avLst/>
          </a:prstGeom>
        </p:spPr>
      </p:pic>
      <p:sp>
        <p:nvSpPr>
          <p:cNvPr id="7" name="TextBox 6">
            <a:extLst>
              <a:ext uri="{FF2B5EF4-FFF2-40B4-BE49-F238E27FC236}">
                <a16:creationId xmlns:a16="http://schemas.microsoft.com/office/drawing/2014/main" id="{54FC6C55-C765-4D9F-BFE6-0BC5803CD4D2}"/>
              </a:ext>
            </a:extLst>
          </p:cNvPr>
          <p:cNvSpPr txBox="1"/>
          <p:nvPr/>
        </p:nvSpPr>
        <p:spPr>
          <a:xfrm>
            <a:off x="0" y="6576009"/>
            <a:ext cx="9451156" cy="400110"/>
          </a:xfrm>
          <a:prstGeom prst="rect">
            <a:avLst/>
          </a:prstGeom>
          <a:noFill/>
        </p:spPr>
        <p:txBody>
          <a:bodyPr wrap="square">
            <a:spAutoFit/>
          </a:bodyPr>
          <a:lstStyle/>
          <a:p>
            <a:pPr indent="538163">
              <a:spcAft>
                <a:spcPts val="1200"/>
              </a:spcAft>
            </a:pPr>
            <a:r>
              <a:rPr lang="ru-RU" sz="2000" b="1" i="1" dirty="0">
                <a:solidFill>
                  <a:schemeClr val="accent6">
                    <a:lumMod val="75000"/>
                  </a:schemeClr>
                </a:solidFill>
              </a:rPr>
              <a:t>Рисунок 7. Декомпозиция процесса</a:t>
            </a:r>
            <a:r>
              <a:rPr lang="en-US" sz="2000" b="1" i="1" dirty="0">
                <a:solidFill>
                  <a:schemeClr val="accent6">
                    <a:lumMod val="75000"/>
                  </a:schemeClr>
                </a:solidFill>
              </a:rPr>
              <a:t> </a:t>
            </a:r>
            <a:r>
              <a:rPr lang="ru-RU" sz="2000" b="1" i="1" dirty="0">
                <a:solidFill>
                  <a:schemeClr val="accent6">
                    <a:lumMod val="75000"/>
                  </a:schemeClr>
                </a:solidFill>
              </a:rPr>
              <a:t>выбранного для автоматизации (</a:t>
            </a:r>
            <a:r>
              <a:rPr lang="en-US" sz="2000" b="1" i="1" dirty="0">
                <a:solidFill>
                  <a:schemeClr val="accent6">
                    <a:lumMod val="75000"/>
                  </a:schemeClr>
                </a:solidFill>
              </a:rPr>
              <a:t>as-is</a:t>
            </a:r>
            <a:r>
              <a:rPr lang="ru-RU" sz="2000" b="1" i="1" dirty="0">
                <a:solidFill>
                  <a:schemeClr val="accent6">
                    <a:lumMod val="75000"/>
                  </a:schemeClr>
                </a:solidFill>
              </a:rPr>
              <a:t>)</a:t>
            </a:r>
          </a:p>
        </p:txBody>
      </p:sp>
      <p:sp>
        <p:nvSpPr>
          <p:cNvPr id="9" name="Прямоугольник 8"/>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940992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450156" y="141214"/>
            <a:ext cx="10243244" cy="1440394"/>
          </a:xfrm>
        </p:spPr>
        <p:txBody>
          <a:bodyPr/>
          <a:lstStyle/>
          <a:p>
            <a:r>
              <a:rPr lang="ru-RU" sz="3400" dirty="0"/>
              <a:t>Проектный этап</a:t>
            </a:r>
            <a:r>
              <a:rPr lang="en-US" sz="3400" dirty="0"/>
              <a:t>.</a:t>
            </a:r>
            <a:r>
              <a:rPr lang="ru-RU" sz="3400" dirty="0"/>
              <a:t> </a:t>
            </a:r>
            <a:br>
              <a:rPr lang="ru-RU" sz="3400" dirty="0"/>
            </a:br>
            <a:r>
              <a:rPr lang="ru-RU" sz="3400" dirty="0"/>
              <a:t>Экспериментально-практическая работа</a:t>
            </a:r>
            <a:r>
              <a:rPr lang="ru-RU" sz="3600" dirty="0"/>
              <a:t/>
            </a:r>
            <a:br>
              <a:rPr lang="ru-RU" sz="3600" dirty="0"/>
            </a:br>
            <a:endParaRPr lang="ru-RU" sz="3600" dirty="0"/>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06140" y="1400993"/>
            <a:ext cx="9824904" cy="397367"/>
          </a:xfrm>
        </p:spPr>
        <p:txBody>
          <a:bodyPr>
            <a:normAutofit fontScale="25000" lnSpcReduction="20000"/>
          </a:bodyPr>
          <a:lstStyle/>
          <a:p>
            <a:endParaRPr lang="ru-RU" dirty="0" smtClean="0"/>
          </a:p>
          <a:p>
            <a:pPr>
              <a:lnSpc>
                <a:spcPct val="120000"/>
              </a:lnSpc>
            </a:pPr>
            <a:r>
              <a:rPr lang="ru-RU" sz="7200" b="0" dirty="0" smtClean="0">
                <a:solidFill>
                  <a:srgbClr val="EB0000"/>
                </a:solidFill>
              </a:rPr>
              <a:t>Освоение вида деятельности ВД 6. Сопровождение информационных систем</a:t>
            </a:r>
          </a:p>
          <a:p>
            <a:pPr>
              <a:lnSpc>
                <a:spcPct val="120000"/>
              </a:lnSpc>
            </a:pPr>
            <a:r>
              <a:rPr lang="ru-RU" sz="7200" b="0" dirty="0" smtClean="0">
                <a:solidFill>
                  <a:srgbClr val="EB0000"/>
                </a:solidFill>
              </a:rPr>
              <a:t>Создание  </a:t>
            </a:r>
            <a:r>
              <a:rPr lang="ru-RU" sz="7200" b="0" dirty="0">
                <a:solidFill>
                  <a:srgbClr val="EB0000"/>
                </a:solidFill>
              </a:rPr>
              <a:t>сценария и графика разработки и внедрения ИС</a:t>
            </a:r>
          </a:p>
        </p:txBody>
      </p:sp>
      <p:pic>
        <p:nvPicPr>
          <p:cNvPr id="7" name="Объект 6"/>
          <p:cNvPicPr>
            <a:picLocks noGrp="1" noChangeAspect="1"/>
          </p:cNvPicPr>
          <p:nvPr>
            <p:ph idx="1"/>
          </p:nvPr>
        </p:nvPicPr>
        <p:blipFill>
          <a:blip r:embed="rId2"/>
          <a:stretch>
            <a:fillRect/>
          </a:stretch>
        </p:blipFill>
        <p:spPr>
          <a:xfrm>
            <a:off x="450156" y="1992708"/>
            <a:ext cx="3172498" cy="4367933"/>
          </a:xfrm>
          <a:prstGeom prst="rect">
            <a:avLst/>
          </a:prstGeom>
        </p:spPr>
      </p:pic>
      <p:pic>
        <p:nvPicPr>
          <p:cNvPr id="8" name="Рисунок 7"/>
          <p:cNvPicPr>
            <a:picLocks noChangeAspect="1"/>
          </p:cNvPicPr>
          <p:nvPr/>
        </p:nvPicPr>
        <p:blipFill rotWithShape="1">
          <a:blip r:embed="rId3"/>
          <a:srcRect l="5690" t="13669" r="3259" b="5551"/>
          <a:stretch/>
        </p:blipFill>
        <p:spPr>
          <a:xfrm>
            <a:off x="3906540" y="2196455"/>
            <a:ext cx="6408712" cy="3925336"/>
          </a:xfrm>
          <a:prstGeom prst="rect">
            <a:avLst/>
          </a:prstGeom>
        </p:spPr>
      </p:pic>
      <p:sp>
        <p:nvSpPr>
          <p:cNvPr id="9" name="Прямоугольник 8"/>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855665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449519" y="338735"/>
            <a:ext cx="10160727" cy="1565044"/>
          </a:xfrm>
        </p:spPr>
        <p:txBody>
          <a:bodyPr/>
          <a:lstStyle/>
          <a:p>
            <a:r>
              <a:rPr lang="ru-RU" sz="3600" dirty="0"/>
              <a:t>Проектный этап</a:t>
            </a:r>
            <a:br>
              <a:rPr lang="ru-RU" sz="3600" dirty="0"/>
            </a:br>
            <a:r>
              <a:rPr lang="ru-RU" sz="3600" dirty="0"/>
              <a:t> </a:t>
            </a:r>
            <a:r>
              <a:rPr lang="ru-RU" dirty="0"/>
              <a:t/>
            </a:r>
            <a:br>
              <a:rPr lang="ru-RU" dirty="0"/>
            </a:br>
            <a:endParaRPr lang="ru-RU" dirty="0"/>
          </a:p>
        </p:txBody>
      </p:sp>
      <p:pic>
        <p:nvPicPr>
          <p:cNvPr id="6" name="Объект 5"/>
          <p:cNvPicPr>
            <a:picLocks noGrp="1" noChangeAspect="1"/>
          </p:cNvPicPr>
          <p:nvPr>
            <p:ph idx="1"/>
          </p:nvPr>
        </p:nvPicPr>
        <p:blipFill rotWithShape="1">
          <a:blip r:embed="rId2"/>
          <a:srcRect t="7375" b="9149"/>
          <a:stretch/>
        </p:blipFill>
        <p:spPr>
          <a:xfrm>
            <a:off x="4626620" y="2124447"/>
            <a:ext cx="5968355" cy="3888432"/>
          </a:xfrm>
          <a:prstGeom prst="rect">
            <a:avLst/>
          </a:prstGeom>
        </p:spPr>
      </p:pic>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06140" y="756295"/>
            <a:ext cx="9824904" cy="504057"/>
          </a:xfrm>
        </p:spPr>
        <p:txBody>
          <a:bodyPr>
            <a:normAutofit/>
          </a:bodyPr>
          <a:lstStyle/>
          <a:p>
            <a:r>
              <a:rPr lang="ru-RU" b="0" dirty="0">
                <a:solidFill>
                  <a:srgbClr val="E60000"/>
                </a:solidFill>
              </a:rPr>
              <a:t>Методологии проектирования ИС</a:t>
            </a:r>
          </a:p>
        </p:txBody>
      </p:sp>
      <p:pic>
        <p:nvPicPr>
          <p:cNvPr id="7" name="Рисунок 6"/>
          <p:cNvPicPr>
            <a:picLocks noChangeAspect="1"/>
          </p:cNvPicPr>
          <p:nvPr/>
        </p:nvPicPr>
        <p:blipFill>
          <a:blip r:embed="rId3"/>
          <a:stretch>
            <a:fillRect/>
          </a:stretch>
        </p:blipFill>
        <p:spPr>
          <a:xfrm>
            <a:off x="90116" y="1914023"/>
            <a:ext cx="4392488" cy="4530904"/>
          </a:xfrm>
          <a:prstGeom prst="rect">
            <a:avLst/>
          </a:prstGeom>
        </p:spPr>
      </p:pic>
      <p:sp>
        <p:nvSpPr>
          <p:cNvPr id="8" name="Прямоугольник 7"/>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000977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427903" y="268871"/>
            <a:ext cx="10160727" cy="1565044"/>
          </a:xfrm>
        </p:spPr>
        <p:txBody>
          <a:bodyPr/>
          <a:lstStyle/>
          <a:p>
            <a:r>
              <a:rPr lang="ru-RU" sz="3600" dirty="0"/>
              <a:t>Проектный этап</a:t>
            </a:r>
            <a:r>
              <a:rPr lang="ru-RU" sz="3000" dirty="0"/>
              <a:t/>
            </a:r>
            <a:br>
              <a:rPr lang="ru-RU" sz="3000" dirty="0"/>
            </a:br>
            <a:r>
              <a:rPr lang="ru-RU" sz="3600" dirty="0"/>
              <a:t> </a:t>
            </a:r>
            <a:r>
              <a:rPr lang="ru-RU" dirty="0"/>
              <a:t/>
            </a:r>
            <a:br>
              <a:rPr lang="ru-RU" dirty="0"/>
            </a:br>
            <a:endParaRPr lang="ru-RU" dirty="0"/>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234132" y="756918"/>
            <a:ext cx="9824904" cy="504057"/>
          </a:xfrm>
        </p:spPr>
        <p:txBody>
          <a:bodyPr>
            <a:normAutofit/>
          </a:bodyPr>
          <a:lstStyle/>
          <a:p>
            <a:r>
              <a:rPr lang="ru-RU" b="0" dirty="0">
                <a:solidFill>
                  <a:srgbClr val="EB0000"/>
                </a:solidFill>
              </a:rPr>
              <a:t>Формирование предложений о расширении ИС</a:t>
            </a:r>
          </a:p>
        </p:txBody>
      </p:sp>
      <p:sp>
        <p:nvSpPr>
          <p:cNvPr id="3" name="Объект 2"/>
          <p:cNvSpPr>
            <a:spLocks noGrp="1"/>
          </p:cNvSpPr>
          <p:nvPr>
            <p:ph idx="1"/>
          </p:nvPr>
        </p:nvSpPr>
        <p:spPr>
          <a:xfrm>
            <a:off x="427903" y="2124447"/>
            <a:ext cx="9824904" cy="4086720"/>
          </a:xfrm>
        </p:spPr>
        <p:txBody>
          <a:bodyPr/>
          <a:lstStyle/>
          <a:p>
            <a:pPr marL="0" indent="0">
              <a:buNone/>
            </a:pPr>
            <a:r>
              <a:rPr lang="ru-RU" dirty="0" smtClean="0"/>
              <a:t>Указать:</a:t>
            </a:r>
          </a:p>
          <a:p>
            <a:r>
              <a:rPr lang="ru-RU" dirty="0" smtClean="0"/>
              <a:t>Бизнес-процесс, для которого возможно расширение</a:t>
            </a:r>
          </a:p>
          <a:p>
            <a:r>
              <a:rPr lang="ru-RU" dirty="0" smtClean="0"/>
              <a:t>Виды деятельности, для которых внедряется расширение</a:t>
            </a:r>
          </a:p>
          <a:p>
            <a:r>
              <a:rPr lang="ru-RU" dirty="0" smtClean="0"/>
              <a:t>Условия применения</a:t>
            </a:r>
          </a:p>
          <a:p>
            <a:r>
              <a:rPr lang="ru-RU" dirty="0" smtClean="0"/>
              <a:t>Аппаратное обеспечение</a:t>
            </a:r>
          </a:p>
          <a:p>
            <a:r>
              <a:rPr lang="ru-RU" dirty="0" smtClean="0"/>
              <a:t>Программное обеспечение</a:t>
            </a:r>
          </a:p>
          <a:p>
            <a:r>
              <a:rPr lang="ru-RU" dirty="0" smtClean="0"/>
              <a:t>Описание предлагаемых операций</a:t>
            </a:r>
            <a:endParaRPr lang="ru-RU" dirty="0"/>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222548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532673" y="220918"/>
            <a:ext cx="10160727" cy="1565044"/>
          </a:xfrm>
        </p:spPr>
        <p:txBody>
          <a:bodyPr/>
          <a:lstStyle/>
          <a:p>
            <a:r>
              <a:rPr lang="ru-RU" sz="3600" dirty="0"/>
              <a:t>Проектный этап</a:t>
            </a:r>
            <a:br>
              <a:rPr lang="ru-RU" sz="3600" dirty="0"/>
            </a:br>
            <a:r>
              <a:rPr lang="ru-RU" sz="3600" dirty="0"/>
              <a:t> </a:t>
            </a:r>
            <a:r>
              <a:rPr lang="ru-RU" dirty="0"/>
              <a:t/>
            </a:r>
            <a:br>
              <a:rPr lang="ru-RU" dirty="0"/>
            </a:br>
            <a:endParaRPr lang="ru-RU" dirty="0"/>
          </a:p>
        </p:txBody>
      </p:sp>
      <p:sp>
        <p:nvSpPr>
          <p:cNvPr id="3" name="Объект 2">
            <a:extLst>
              <a:ext uri="{FF2B5EF4-FFF2-40B4-BE49-F238E27FC236}">
                <a16:creationId xmlns:a16="http://schemas.microsoft.com/office/drawing/2014/main" id="{1F4BD0FD-BFCD-433E-B213-6B751D24BACE}"/>
              </a:ext>
            </a:extLst>
          </p:cNvPr>
          <p:cNvSpPr>
            <a:spLocks noGrp="1"/>
          </p:cNvSpPr>
          <p:nvPr>
            <p:ph idx="1"/>
          </p:nvPr>
        </p:nvSpPr>
        <p:spPr>
          <a:xfrm>
            <a:off x="434248" y="1785962"/>
            <a:ext cx="9824904" cy="4730974"/>
          </a:xfrm>
        </p:spPr>
        <p:txBody>
          <a:bodyPr>
            <a:normAutofit fontScale="70000" lnSpcReduction="20000"/>
          </a:bodyPr>
          <a:lstStyle/>
          <a:p>
            <a:pPr marL="0" indent="0">
              <a:buNone/>
            </a:pPr>
            <a:r>
              <a:rPr lang="ru-RU" sz="2900" b="1" dirty="0"/>
              <a:t>В этом разделе нужно представить техническое задание для проекта автоматизации выбранного бизнес-процесса.</a:t>
            </a:r>
          </a:p>
          <a:p>
            <a:pPr marL="0" indent="0">
              <a:buNone/>
            </a:pPr>
            <a:r>
              <a:rPr lang="ru-RU" u="sng" dirty="0"/>
              <a:t>Пример структуры технического задания на разработку </a:t>
            </a:r>
            <a:r>
              <a:rPr lang="ru-RU" u="sng" dirty="0" smtClean="0"/>
              <a:t>сайта:</a:t>
            </a:r>
            <a:endParaRPr lang="ru-RU" u="sng" dirty="0"/>
          </a:p>
          <a:p>
            <a:pPr marL="457200" indent="-457200" algn="just">
              <a:buFont typeface="+mj-lt"/>
              <a:buAutoNum type="arabicPeriod"/>
            </a:pPr>
            <a:r>
              <a:rPr lang="ru-RU" dirty="0"/>
              <a:t>Введение. В </a:t>
            </a:r>
            <a:r>
              <a:rPr lang="ru-RU" dirty="0" smtClean="0"/>
              <a:t>вводном разделе </a:t>
            </a:r>
            <a:r>
              <a:rPr lang="ru-RU" dirty="0"/>
              <a:t>содержится основная информация о сайте и его назначении: заказчик </a:t>
            </a:r>
            <a:r>
              <a:rPr lang="ru-RU" dirty="0" smtClean="0"/>
              <a:t>знакомит </a:t>
            </a:r>
            <a:r>
              <a:rPr lang="ru-RU" dirty="0"/>
              <a:t>исполнителя с проектом.</a:t>
            </a:r>
          </a:p>
          <a:p>
            <a:pPr marL="457200" indent="-457200" algn="just">
              <a:buFont typeface="+mj-lt"/>
              <a:buAutoNum type="arabicPeriod"/>
            </a:pPr>
            <a:r>
              <a:rPr lang="ru-RU" dirty="0"/>
              <a:t>Назначение. Здесь стоит описать задачи, которые должен выполнять сайт: корпоративный — рассказывать о компании, </a:t>
            </a:r>
            <a:r>
              <a:rPr lang="ru-RU" dirty="0" err="1"/>
              <a:t>лендинг</a:t>
            </a:r>
            <a:r>
              <a:rPr lang="ru-RU" dirty="0"/>
              <a:t> — увеличивать конверсии, интернет-магазин — продавать. </a:t>
            </a:r>
            <a:endParaRPr lang="ru-RU" dirty="0" smtClean="0"/>
          </a:p>
          <a:p>
            <a:pPr marL="457200" indent="-457200" algn="just">
              <a:buFont typeface="+mj-lt"/>
              <a:buAutoNum type="arabicPeriod"/>
            </a:pPr>
            <a:r>
              <a:rPr lang="ru-RU" dirty="0" smtClean="0"/>
              <a:t>Структура</a:t>
            </a:r>
            <a:r>
              <a:rPr lang="ru-RU" dirty="0"/>
              <a:t>. Здесь указывается количество разделов и название каждого из них, дополнительно — короткое описание.</a:t>
            </a:r>
          </a:p>
          <a:p>
            <a:pPr marL="457200" indent="-457200" algn="just">
              <a:buFont typeface="+mj-lt"/>
              <a:buAutoNum type="arabicPeriod"/>
            </a:pPr>
            <a:r>
              <a:rPr lang="ru-RU" dirty="0"/>
              <a:t>Содержание разделов и страниц. Большая часть ТЗ отводится под подробное описание каждой страницы будущего сайта.</a:t>
            </a:r>
          </a:p>
          <a:p>
            <a:pPr marL="457200" indent="-457200" algn="just">
              <a:buFont typeface="+mj-lt"/>
              <a:buAutoNum type="arabicPeriod"/>
            </a:pPr>
            <a:r>
              <a:rPr lang="ru-RU" dirty="0"/>
              <a:t>Технические требования. В этой части нужно рассказать, как должна работать готовая площадка: будет ли у неё версия под мобильные устройства, под какие браузеры она создаётся и так далее.</a:t>
            </a:r>
          </a:p>
          <a:p>
            <a:pPr marL="457200" indent="-457200" algn="just">
              <a:buFont typeface="+mj-lt"/>
              <a:buAutoNum type="arabicPeriod"/>
            </a:pPr>
            <a:r>
              <a:rPr lang="ru-RU" dirty="0"/>
              <a:t>Сценарии использования — кто, как и зачем будет заходить на сайт.</a:t>
            </a:r>
          </a:p>
          <a:p>
            <a:pPr marL="457200" indent="-457200" algn="just">
              <a:buFont typeface="+mj-lt"/>
              <a:buAutoNum type="arabicPeriod"/>
            </a:pPr>
            <a:r>
              <a:rPr lang="ru-RU" dirty="0"/>
              <a:t>Контент. Этот пункт носит опциональный характер: можно уточнить, кто и когда будет заниматься наполнением страниц, но это не обязательно.</a:t>
            </a:r>
          </a:p>
          <a:p>
            <a:pPr marL="457200" indent="-457200" algn="just">
              <a:buFont typeface="+mj-lt"/>
              <a:buAutoNum type="arabicPeriod"/>
            </a:pPr>
            <a:r>
              <a:rPr lang="ru-RU" dirty="0"/>
              <a:t>Условия. Это завершающий раздел, в котором указываются сроки подготовки и сдачи проекта, в том числе время, выделенное на каждый </a:t>
            </a:r>
            <a:r>
              <a:rPr lang="ru-RU" dirty="0" smtClean="0"/>
              <a:t>этап.</a:t>
            </a:r>
            <a:endParaRPr lang="ru-RU" dirty="0"/>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73957" y="487029"/>
            <a:ext cx="9824904" cy="741635"/>
          </a:xfrm>
        </p:spPr>
        <p:txBody>
          <a:bodyPr>
            <a:normAutofit/>
          </a:bodyPr>
          <a:lstStyle/>
          <a:p>
            <a:endParaRPr lang="ru-RU" dirty="0"/>
          </a:p>
          <a:p>
            <a:r>
              <a:rPr lang="ru-RU" b="0" dirty="0">
                <a:solidFill>
                  <a:srgbClr val="EB0000"/>
                </a:solidFill>
              </a:rPr>
              <a:t>Разработка технического задания на внедрение ИС</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94513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450156" y="181741"/>
            <a:ext cx="10160727" cy="1565044"/>
          </a:xfrm>
        </p:spPr>
        <p:txBody>
          <a:bodyPr/>
          <a:lstStyle/>
          <a:p>
            <a:r>
              <a:rPr lang="ru-RU" sz="3600" dirty="0"/>
              <a:t>Проектный этап</a:t>
            </a:r>
            <a:br>
              <a:rPr lang="ru-RU" sz="3600" dirty="0"/>
            </a:br>
            <a:r>
              <a:rPr lang="ru-RU" sz="3600" dirty="0"/>
              <a:t> </a:t>
            </a:r>
            <a:r>
              <a:rPr lang="ru-RU" dirty="0"/>
              <a:t/>
            </a:r>
            <a:br>
              <a:rPr lang="ru-RU" dirty="0"/>
            </a:br>
            <a:endParaRPr lang="ru-RU" dirty="0"/>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272819" y="366623"/>
            <a:ext cx="9824904" cy="741635"/>
          </a:xfrm>
        </p:spPr>
        <p:txBody>
          <a:bodyPr>
            <a:normAutofit/>
          </a:bodyPr>
          <a:lstStyle/>
          <a:p>
            <a:r>
              <a:rPr lang="ru-RU" b="0" dirty="0">
                <a:solidFill>
                  <a:srgbClr val="EB0000"/>
                </a:solidFill>
              </a:rPr>
              <a:t>Обслуживание действующей ИС</a:t>
            </a:r>
          </a:p>
        </p:txBody>
      </p:sp>
      <p:sp>
        <p:nvSpPr>
          <p:cNvPr id="6" name="TextBox 5">
            <a:extLst>
              <a:ext uri="{FF2B5EF4-FFF2-40B4-BE49-F238E27FC236}">
                <a16:creationId xmlns:a16="http://schemas.microsoft.com/office/drawing/2014/main" id="{4EB85E28-9979-426C-80D6-4037BA7834E4}"/>
              </a:ext>
            </a:extLst>
          </p:cNvPr>
          <p:cNvSpPr txBox="1"/>
          <p:nvPr/>
        </p:nvSpPr>
        <p:spPr>
          <a:xfrm>
            <a:off x="954212" y="6732960"/>
            <a:ext cx="8936553" cy="369332"/>
          </a:xfrm>
          <a:prstGeom prst="rect">
            <a:avLst/>
          </a:prstGeom>
          <a:noFill/>
        </p:spPr>
        <p:txBody>
          <a:bodyPr wrap="square">
            <a:spAutoFit/>
          </a:bodyPr>
          <a:lstStyle/>
          <a:p>
            <a:pPr indent="538163" algn="ctr">
              <a:spcAft>
                <a:spcPts val="1200"/>
              </a:spcAft>
            </a:pPr>
            <a:r>
              <a:rPr lang="ru-RU" sz="1800" b="1" i="1" dirty="0" smtClean="0">
                <a:solidFill>
                  <a:schemeClr val="accent6">
                    <a:lumMod val="75000"/>
                  </a:schemeClr>
                </a:solidFill>
              </a:rPr>
              <a:t>Пример проводимых работ</a:t>
            </a:r>
            <a:endParaRPr lang="ru-RU" sz="1800" b="1" i="1" dirty="0">
              <a:solidFill>
                <a:schemeClr val="accent6">
                  <a:lumMod val="75000"/>
                </a:schemeClr>
              </a:solidFill>
            </a:endParaRPr>
          </a:p>
        </p:txBody>
      </p:sp>
      <p:sp>
        <p:nvSpPr>
          <p:cNvPr id="8" name="Прямоугольник 7"/>
          <p:cNvSpPr/>
          <p:nvPr/>
        </p:nvSpPr>
        <p:spPr>
          <a:xfrm>
            <a:off x="450156" y="1875163"/>
            <a:ext cx="9433048" cy="3323987"/>
          </a:xfrm>
          <a:prstGeom prst="rect">
            <a:avLst/>
          </a:prstGeom>
        </p:spPr>
        <p:txBody>
          <a:bodyPr wrap="square">
            <a:spAutoFit/>
          </a:bodyPr>
          <a:lstStyle/>
          <a:p>
            <a:r>
              <a:rPr lang="ru-RU" dirty="0" smtClean="0"/>
              <a:t>Проведены </a:t>
            </a:r>
            <a:r>
              <a:rPr lang="ru-RU" dirty="0"/>
              <a:t>работы:</a:t>
            </a:r>
          </a:p>
          <a:p>
            <a:r>
              <a:rPr lang="ru-RU" dirty="0"/>
              <a:t>а) мониторинг функционирования системы</a:t>
            </a:r>
          </a:p>
          <a:p>
            <a:r>
              <a:rPr lang="ru-RU" dirty="0"/>
              <a:t>б) </a:t>
            </a:r>
            <a:r>
              <a:rPr lang="ru-RU" dirty="0" smtClean="0"/>
              <a:t>техническая поддержка </a:t>
            </a:r>
            <a:r>
              <a:rPr lang="ru-RU" dirty="0"/>
              <a:t>пользователей</a:t>
            </a:r>
          </a:p>
          <a:p>
            <a:r>
              <a:rPr lang="ru-RU" dirty="0"/>
              <a:t>в) предоставление пользователям доступа к программному обеспечению системы</a:t>
            </a:r>
          </a:p>
          <a:p>
            <a:r>
              <a:rPr lang="ru-RU" dirty="0"/>
              <a:t>г) формирование заявок на доработку программного обеспечения системы</a:t>
            </a:r>
          </a:p>
          <a:p>
            <a:r>
              <a:rPr lang="ru-RU" dirty="0"/>
              <a:t>д) контроль реализации доработки программного обеспечения системы</a:t>
            </a:r>
          </a:p>
          <a:p>
            <a:r>
              <a:rPr lang="ru-RU" dirty="0"/>
              <a:t>е) выполнение регламентного обслуживания системы, включая операции по резервному копированию данных (метаданных)</a:t>
            </a:r>
          </a:p>
          <a:p>
            <a:r>
              <a:rPr lang="ru-RU" dirty="0"/>
              <a:t>ж) анализ и устранение инцидентов, возникающих при эксплуатации системы</a:t>
            </a:r>
          </a:p>
        </p:txBody>
      </p:sp>
      <p:sp>
        <p:nvSpPr>
          <p:cNvPr id="9" name="Прямоугольник 8"/>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12841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438361" y="349569"/>
            <a:ext cx="10160727" cy="1565044"/>
          </a:xfrm>
        </p:spPr>
        <p:txBody>
          <a:bodyPr/>
          <a:lstStyle/>
          <a:p>
            <a:r>
              <a:rPr lang="ru-RU" sz="3600" dirty="0"/>
              <a:t>Проектный этап</a:t>
            </a:r>
            <a:br>
              <a:rPr lang="ru-RU" sz="3600" dirty="0"/>
            </a:br>
            <a:r>
              <a:rPr lang="ru-RU" sz="3600" dirty="0"/>
              <a:t> </a:t>
            </a:r>
            <a:r>
              <a:rPr lang="ru-RU" dirty="0"/>
              <a:t/>
            </a:r>
            <a:br>
              <a:rPr lang="ru-RU" dirty="0"/>
            </a:br>
            <a:endParaRPr lang="ru-RU" dirty="0"/>
          </a:p>
        </p:txBody>
      </p:sp>
      <p:sp>
        <p:nvSpPr>
          <p:cNvPr id="3" name="Объект 2">
            <a:extLst>
              <a:ext uri="{FF2B5EF4-FFF2-40B4-BE49-F238E27FC236}">
                <a16:creationId xmlns:a16="http://schemas.microsoft.com/office/drawing/2014/main" id="{1F4BD0FD-BFCD-433E-B213-6B751D24BACE}"/>
              </a:ext>
            </a:extLst>
          </p:cNvPr>
          <p:cNvSpPr>
            <a:spLocks noGrp="1"/>
          </p:cNvSpPr>
          <p:nvPr>
            <p:ph idx="1"/>
          </p:nvPr>
        </p:nvSpPr>
        <p:spPr>
          <a:xfrm>
            <a:off x="438361" y="1815833"/>
            <a:ext cx="9824904" cy="4658965"/>
          </a:xfrm>
        </p:spPr>
        <p:txBody>
          <a:bodyPr>
            <a:normAutofit lnSpcReduction="10000"/>
          </a:bodyPr>
          <a:lstStyle/>
          <a:p>
            <a:pPr marL="0" indent="0" algn="just">
              <a:buNone/>
            </a:pPr>
            <a:r>
              <a:rPr lang="ru-RU" dirty="0"/>
              <a:t>Программная документация оформлялась в соответствии с Единой системой программной документации (ЕСПД - ГОСТ серии 19).</a:t>
            </a:r>
          </a:p>
          <a:p>
            <a:pPr marL="0" indent="0" algn="just">
              <a:buNone/>
            </a:pPr>
            <a:r>
              <a:rPr lang="ru-RU" dirty="0"/>
              <a:t>Программная документация включает:</a:t>
            </a:r>
          </a:p>
          <a:p>
            <a:pPr algn="just"/>
            <a:r>
              <a:rPr lang="ru-RU" dirty="0" smtClean="0"/>
              <a:t>Техническое </a:t>
            </a:r>
            <a:r>
              <a:rPr lang="ru-RU" dirty="0"/>
              <a:t>задание (назначение, область применения программы, требования, предъявляемые к программе).</a:t>
            </a:r>
          </a:p>
          <a:p>
            <a:pPr algn="just"/>
            <a:r>
              <a:rPr lang="ru-RU" dirty="0" smtClean="0"/>
              <a:t>Текст </a:t>
            </a:r>
            <a:r>
              <a:rPr lang="ru-RU" dirty="0"/>
              <a:t>программы (запись программы с необходимыми комментариями).</a:t>
            </a:r>
          </a:p>
          <a:p>
            <a:pPr algn="just"/>
            <a:r>
              <a:rPr lang="ru-RU" dirty="0" smtClean="0"/>
              <a:t>Описание </a:t>
            </a:r>
            <a:r>
              <a:rPr lang="ru-RU" dirty="0"/>
              <a:t>программы (сведения о логической структуре и функционировании программы).</a:t>
            </a:r>
          </a:p>
          <a:p>
            <a:pPr algn="just"/>
            <a:r>
              <a:rPr lang="ru-RU" dirty="0" smtClean="0"/>
              <a:t>Пояснительная </a:t>
            </a:r>
            <a:r>
              <a:rPr lang="ru-RU" dirty="0"/>
              <a:t>записка (схема алгоритма, общее описание алгоритма и</a:t>
            </a:r>
            <a:r>
              <a:rPr lang="ru-RU" dirty="0" smtClean="0"/>
              <a:t>/ или </a:t>
            </a:r>
            <a:r>
              <a:rPr lang="ru-RU" dirty="0"/>
              <a:t>функционирования программы, обоснование принятых решений).</a:t>
            </a:r>
          </a:p>
          <a:p>
            <a:pPr algn="just"/>
            <a:r>
              <a:rPr lang="ru-RU" dirty="0" smtClean="0"/>
              <a:t>Эксплуатационные </a:t>
            </a:r>
            <a:r>
              <a:rPr lang="ru-RU" dirty="0"/>
              <a:t>документы.</a:t>
            </a:r>
          </a:p>
          <a:p>
            <a:endParaRPr lang="ru-RU" dirty="0"/>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296193" y="600281"/>
            <a:ext cx="9824904" cy="741635"/>
          </a:xfrm>
        </p:spPr>
        <p:txBody>
          <a:bodyPr>
            <a:normAutofit/>
          </a:bodyPr>
          <a:lstStyle/>
          <a:p>
            <a:endParaRPr lang="ru-RU" dirty="0"/>
          </a:p>
          <a:p>
            <a:r>
              <a:rPr lang="ru-RU" b="0" dirty="0">
                <a:solidFill>
                  <a:srgbClr val="EB0000"/>
                </a:solidFill>
              </a:rPr>
              <a:t>Использование стандартов при оформлении программной документации</a:t>
            </a:r>
          </a:p>
        </p:txBody>
      </p:sp>
      <p:sp>
        <p:nvSpPr>
          <p:cNvPr id="6" name="TextBox 5">
            <a:extLst>
              <a:ext uri="{FF2B5EF4-FFF2-40B4-BE49-F238E27FC236}">
                <a16:creationId xmlns:a16="http://schemas.microsoft.com/office/drawing/2014/main" id="{4ABFFA3C-137F-4B2F-80D7-6694D27EC460}"/>
              </a:ext>
            </a:extLst>
          </p:cNvPr>
          <p:cNvSpPr txBox="1"/>
          <p:nvPr/>
        </p:nvSpPr>
        <p:spPr>
          <a:xfrm>
            <a:off x="1170236" y="6499434"/>
            <a:ext cx="7848872" cy="969496"/>
          </a:xfrm>
          <a:prstGeom prst="rect">
            <a:avLst/>
          </a:prstGeom>
          <a:noFill/>
        </p:spPr>
        <p:txBody>
          <a:bodyPr wrap="square">
            <a:spAutoFit/>
          </a:bodyPr>
          <a:lstStyle/>
          <a:p>
            <a:r>
              <a:rPr lang="ru-RU" sz="1800" i="1" dirty="0"/>
              <a:t>Документ «Пояснительная записка» составляется на стадии эскизного или технического проектов программы. Как правило, на стадии рабочего проекта не используется</a:t>
            </a:r>
            <a:r>
              <a:rPr lang="ru-RU" dirty="0"/>
              <a:t>.</a:t>
            </a:r>
          </a:p>
        </p:txBody>
      </p:sp>
      <p:sp>
        <p:nvSpPr>
          <p:cNvPr id="8" name="Прямоугольник 7"/>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013565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532673" y="220918"/>
            <a:ext cx="10160727" cy="1565044"/>
          </a:xfrm>
        </p:spPr>
        <p:txBody>
          <a:bodyPr/>
          <a:lstStyle/>
          <a:p>
            <a:r>
              <a:rPr lang="ru-RU" sz="3600" dirty="0" smtClean="0"/>
              <a:t>Проектный </a:t>
            </a:r>
            <a:r>
              <a:rPr lang="ru-RU" sz="3600" dirty="0"/>
              <a:t>этап</a:t>
            </a:r>
            <a:r>
              <a:rPr lang="ru-RU" sz="3000" dirty="0"/>
              <a:t/>
            </a:r>
            <a:br>
              <a:rPr lang="ru-RU" sz="3000" dirty="0"/>
            </a:br>
            <a:r>
              <a:rPr lang="ru-RU" sz="3600" dirty="0"/>
              <a:t> </a:t>
            </a:r>
            <a:r>
              <a:rPr lang="ru-RU" dirty="0"/>
              <a:t/>
            </a:r>
            <a:br>
              <a:rPr lang="ru-RU" dirty="0"/>
            </a:br>
            <a:endParaRPr lang="ru-RU" dirty="0"/>
          </a:p>
        </p:txBody>
      </p:sp>
      <p:sp>
        <p:nvSpPr>
          <p:cNvPr id="3" name="Объект 2">
            <a:extLst>
              <a:ext uri="{FF2B5EF4-FFF2-40B4-BE49-F238E27FC236}">
                <a16:creationId xmlns:a16="http://schemas.microsoft.com/office/drawing/2014/main" id="{1F4BD0FD-BFCD-433E-B213-6B751D24BACE}"/>
              </a:ext>
            </a:extLst>
          </p:cNvPr>
          <p:cNvSpPr>
            <a:spLocks noGrp="1"/>
          </p:cNvSpPr>
          <p:nvPr>
            <p:ph idx="1"/>
          </p:nvPr>
        </p:nvSpPr>
        <p:spPr>
          <a:xfrm>
            <a:off x="429932" y="1785962"/>
            <a:ext cx="9824904" cy="5307037"/>
          </a:xfrm>
        </p:spPr>
        <p:txBody>
          <a:bodyPr>
            <a:normAutofit fontScale="70000" lnSpcReduction="20000"/>
          </a:bodyPr>
          <a:lstStyle/>
          <a:p>
            <a:pPr marL="0" indent="0">
              <a:buNone/>
            </a:pPr>
            <a:r>
              <a:rPr lang="ru-RU" sz="3200" b="1" u="sng" dirty="0"/>
              <a:t>Текст программы</a:t>
            </a:r>
          </a:p>
          <a:p>
            <a:pPr marL="0" indent="0" algn="just">
              <a:buNone/>
            </a:pPr>
            <a:r>
              <a:rPr lang="ru-RU" sz="2000" dirty="0" smtClean="0"/>
              <a:t>Документ </a:t>
            </a:r>
            <a:r>
              <a:rPr lang="ru-RU" sz="2000" dirty="0"/>
              <a:t>представляет собой символическую запись на исходном или промежуточном языке или символическое представление машинных кодов. </a:t>
            </a:r>
          </a:p>
          <a:p>
            <a:pPr marL="0" indent="0" algn="just">
              <a:buNone/>
            </a:pPr>
            <a:r>
              <a:rPr lang="ru-RU" sz="2000" dirty="0"/>
              <a:t>Текст программы оформляется моноширинным шрифтом (</a:t>
            </a:r>
            <a:r>
              <a:rPr lang="ru-RU" sz="2000" dirty="0" err="1"/>
              <a:t>Courier</a:t>
            </a:r>
            <a:r>
              <a:rPr lang="ru-RU" sz="2000" dirty="0"/>
              <a:t>, </a:t>
            </a:r>
            <a:r>
              <a:rPr lang="ru-RU" sz="2000" dirty="0" err="1"/>
              <a:t>Lucida</a:t>
            </a:r>
            <a:r>
              <a:rPr lang="ru-RU" sz="2000" dirty="0"/>
              <a:t> </a:t>
            </a:r>
            <a:r>
              <a:rPr lang="ru-RU" sz="2000" dirty="0" err="1"/>
              <a:t>Console</a:t>
            </a:r>
            <a:r>
              <a:rPr lang="ru-RU" sz="2000" dirty="0"/>
              <a:t> и </a:t>
            </a:r>
            <a:r>
              <a:rPr lang="ru-RU" sz="2000" dirty="0" smtClean="0"/>
              <a:t>т.п.) </a:t>
            </a:r>
            <a:r>
              <a:rPr lang="ru-RU" sz="2000" dirty="0"/>
              <a:t>в соответствии с общепринятыми нормами оформления:</a:t>
            </a:r>
          </a:p>
          <a:p>
            <a:pPr marL="0" indent="0" algn="just">
              <a:buNone/>
            </a:pPr>
            <a:r>
              <a:rPr lang="ru-RU" sz="2000" dirty="0"/>
              <a:t>1. Количество операторов на строчке должно быть равно 1.</a:t>
            </a:r>
          </a:p>
          <a:p>
            <a:pPr marL="0" indent="0" algn="just">
              <a:buNone/>
            </a:pPr>
            <a:r>
              <a:rPr lang="ru-RU" sz="2000" dirty="0"/>
              <a:t>2. Все операторы, входящие в составной оператор, должны быть сдвинуты вправо на одинаковое количество позиций, при этом операторные скобки (</a:t>
            </a:r>
            <a:r>
              <a:rPr lang="ru-RU" sz="2000" dirty="0" smtClean="0"/>
              <a:t>т.е. </a:t>
            </a:r>
            <a:r>
              <a:rPr lang="ru-RU" sz="2000" dirty="0"/>
              <a:t>то, что ограничивает составной оператор), относящиеся к одному блоку, должны располагаться следующим образом: открывающая скобка должна находиться на той же строчке, что и оператор, открывающий блок, а закрывающая должна находиться в той же колонке, с которой начинается оператор, открывающий блок. Допускается располагать открывающую скобку на строке, следующей за оператором, открывающим блок, в той же колонке, с которой начинается этот оператор.</a:t>
            </a:r>
          </a:p>
          <a:p>
            <a:pPr marL="0" indent="0" algn="just">
              <a:buNone/>
            </a:pPr>
            <a:r>
              <a:rPr lang="ru-RU" sz="2000" dirty="0"/>
              <a:t>3. Строка исходного текста программы должна целиком располагаться в одной типографской строке (до 80 символов в зависимости от шрифта). Несоблюдение этого правила говорит о слишком большой вложенности блоков, что означает неудачный алгоритм или структуру программы. В таком случае рекомендуется переосмыслить структуру программы, ввести дополнительные функции, заменив какие-то большие части кода их вызовами, переделать алгоритм и т.п.</a:t>
            </a:r>
          </a:p>
          <a:p>
            <a:pPr marL="0" indent="0" algn="just">
              <a:buNone/>
            </a:pPr>
            <a:r>
              <a:rPr lang="ru-RU" sz="2000" dirty="0"/>
              <a:t>4. Если синтаксис языка позволяет, желательно отделять знаки операций пробелами от операндов. Как и в обычном тексте, после запятых должен следовать пробел.</a:t>
            </a:r>
          </a:p>
          <a:p>
            <a:pPr marL="0" indent="0" algn="just">
              <a:buNone/>
            </a:pPr>
            <a:r>
              <a:rPr lang="ru-RU" sz="2000" dirty="0"/>
              <a:t>5. Определения функций или логические части программы следует отделять друг от друга пустыми строками.</a:t>
            </a:r>
          </a:p>
          <a:p>
            <a:pPr marL="0" indent="0" algn="just">
              <a:buNone/>
            </a:pPr>
            <a:r>
              <a:rPr lang="ru-RU" sz="2000" dirty="0"/>
              <a:t>6. Идентификаторы (названия переменных, типов, подпрограмм) должны быть значимыми настолько, чтобы читающий текст программы мог понимать их смысл без присутствия рядом автора. При необходимости объявление переменной или типа может сопровождаться комментарием.</a:t>
            </a:r>
          </a:p>
          <a:p>
            <a:pPr marL="0" indent="0" algn="just">
              <a:buNone/>
            </a:pPr>
            <a:r>
              <a:rPr lang="ru-RU" sz="2000" dirty="0"/>
              <a:t>7. Текст программы должен содержать комментарии, отражающие функциональное назначение того или иного блока программы, структуру программы.</a:t>
            </a:r>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71700" y="455017"/>
            <a:ext cx="9824904" cy="741635"/>
          </a:xfrm>
        </p:spPr>
        <p:txBody>
          <a:bodyPr>
            <a:normAutofit fontScale="92500" lnSpcReduction="20000"/>
          </a:bodyPr>
          <a:lstStyle/>
          <a:p>
            <a:endParaRPr lang="ru-RU" sz="3000" dirty="0">
              <a:solidFill>
                <a:srgbClr val="E60000"/>
              </a:solidFill>
              <a:latin typeface="Arial Black" panose="020B0A04020102020204" pitchFamily="34" charset="0"/>
              <a:ea typeface="+mj-ea"/>
              <a:cs typeface="+mj-cs"/>
            </a:endParaRPr>
          </a:p>
          <a:p>
            <a:r>
              <a:rPr lang="ru-RU" sz="1900" b="0" dirty="0">
                <a:solidFill>
                  <a:srgbClr val="EB0000"/>
                </a:solidFill>
              </a:rPr>
              <a:t>Использование стандартов при оформлении программной документации</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63509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512795" y="350127"/>
            <a:ext cx="10160727" cy="1565044"/>
          </a:xfrm>
        </p:spPr>
        <p:txBody>
          <a:bodyPr/>
          <a:lstStyle/>
          <a:p>
            <a:r>
              <a:rPr lang="ru-RU" sz="3600" dirty="0" smtClean="0"/>
              <a:t>Проектный </a:t>
            </a:r>
            <a:r>
              <a:rPr lang="ru-RU" sz="3600" dirty="0"/>
              <a:t>этап</a:t>
            </a:r>
            <a:br>
              <a:rPr lang="ru-RU" sz="3600" dirty="0"/>
            </a:br>
            <a:r>
              <a:rPr lang="ru-RU" sz="3600" dirty="0"/>
              <a:t> </a:t>
            </a:r>
            <a:r>
              <a:rPr lang="ru-RU" dirty="0"/>
              <a:t/>
            </a:r>
            <a:br>
              <a:rPr lang="ru-RU" dirty="0"/>
            </a:br>
            <a:endParaRPr lang="ru-RU" dirty="0"/>
          </a:p>
        </p:txBody>
      </p:sp>
      <p:sp>
        <p:nvSpPr>
          <p:cNvPr id="3" name="Объект 2">
            <a:extLst>
              <a:ext uri="{FF2B5EF4-FFF2-40B4-BE49-F238E27FC236}">
                <a16:creationId xmlns:a16="http://schemas.microsoft.com/office/drawing/2014/main" id="{1F4BD0FD-BFCD-433E-B213-6B751D24BACE}"/>
              </a:ext>
            </a:extLst>
          </p:cNvPr>
          <p:cNvSpPr>
            <a:spLocks noGrp="1"/>
          </p:cNvSpPr>
          <p:nvPr>
            <p:ph idx="1"/>
          </p:nvPr>
        </p:nvSpPr>
        <p:spPr>
          <a:xfrm>
            <a:off x="381160" y="1920352"/>
            <a:ext cx="9824904" cy="4658965"/>
          </a:xfrm>
        </p:spPr>
        <p:txBody>
          <a:bodyPr>
            <a:normAutofit/>
          </a:bodyPr>
          <a:lstStyle/>
          <a:p>
            <a:pPr marL="0" indent="0" algn="just">
              <a:buNone/>
            </a:pPr>
            <a:r>
              <a:rPr lang="ru-RU" b="1" u="sng" dirty="0"/>
              <a:t>Документ «Описание применения»</a:t>
            </a:r>
            <a:r>
              <a:rPr lang="ru-RU" b="1" dirty="0"/>
              <a:t> </a:t>
            </a:r>
            <a:r>
              <a:rPr lang="ru-RU" dirty="0"/>
              <a:t>относится к эксплуатационным документам и состоит из следующих разделов:</a:t>
            </a:r>
          </a:p>
          <a:p>
            <a:pPr algn="just"/>
            <a:r>
              <a:rPr lang="ru-RU" dirty="0" smtClean="0"/>
              <a:t>Назначение </a:t>
            </a:r>
            <a:r>
              <a:rPr lang="ru-RU" dirty="0"/>
              <a:t>программы (возможности, основные характеристики, ограничения области применения).</a:t>
            </a:r>
          </a:p>
          <a:p>
            <a:pPr algn="just"/>
            <a:r>
              <a:rPr lang="ru-RU" dirty="0" smtClean="0"/>
              <a:t>Условия </a:t>
            </a:r>
            <a:r>
              <a:rPr lang="ru-RU" dirty="0"/>
              <a:t>применения (требования к техническим и программным средствам, общие характеристики входной и выходной информации, а также требования и условия организационного, технического и технологического характера).</a:t>
            </a:r>
          </a:p>
          <a:p>
            <a:pPr algn="just"/>
            <a:r>
              <a:rPr lang="ru-RU" dirty="0" smtClean="0"/>
              <a:t>Описание </a:t>
            </a:r>
            <a:r>
              <a:rPr lang="ru-RU" dirty="0"/>
              <a:t>задачи (указываются определения задачи и методы её решения).</a:t>
            </a:r>
          </a:p>
          <a:p>
            <a:pPr algn="just"/>
            <a:r>
              <a:rPr lang="ru-RU" dirty="0" smtClean="0"/>
              <a:t>Входные </a:t>
            </a:r>
            <a:r>
              <a:rPr lang="ru-RU" dirty="0"/>
              <a:t>и выходные данные.</a:t>
            </a:r>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47014" y="540271"/>
            <a:ext cx="9824904" cy="741635"/>
          </a:xfrm>
        </p:spPr>
        <p:txBody>
          <a:bodyPr>
            <a:normAutofit fontScale="92500" lnSpcReduction="20000"/>
          </a:bodyPr>
          <a:lstStyle/>
          <a:p>
            <a:endParaRPr lang="ru-RU" sz="3000" dirty="0">
              <a:solidFill>
                <a:srgbClr val="E60000"/>
              </a:solidFill>
              <a:latin typeface="Arial Black" panose="020B0A04020102020204" pitchFamily="34" charset="0"/>
              <a:ea typeface="+mj-ea"/>
              <a:cs typeface="+mj-cs"/>
            </a:endParaRPr>
          </a:p>
          <a:p>
            <a:r>
              <a:rPr lang="ru-RU" sz="1900" b="0" dirty="0">
                <a:solidFill>
                  <a:srgbClr val="EB0000"/>
                </a:solidFill>
              </a:rPr>
              <a:t>Использование стандартов при оформлении программной документации</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01310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19AA99-22D7-45B3-8069-6E1FEDD93C30}"/>
              </a:ext>
            </a:extLst>
          </p:cNvPr>
          <p:cNvSpPr>
            <a:spLocks noGrp="1"/>
          </p:cNvSpPr>
          <p:nvPr>
            <p:ph type="title"/>
          </p:nvPr>
        </p:nvSpPr>
        <p:spPr>
          <a:xfrm>
            <a:off x="632080" y="612279"/>
            <a:ext cx="9687193" cy="415498"/>
          </a:xfrm>
        </p:spPr>
        <p:txBody>
          <a:bodyPr/>
          <a:lstStyle/>
          <a:p>
            <a:r>
              <a:rPr lang="ru-RU" sz="3000" dirty="0"/>
              <a:t>Содержание</a:t>
            </a:r>
          </a:p>
        </p:txBody>
      </p:sp>
      <p:sp>
        <p:nvSpPr>
          <p:cNvPr id="4" name="Объект 3">
            <a:extLst>
              <a:ext uri="{FF2B5EF4-FFF2-40B4-BE49-F238E27FC236}">
                <a16:creationId xmlns:a16="http://schemas.microsoft.com/office/drawing/2014/main" id="{7F5F3E09-9462-4D6A-A1E0-D88D93D4D4F7}"/>
              </a:ext>
            </a:extLst>
          </p:cNvPr>
          <p:cNvSpPr>
            <a:spLocks noGrp="1"/>
          </p:cNvSpPr>
          <p:nvPr>
            <p:ph idx="1"/>
          </p:nvPr>
        </p:nvSpPr>
        <p:spPr>
          <a:xfrm>
            <a:off x="509206" y="1620391"/>
            <a:ext cx="9824904" cy="5472608"/>
          </a:xfrm>
        </p:spPr>
        <p:txBody>
          <a:bodyPr>
            <a:normAutofit fontScale="40000" lnSpcReduction="20000"/>
          </a:bodyPr>
          <a:lstStyle/>
          <a:p>
            <a:pPr marL="0" indent="0">
              <a:lnSpc>
                <a:spcPct val="120000"/>
              </a:lnSpc>
              <a:spcBef>
                <a:spcPts val="0"/>
              </a:spcBef>
              <a:buNone/>
            </a:pPr>
            <a:r>
              <a:rPr lang="ru-RU" sz="3800" b="1" dirty="0">
                <a:latin typeface="Arial Black" panose="020B0A04020102020204" pitchFamily="34" charset="0"/>
                <a:ea typeface="Calibri" panose="020F0502020204030204" pitchFamily="34" charset="0"/>
                <a:cs typeface="Arial" panose="020B0604020202020204" pitchFamily="34" charset="0"/>
              </a:rPr>
              <a:t>4. Проектный этап. Экспериментально-практическая работа</a:t>
            </a:r>
          </a:p>
          <a:p>
            <a:pPr marL="0" indent="0">
              <a:lnSpc>
                <a:spcPct val="120000"/>
              </a:lnSpc>
              <a:spcBef>
                <a:spcPts val="0"/>
              </a:spcBef>
              <a:buNone/>
            </a:pPr>
            <a:r>
              <a:rPr lang="ru-RU" sz="3800" b="1" i="1" dirty="0">
                <a:latin typeface="Arial" panose="020B0604020202020204" pitchFamily="34" charset="0"/>
                <a:ea typeface="Calibri" panose="020F0502020204030204" pitchFamily="34" charset="0"/>
                <a:cs typeface="Arial" panose="020B0604020202020204" pitchFamily="34" charset="0"/>
              </a:rPr>
              <a:t>4.1. Освоение вида деятельности ВД 6. Сопровождение информационных систем</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4.1.1. Создание  сценария и графика разработки и внедрения ИС</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4.1.2. Методологии проектирования ИС</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4.1.3. Формирование предложений о расширении ИС</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4.1.4. Разработка технического задания на внедрение ИС</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4.1.5. Обслуживание действующей ИС</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4.1.6. Критерии оценки качества и надежности функционирования информационной системы</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4.1.7. Определение показателей безотказности и долговечности системы</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4.1.8. Определение комплексных показателей надежности системы</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4.1.9.  Использование стандартов при оформлении программной документации</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4.1.10. Разработка обучающей документации для пользователей ИС</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4.1.11. </a:t>
            </a:r>
            <a:r>
              <a:rPr lang="ru-RU" sz="3800" dirty="0" smtClean="0">
                <a:latin typeface="Arial" panose="020B0604020202020204" pitchFamily="34" charset="0"/>
                <a:ea typeface="Calibri" panose="020F0502020204030204" pitchFamily="34" charset="0"/>
                <a:cs typeface="Arial" panose="020B0604020202020204" pitchFamily="34" charset="0"/>
              </a:rPr>
              <a:t>Формирование </a:t>
            </a:r>
            <a:r>
              <a:rPr lang="ru-RU" sz="3800" dirty="0">
                <a:latin typeface="Arial" panose="020B0604020202020204" pitchFamily="34" charset="0"/>
                <a:ea typeface="Calibri" panose="020F0502020204030204" pitchFamily="34" charset="0"/>
                <a:cs typeface="Arial" panose="020B0604020202020204" pitchFamily="34" charset="0"/>
              </a:rPr>
              <a:t>отчетной документации по результатам работ</a:t>
            </a:r>
          </a:p>
          <a:p>
            <a:pPr marL="0" indent="0">
              <a:lnSpc>
                <a:spcPct val="120000"/>
              </a:lnSpc>
              <a:spcBef>
                <a:spcPts val="0"/>
              </a:spcBef>
              <a:buNone/>
            </a:pPr>
            <a:r>
              <a:rPr lang="ru-RU" sz="3800" b="1" dirty="0">
                <a:latin typeface="Arial Black" panose="020B0A04020102020204" pitchFamily="34" charset="0"/>
                <a:ea typeface="Calibri" panose="020F0502020204030204" pitchFamily="34" charset="0"/>
                <a:cs typeface="Arial" panose="020B0604020202020204" pitchFamily="34" charset="0"/>
              </a:rPr>
              <a:t>5. Аналитический этап. Обработка и анализ полученной информации об объекте практики</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5.1. Описание решаемых задач с помощью функциональных моделей (</a:t>
            </a:r>
            <a:r>
              <a:rPr lang="ru-RU" sz="3800" dirty="0" err="1">
                <a:latin typeface="Arial" panose="020B0604020202020204" pitchFamily="34" charset="0"/>
                <a:ea typeface="Calibri" panose="020F0502020204030204" pitchFamily="34" charset="0"/>
                <a:cs typeface="Arial" panose="020B0604020202020204" pitchFamily="34" charset="0"/>
              </a:rPr>
              <a:t>to-bi</a:t>
            </a:r>
            <a:r>
              <a:rPr lang="ru-RU" sz="3800" dirty="0">
                <a:latin typeface="Arial" panose="020B0604020202020204" pitchFamily="34" charset="0"/>
                <a:ea typeface="Calibri" panose="020F0502020204030204" pitchFamily="34" charset="0"/>
                <a:cs typeface="Arial" panose="020B0604020202020204" pitchFamily="34" charset="0"/>
              </a:rPr>
              <a:t>)</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5.2. Актуализация программной и технической архитектуры организации</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5.3. Анализ существующих типовых решений для выбранной задачи. Особенности, достоинства и недостатки их применения для решения выбранной задачи</a:t>
            </a:r>
          </a:p>
          <a:p>
            <a:pPr marL="0" indent="0">
              <a:lnSpc>
                <a:spcPct val="120000"/>
              </a:lnSpc>
              <a:spcBef>
                <a:spcPts val="0"/>
              </a:spcBef>
              <a:buNone/>
            </a:pPr>
            <a:r>
              <a:rPr lang="en-US" sz="3800" b="1" dirty="0">
                <a:latin typeface="Arial Black" panose="020B0A04020102020204" pitchFamily="34" charset="0"/>
                <a:ea typeface="Calibri" panose="020F0502020204030204" pitchFamily="34" charset="0"/>
                <a:cs typeface="Arial" panose="020B0604020202020204" pitchFamily="34" charset="0"/>
              </a:rPr>
              <a:t>6. </a:t>
            </a:r>
            <a:r>
              <a:rPr lang="ru-RU" sz="3800" b="1" dirty="0">
                <a:latin typeface="Arial Black" panose="020B0A04020102020204" pitchFamily="34" charset="0"/>
                <a:ea typeface="Calibri" panose="020F0502020204030204" pitchFamily="34" charset="0"/>
                <a:cs typeface="Arial" panose="020B0604020202020204" pitchFamily="34" charset="0"/>
              </a:rPr>
              <a:t>Отчетный этап</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6.1. Выводы о результатах прохождения практики: выполняемая работа, приобретенные знания, умения и навыки</a:t>
            </a:r>
          </a:p>
          <a:p>
            <a:pPr marL="0" indent="0">
              <a:lnSpc>
                <a:spcPct val="120000"/>
              </a:lnSpc>
              <a:spcBef>
                <a:spcPts val="0"/>
              </a:spcBef>
              <a:buNone/>
            </a:pPr>
            <a:r>
              <a:rPr lang="ru-RU" sz="3800" dirty="0">
                <a:latin typeface="Arial" panose="020B0604020202020204" pitchFamily="34" charset="0"/>
                <a:ea typeface="Calibri" panose="020F0502020204030204" pitchFamily="34" charset="0"/>
                <a:cs typeface="Arial" panose="020B0604020202020204" pitchFamily="34" charset="0"/>
              </a:rPr>
              <a:t>6.2. Список используемой литературы</a:t>
            </a:r>
          </a:p>
          <a:p>
            <a:endParaRPr lang="ru-RU" dirty="0"/>
          </a:p>
        </p:txBody>
      </p:sp>
    </p:spTree>
    <p:extLst>
      <p:ext uri="{BB962C8B-B14F-4D97-AF65-F5344CB8AC3E}">
        <p14:creationId xmlns:p14="http://schemas.microsoft.com/office/powerpoint/2010/main" val="2932158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532673" y="220918"/>
            <a:ext cx="10160727" cy="1565044"/>
          </a:xfrm>
        </p:spPr>
        <p:txBody>
          <a:bodyPr/>
          <a:lstStyle/>
          <a:p>
            <a:r>
              <a:rPr lang="ru-RU" sz="3600" dirty="0" smtClean="0"/>
              <a:t>Проектный </a:t>
            </a:r>
            <a:r>
              <a:rPr lang="ru-RU" sz="3600" dirty="0"/>
              <a:t>этап</a:t>
            </a:r>
            <a:r>
              <a:rPr lang="ru-RU" sz="3000" dirty="0"/>
              <a:t/>
            </a:r>
            <a:br>
              <a:rPr lang="ru-RU" sz="3000" dirty="0"/>
            </a:br>
            <a:r>
              <a:rPr lang="ru-RU" sz="3600" dirty="0"/>
              <a:t> </a:t>
            </a:r>
            <a:r>
              <a:rPr lang="ru-RU" dirty="0"/>
              <a:t/>
            </a:r>
            <a:br>
              <a:rPr lang="ru-RU" dirty="0"/>
            </a:br>
            <a:endParaRPr lang="ru-RU" dirty="0"/>
          </a:p>
        </p:txBody>
      </p:sp>
      <p:sp>
        <p:nvSpPr>
          <p:cNvPr id="3" name="Объект 2">
            <a:extLst>
              <a:ext uri="{FF2B5EF4-FFF2-40B4-BE49-F238E27FC236}">
                <a16:creationId xmlns:a16="http://schemas.microsoft.com/office/drawing/2014/main" id="{1F4BD0FD-BFCD-433E-B213-6B751D24BACE}"/>
              </a:ext>
            </a:extLst>
          </p:cNvPr>
          <p:cNvSpPr>
            <a:spLocks noGrp="1"/>
          </p:cNvSpPr>
          <p:nvPr>
            <p:ph idx="1"/>
          </p:nvPr>
        </p:nvSpPr>
        <p:spPr>
          <a:xfrm>
            <a:off x="434248" y="1836415"/>
            <a:ext cx="9824904" cy="4608512"/>
          </a:xfrm>
        </p:spPr>
        <p:txBody>
          <a:bodyPr>
            <a:normAutofit fontScale="92500" lnSpcReduction="10000"/>
          </a:bodyPr>
          <a:lstStyle/>
          <a:p>
            <a:pPr marL="0" indent="0" algn="just">
              <a:buNone/>
            </a:pPr>
            <a:r>
              <a:rPr lang="ru-RU" b="1" u="sng" dirty="0"/>
              <a:t>Документ «Руководство оператора» </a:t>
            </a:r>
            <a:r>
              <a:rPr lang="ru-RU" dirty="0"/>
              <a:t>относится к эксплуатационным документам и состоит из следующих разделов:</a:t>
            </a:r>
          </a:p>
          <a:p>
            <a:pPr marL="0" indent="0" algn="just">
              <a:buNone/>
            </a:pPr>
            <a:r>
              <a:rPr lang="ru-RU" dirty="0"/>
              <a:t>* Назначение программы (информация, достаточная для понимания функций программы и её эксплуатации);</a:t>
            </a:r>
          </a:p>
          <a:p>
            <a:pPr marL="0" indent="0" algn="just">
              <a:buNone/>
            </a:pPr>
            <a:r>
              <a:rPr lang="ru-RU" dirty="0"/>
              <a:t>* Условия выполнения программы (минимальный и/или максимальный набор технических и программных средств и </a:t>
            </a:r>
            <a:r>
              <a:rPr lang="ru-RU" dirty="0" smtClean="0"/>
              <a:t>т.п</a:t>
            </a:r>
            <a:r>
              <a:rPr lang="ru-RU" dirty="0"/>
              <a:t>.);</a:t>
            </a:r>
          </a:p>
          <a:p>
            <a:pPr marL="0" indent="0" algn="just">
              <a:buNone/>
            </a:pPr>
            <a:r>
              <a:rPr lang="ru-RU" dirty="0"/>
              <a:t>* Выполнение программы (последовательность действий оператора, обеспечивающих загрузку, запуск, выполнение и завершение программы; описываются функции, форматы и возможные варианты команд, с помощью которых оператор осуществляет загрузку и управляет выполнением программы, а также ответы программы на эти команды);</a:t>
            </a:r>
          </a:p>
          <a:p>
            <a:pPr marL="0" indent="0" algn="just">
              <a:buNone/>
            </a:pPr>
            <a:r>
              <a:rPr lang="ru-RU" dirty="0"/>
              <a:t>* Сообщения оператору (тексты сообщений, выдаваемых оператору в ходе выполнения программы и описание действий, которые необходимо предпринять по этим сообщениям).</a:t>
            </a:r>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78148" y="544198"/>
            <a:ext cx="9824904" cy="741635"/>
          </a:xfrm>
        </p:spPr>
        <p:txBody>
          <a:bodyPr>
            <a:normAutofit/>
          </a:bodyPr>
          <a:lstStyle/>
          <a:p>
            <a:r>
              <a:rPr lang="ru-RU" b="0" dirty="0">
                <a:solidFill>
                  <a:srgbClr val="EB0000"/>
                </a:solidFill>
              </a:rPr>
              <a:t>Разработка обучающей документации для использования ИС</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934191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434248" y="220918"/>
            <a:ext cx="10160727" cy="1565044"/>
          </a:xfrm>
        </p:spPr>
        <p:txBody>
          <a:bodyPr/>
          <a:lstStyle/>
          <a:p>
            <a:r>
              <a:rPr lang="ru-RU" sz="3600" dirty="0"/>
              <a:t>Проектный этап</a:t>
            </a:r>
            <a:r>
              <a:rPr lang="ru-RU" sz="3000" dirty="0"/>
              <a:t/>
            </a:r>
            <a:br>
              <a:rPr lang="ru-RU" sz="3000" dirty="0"/>
            </a:br>
            <a:r>
              <a:rPr lang="ru-RU" sz="3600" dirty="0"/>
              <a:t> </a:t>
            </a:r>
            <a:r>
              <a:rPr lang="ru-RU" dirty="0"/>
              <a:t/>
            </a:r>
            <a:br>
              <a:rPr lang="ru-RU" dirty="0"/>
            </a:br>
            <a:endParaRPr lang="ru-RU" dirty="0"/>
          </a:p>
        </p:txBody>
      </p:sp>
      <p:sp>
        <p:nvSpPr>
          <p:cNvPr id="3" name="Объект 2">
            <a:extLst>
              <a:ext uri="{FF2B5EF4-FFF2-40B4-BE49-F238E27FC236}">
                <a16:creationId xmlns:a16="http://schemas.microsoft.com/office/drawing/2014/main" id="{1F4BD0FD-BFCD-433E-B213-6B751D24BACE}"/>
              </a:ext>
            </a:extLst>
          </p:cNvPr>
          <p:cNvSpPr>
            <a:spLocks noGrp="1"/>
          </p:cNvSpPr>
          <p:nvPr>
            <p:ph idx="1"/>
          </p:nvPr>
        </p:nvSpPr>
        <p:spPr>
          <a:xfrm>
            <a:off x="434248" y="1785962"/>
            <a:ext cx="9824904" cy="4730974"/>
          </a:xfrm>
        </p:spPr>
        <p:txBody>
          <a:bodyPr>
            <a:normAutofit fontScale="85000" lnSpcReduction="20000"/>
          </a:bodyPr>
          <a:lstStyle/>
          <a:p>
            <a:pPr marL="0" indent="0" algn="just">
              <a:buNone/>
            </a:pPr>
            <a:r>
              <a:rPr lang="ru-RU" b="1" u="sng" dirty="0"/>
              <a:t>При оформлении отчетных материалов следует придерживаться действующих стандартов.</a:t>
            </a:r>
          </a:p>
          <a:p>
            <a:pPr algn="just"/>
            <a:r>
              <a:rPr lang="ru-RU" dirty="0" smtClean="0"/>
              <a:t>В </a:t>
            </a:r>
            <a:r>
              <a:rPr lang="ru-RU" dirty="0"/>
              <a:t>соответствии с ГОСТ 2.105-79 «Общие требования к текстовым документам» иллюстрации (графики, схемы, диаграммы) могут быть приведены как в основном тексте, так и в приложении. Все иллюстрации именуют рисунками. Все рисунки, таблицы и формулы нумеруют арабскими цифрами последовательно (сквозная нумерация) или в пределах раздела (относительная нумерация). В приложении - в пределах приложения. Каждый рисунок должен иметь подрисуночную подпись - название, помещаемую под рисунком.</a:t>
            </a:r>
          </a:p>
          <a:p>
            <a:pPr algn="just"/>
            <a:r>
              <a:rPr lang="ru-RU" dirty="0"/>
              <a:t>Рисунки следует размещать так, чтобы их можно было рассматривать без поворота страницы. Если такое размещение невозможно, рисунки следует располагать так, чтобы для просмотра надо было повернуть страницу по часовой стрелке. В этом случае верхним краем является левый край страницы. Расположение и размеры полей сохраняются.</a:t>
            </a:r>
          </a:p>
          <a:p>
            <a:pPr algn="just"/>
            <a:r>
              <a:rPr lang="ru-RU" dirty="0"/>
              <a:t>Номер таблицы размещают в правом верхнем углу или перед заголовком таблицы, если он есть. Заголовок, кроме первой буквы, выполняют строчными буквами. Ссылки на таблицы в тексте пояснительной записки указывают в виде слова «табл.» и номера таблицы. </a:t>
            </a:r>
            <a:r>
              <a:rPr lang="ru-RU" i="1" dirty="0"/>
              <a:t>Например: Результаты тестов приведены в табл. 4.</a:t>
            </a:r>
          </a:p>
          <a:p>
            <a:endParaRPr lang="ru-RU" dirty="0"/>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01667" y="684287"/>
            <a:ext cx="9824904" cy="576065"/>
          </a:xfrm>
        </p:spPr>
        <p:txBody>
          <a:bodyPr>
            <a:normAutofit fontScale="85000" lnSpcReduction="20000"/>
          </a:bodyPr>
          <a:lstStyle/>
          <a:p>
            <a:endParaRPr lang="ru-RU" dirty="0"/>
          </a:p>
          <a:p>
            <a:r>
              <a:rPr lang="ru-RU" sz="2100" b="0" dirty="0">
                <a:solidFill>
                  <a:srgbClr val="EB0000"/>
                </a:solidFill>
              </a:rPr>
              <a:t>Формирование отчетной документации по результатам работ</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870618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B69289-9DDC-4694-ACEC-809A4F614B6A}"/>
              </a:ext>
            </a:extLst>
          </p:cNvPr>
          <p:cNvSpPr>
            <a:spLocks noGrp="1"/>
          </p:cNvSpPr>
          <p:nvPr>
            <p:ph type="title"/>
          </p:nvPr>
        </p:nvSpPr>
        <p:spPr>
          <a:xfrm>
            <a:off x="529889" y="332734"/>
            <a:ext cx="10160727" cy="1565044"/>
          </a:xfrm>
        </p:spPr>
        <p:txBody>
          <a:bodyPr/>
          <a:lstStyle/>
          <a:p>
            <a:r>
              <a:rPr lang="ru-RU" sz="3600" dirty="0"/>
              <a:t>Проектный этап</a:t>
            </a:r>
            <a:br>
              <a:rPr lang="ru-RU" sz="3600" dirty="0"/>
            </a:br>
            <a:r>
              <a:rPr lang="ru-RU" sz="3600" dirty="0"/>
              <a:t> </a:t>
            </a:r>
            <a:r>
              <a:rPr lang="ru-RU" dirty="0"/>
              <a:t/>
            </a:r>
            <a:br>
              <a:rPr lang="ru-RU" dirty="0"/>
            </a:br>
            <a:endParaRPr lang="ru-RU" dirty="0"/>
          </a:p>
        </p:txBody>
      </p:sp>
      <p:sp>
        <p:nvSpPr>
          <p:cNvPr id="3" name="Объект 2">
            <a:extLst>
              <a:ext uri="{FF2B5EF4-FFF2-40B4-BE49-F238E27FC236}">
                <a16:creationId xmlns:a16="http://schemas.microsoft.com/office/drawing/2014/main" id="{1F4BD0FD-BFCD-433E-B213-6B751D24BACE}"/>
              </a:ext>
            </a:extLst>
          </p:cNvPr>
          <p:cNvSpPr>
            <a:spLocks noGrp="1"/>
          </p:cNvSpPr>
          <p:nvPr>
            <p:ph idx="1"/>
          </p:nvPr>
        </p:nvSpPr>
        <p:spPr>
          <a:xfrm>
            <a:off x="430208" y="1897778"/>
            <a:ext cx="9824904" cy="4730974"/>
          </a:xfrm>
        </p:spPr>
        <p:txBody>
          <a:bodyPr>
            <a:normAutofit fontScale="92500" lnSpcReduction="20000"/>
          </a:bodyPr>
          <a:lstStyle/>
          <a:p>
            <a:pPr marL="0" indent="0" algn="just">
              <a:buNone/>
            </a:pPr>
            <a:r>
              <a:rPr lang="ru-RU" b="1" u="sng" dirty="0"/>
              <a:t>При оформлении отчетных материалов следует придерживаться действующих стандартов.</a:t>
            </a:r>
          </a:p>
          <a:p>
            <a:pPr algn="just"/>
            <a:r>
              <a:rPr lang="ru-RU" dirty="0"/>
              <a:t>Список литературы должен включать все использованные источники. Сведения о книгах (монографиях, учебниках, пособиях, справочниках и </a:t>
            </a:r>
            <a:r>
              <a:rPr lang="ru-RU" dirty="0" smtClean="0"/>
              <a:t>т.д</a:t>
            </a:r>
            <a:r>
              <a:rPr lang="ru-RU" dirty="0"/>
              <a:t>.) должны содержать: фамилию и инициалы автора, заглавие книги, место издания, издательство, год издания. При наличии трех и более авторов допускается указывать фамилию и инициалы только первого из них со словами «и др.». Издательство надо приводить полностью в именительном падеже: допускается сокращение названия только двух городов: Москва (М.) и Санкт-Петербург (СПб.).</a:t>
            </a:r>
          </a:p>
          <a:p>
            <a:pPr algn="just"/>
            <a:r>
              <a:rPr lang="ru-RU" dirty="0"/>
              <a:t>Сведения о статье из периодического издания должны включать: фамилию и инициалы автора, наименование статьи, издания (журнала), серии (если она есть), год выпуска, том (если есть), номер издания (журнала) и номера страниц, на которых помещена статья.</a:t>
            </a:r>
          </a:p>
          <a:p>
            <a:pPr algn="just"/>
            <a:r>
              <a:rPr lang="ru-RU" dirty="0"/>
              <a:t>При ссылке на источник из списка литературы (особенно при обзоре аналогов) надо указывать порядковый номер по списку литературы, заключенный в квадратные скобки; например: [5].</a:t>
            </a:r>
          </a:p>
          <a:p>
            <a:endParaRPr lang="ru-RU" dirty="0"/>
          </a:p>
        </p:txBody>
      </p:sp>
      <p:sp>
        <p:nvSpPr>
          <p:cNvPr id="4" name="Текст 3">
            <a:extLst>
              <a:ext uri="{FF2B5EF4-FFF2-40B4-BE49-F238E27FC236}">
                <a16:creationId xmlns:a16="http://schemas.microsoft.com/office/drawing/2014/main" id="{5F044E46-EA8F-4950-B25A-DD6EB06F4059}"/>
              </a:ext>
            </a:extLst>
          </p:cNvPr>
          <p:cNvSpPr>
            <a:spLocks noGrp="1"/>
          </p:cNvSpPr>
          <p:nvPr>
            <p:ph type="body" idx="13"/>
          </p:nvPr>
        </p:nvSpPr>
        <p:spPr>
          <a:xfrm>
            <a:off x="394498" y="832729"/>
            <a:ext cx="9824904" cy="565055"/>
          </a:xfrm>
        </p:spPr>
        <p:txBody>
          <a:bodyPr>
            <a:normAutofit fontScale="77500" lnSpcReduction="20000"/>
          </a:bodyPr>
          <a:lstStyle/>
          <a:p>
            <a:endParaRPr lang="ru-RU" dirty="0"/>
          </a:p>
          <a:p>
            <a:r>
              <a:rPr lang="ru-RU" sz="2300" b="0" dirty="0">
                <a:solidFill>
                  <a:srgbClr val="EB0000"/>
                </a:solidFill>
              </a:rPr>
              <a:t>Формирование отчетной документации по результатам работ</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231985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890868-9235-4A1C-8007-8D8D6767B965}"/>
              </a:ext>
            </a:extLst>
          </p:cNvPr>
          <p:cNvSpPr>
            <a:spLocks noGrp="1"/>
          </p:cNvSpPr>
          <p:nvPr>
            <p:ph type="title"/>
          </p:nvPr>
        </p:nvSpPr>
        <p:spPr>
          <a:xfrm>
            <a:off x="532673" y="388167"/>
            <a:ext cx="9687193" cy="914096"/>
          </a:xfrm>
        </p:spPr>
        <p:txBody>
          <a:bodyPr/>
          <a:lstStyle/>
          <a:p>
            <a:r>
              <a:rPr lang="ru-RU" sz="3600" dirty="0"/>
              <a:t>Аналитический </a:t>
            </a:r>
            <a:r>
              <a:rPr lang="ru-RU" sz="3600" dirty="0" smtClean="0"/>
              <a:t>этап</a:t>
            </a:r>
            <a:r>
              <a:rPr lang="ru-RU" sz="3000" dirty="0"/>
              <a:t/>
            </a:r>
            <a:br>
              <a:rPr lang="ru-RU" sz="3000" dirty="0"/>
            </a:br>
            <a:endParaRPr lang="ru-RU" sz="3000" dirty="0"/>
          </a:p>
        </p:txBody>
      </p:sp>
      <p:sp>
        <p:nvSpPr>
          <p:cNvPr id="3" name="Объект 2">
            <a:extLst>
              <a:ext uri="{FF2B5EF4-FFF2-40B4-BE49-F238E27FC236}">
                <a16:creationId xmlns:a16="http://schemas.microsoft.com/office/drawing/2014/main" id="{D7985FD4-A2F2-4FCD-9663-8CBC421A3ADC}"/>
              </a:ext>
            </a:extLst>
          </p:cNvPr>
          <p:cNvSpPr>
            <a:spLocks noGrp="1"/>
          </p:cNvSpPr>
          <p:nvPr>
            <p:ph idx="1"/>
          </p:nvPr>
        </p:nvSpPr>
        <p:spPr>
          <a:xfrm>
            <a:off x="380798" y="1866355"/>
            <a:ext cx="10006462" cy="4176464"/>
          </a:xfrm>
        </p:spPr>
        <p:txBody>
          <a:bodyPr/>
          <a:lstStyle/>
          <a:p>
            <a:pPr marL="0" indent="0">
              <a:buNone/>
            </a:pPr>
            <a:r>
              <a:rPr lang="ru-RU" dirty="0"/>
              <a:t>В этом разделе нужно представить декомпозицию автоматизируемого процесса «Как должно быть»</a:t>
            </a:r>
          </a:p>
        </p:txBody>
      </p:sp>
      <p:sp>
        <p:nvSpPr>
          <p:cNvPr id="4" name="Текст 3">
            <a:extLst>
              <a:ext uri="{FF2B5EF4-FFF2-40B4-BE49-F238E27FC236}">
                <a16:creationId xmlns:a16="http://schemas.microsoft.com/office/drawing/2014/main" id="{5647604E-1359-4CA4-A8FE-C4314649F1B6}"/>
              </a:ext>
            </a:extLst>
          </p:cNvPr>
          <p:cNvSpPr>
            <a:spLocks noGrp="1"/>
          </p:cNvSpPr>
          <p:nvPr>
            <p:ph type="body" idx="13"/>
          </p:nvPr>
        </p:nvSpPr>
        <p:spPr>
          <a:xfrm>
            <a:off x="358305" y="906412"/>
            <a:ext cx="9824904" cy="421490"/>
          </a:xfrm>
        </p:spPr>
        <p:txBody>
          <a:bodyPr>
            <a:normAutofit/>
          </a:bodyPr>
          <a:lstStyle/>
          <a:p>
            <a:r>
              <a:rPr lang="ru-RU" b="0" dirty="0">
                <a:solidFill>
                  <a:srgbClr val="EB0000"/>
                </a:solidFill>
              </a:rPr>
              <a:t>Описание</a:t>
            </a:r>
            <a:r>
              <a:rPr lang="ru-RU" b="0" dirty="0" smtClean="0"/>
              <a:t> </a:t>
            </a:r>
            <a:r>
              <a:rPr lang="ru-RU" b="0" dirty="0">
                <a:solidFill>
                  <a:srgbClr val="EB0000"/>
                </a:solidFill>
              </a:rPr>
              <a:t>решаемых задач с помощью функциональных моделей (to-bi)</a:t>
            </a:r>
          </a:p>
        </p:txBody>
      </p:sp>
      <p:pic>
        <p:nvPicPr>
          <p:cNvPr id="5" name="Рисунок 4">
            <a:extLst>
              <a:ext uri="{FF2B5EF4-FFF2-40B4-BE49-F238E27FC236}">
                <a16:creationId xmlns:a16="http://schemas.microsoft.com/office/drawing/2014/main" id="{59335A7A-F726-4A65-9DF9-A99BF904C8C0}"/>
              </a:ext>
            </a:extLst>
          </p:cNvPr>
          <p:cNvPicPr>
            <a:picLocks noChangeAspect="1"/>
          </p:cNvPicPr>
          <p:nvPr/>
        </p:nvPicPr>
        <p:blipFill>
          <a:blip r:embed="rId2"/>
          <a:stretch>
            <a:fillRect/>
          </a:stretch>
        </p:blipFill>
        <p:spPr>
          <a:xfrm>
            <a:off x="2640495" y="2628503"/>
            <a:ext cx="5487068" cy="3805825"/>
          </a:xfrm>
          <a:prstGeom prst="rect">
            <a:avLst/>
          </a:prstGeom>
        </p:spPr>
      </p:pic>
      <p:sp>
        <p:nvSpPr>
          <p:cNvPr id="9" name="TextBox 8">
            <a:extLst>
              <a:ext uri="{FF2B5EF4-FFF2-40B4-BE49-F238E27FC236}">
                <a16:creationId xmlns:a16="http://schemas.microsoft.com/office/drawing/2014/main" id="{A3525169-3C98-4D2D-9844-1F8863D74639}"/>
              </a:ext>
            </a:extLst>
          </p:cNvPr>
          <p:cNvSpPr txBox="1"/>
          <p:nvPr/>
        </p:nvSpPr>
        <p:spPr>
          <a:xfrm>
            <a:off x="810196" y="6581272"/>
            <a:ext cx="8993055" cy="400110"/>
          </a:xfrm>
          <a:prstGeom prst="rect">
            <a:avLst/>
          </a:prstGeom>
          <a:noFill/>
        </p:spPr>
        <p:txBody>
          <a:bodyPr wrap="square">
            <a:spAutoFit/>
          </a:bodyPr>
          <a:lstStyle/>
          <a:p>
            <a:pPr indent="538163">
              <a:spcAft>
                <a:spcPts val="1200"/>
              </a:spcAft>
            </a:pPr>
            <a:r>
              <a:rPr lang="ru-RU" sz="2000" b="1" i="1" dirty="0">
                <a:solidFill>
                  <a:schemeClr val="accent6">
                    <a:lumMod val="75000"/>
                  </a:schemeClr>
                </a:solidFill>
              </a:rPr>
              <a:t>Рисунок 10. Декомпозиция автоматизированного процесса(</a:t>
            </a:r>
            <a:r>
              <a:rPr lang="en-US" sz="2000" b="1" i="1" dirty="0">
                <a:solidFill>
                  <a:schemeClr val="accent6">
                    <a:lumMod val="75000"/>
                  </a:schemeClr>
                </a:solidFill>
              </a:rPr>
              <a:t>to-bi</a:t>
            </a:r>
            <a:r>
              <a:rPr lang="ru-RU" sz="2000" b="1" i="1" dirty="0">
                <a:solidFill>
                  <a:schemeClr val="accent6">
                    <a:lumMod val="75000"/>
                  </a:schemeClr>
                </a:solidFill>
              </a:rPr>
              <a:t>)</a:t>
            </a:r>
          </a:p>
        </p:txBody>
      </p:sp>
      <p:sp>
        <p:nvSpPr>
          <p:cNvPr id="8" name="Прямоугольник 7"/>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25994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890868-9235-4A1C-8007-8D8D6767B965}"/>
              </a:ext>
            </a:extLst>
          </p:cNvPr>
          <p:cNvSpPr>
            <a:spLocks noGrp="1"/>
          </p:cNvSpPr>
          <p:nvPr>
            <p:ph type="title"/>
          </p:nvPr>
        </p:nvSpPr>
        <p:spPr>
          <a:xfrm>
            <a:off x="381432" y="404561"/>
            <a:ext cx="9687193" cy="914096"/>
          </a:xfrm>
        </p:spPr>
        <p:txBody>
          <a:bodyPr/>
          <a:lstStyle/>
          <a:p>
            <a:r>
              <a:rPr lang="ru-RU" sz="3600" dirty="0"/>
              <a:t>Аналитический этап</a:t>
            </a:r>
            <a:r>
              <a:rPr lang="ru-RU" sz="3000" dirty="0"/>
              <a:t/>
            </a:r>
            <a:br>
              <a:rPr lang="ru-RU" sz="3000" dirty="0"/>
            </a:br>
            <a:endParaRPr lang="ru-RU" sz="3000" dirty="0"/>
          </a:p>
        </p:txBody>
      </p:sp>
      <p:sp>
        <p:nvSpPr>
          <p:cNvPr id="3" name="Объект 2">
            <a:extLst>
              <a:ext uri="{FF2B5EF4-FFF2-40B4-BE49-F238E27FC236}">
                <a16:creationId xmlns:a16="http://schemas.microsoft.com/office/drawing/2014/main" id="{D7985FD4-A2F2-4FCD-9663-8CBC421A3ADC}"/>
              </a:ext>
            </a:extLst>
          </p:cNvPr>
          <p:cNvSpPr>
            <a:spLocks noGrp="1"/>
          </p:cNvSpPr>
          <p:nvPr>
            <p:ph idx="1"/>
          </p:nvPr>
        </p:nvSpPr>
        <p:spPr>
          <a:xfrm>
            <a:off x="6426820" y="2407931"/>
            <a:ext cx="3816424" cy="3600400"/>
          </a:xfrm>
        </p:spPr>
        <p:txBody>
          <a:bodyPr>
            <a:normAutofit/>
          </a:bodyPr>
          <a:lstStyle/>
          <a:p>
            <a:pPr marL="0" indent="0" algn="just">
              <a:buNone/>
            </a:pPr>
            <a:r>
              <a:rPr lang="ru-RU" sz="2000" dirty="0"/>
              <a:t>В рамках этого пункта нужно представить предлагаемые варианты </a:t>
            </a:r>
            <a:r>
              <a:rPr lang="ru-RU" sz="2000" dirty="0" smtClean="0"/>
              <a:t>усовершенствованных </a:t>
            </a:r>
            <a:r>
              <a:rPr lang="ru-RU" sz="2000" dirty="0"/>
              <a:t>схем аппаратного и программного обеспечения в соответствии </a:t>
            </a:r>
            <a:r>
              <a:rPr lang="ru-RU" sz="2000" dirty="0" smtClean="0"/>
              <a:t>с действующими </a:t>
            </a:r>
            <a:r>
              <a:rPr lang="ru-RU" sz="2000" dirty="0"/>
              <a:t>техническими условиями и стандартами, а также в соответствии с вариантом предлагаемого решения автоматизации.</a:t>
            </a:r>
          </a:p>
        </p:txBody>
      </p:sp>
      <p:sp>
        <p:nvSpPr>
          <p:cNvPr id="4" name="Текст 3">
            <a:extLst>
              <a:ext uri="{FF2B5EF4-FFF2-40B4-BE49-F238E27FC236}">
                <a16:creationId xmlns:a16="http://schemas.microsoft.com/office/drawing/2014/main" id="{5647604E-1359-4CA4-A8FE-C4314649F1B6}"/>
              </a:ext>
            </a:extLst>
          </p:cNvPr>
          <p:cNvSpPr>
            <a:spLocks noGrp="1"/>
          </p:cNvSpPr>
          <p:nvPr>
            <p:ph type="body" idx="13"/>
          </p:nvPr>
        </p:nvSpPr>
        <p:spPr>
          <a:xfrm>
            <a:off x="234132" y="991900"/>
            <a:ext cx="9824904" cy="421490"/>
          </a:xfrm>
        </p:spPr>
        <p:txBody>
          <a:bodyPr>
            <a:normAutofit/>
          </a:bodyPr>
          <a:lstStyle/>
          <a:p>
            <a:r>
              <a:rPr lang="ru-RU" b="0" dirty="0">
                <a:solidFill>
                  <a:srgbClr val="EB0000"/>
                </a:solidFill>
              </a:rPr>
              <a:t>Актуализация программной и технической архитектуры организации</a:t>
            </a:r>
          </a:p>
        </p:txBody>
      </p:sp>
      <p:pic>
        <p:nvPicPr>
          <p:cNvPr id="5" name="Рисунок 4">
            <a:extLst>
              <a:ext uri="{FF2B5EF4-FFF2-40B4-BE49-F238E27FC236}">
                <a16:creationId xmlns:a16="http://schemas.microsoft.com/office/drawing/2014/main" id="{8E5BE06E-A20B-447B-9A33-E0BCEE523372}"/>
              </a:ext>
            </a:extLst>
          </p:cNvPr>
          <p:cNvPicPr>
            <a:picLocks noChangeAspect="1"/>
          </p:cNvPicPr>
          <p:nvPr/>
        </p:nvPicPr>
        <p:blipFill>
          <a:blip r:embed="rId2"/>
          <a:stretch>
            <a:fillRect/>
          </a:stretch>
        </p:blipFill>
        <p:spPr>
          <a:xfrm>
            <a:off x="738188" y="1980431"/>
            <a:ext cx="5190881" cy="4455400"/>
          </a:xfrm>
          <a:prstGeom prst="rect">
            <a:avLst/>
          </a:prstGeom>
        </p:spPr>
      </p:pic>
      <p:sp>
        <p:nvSpPr>
          <p:cNvPr id="7" name="TextBox 6">
            <a:extLst>
              <a:ext uri="{FF2B5EF4-FFF2-40B4-BE49-F238E27FC236}">
                <a16:creationId xmlns:a16="http://schemas.microsoft.com/office/drawing/2014/main" id="{8A37B722-1D96-4B20-931D-E57C6EF7D6D8}"/>
              </a:ext>
            </a:extLst>
          </p:cNvPr>
          <p:cNvSpPr txBox="1"/>
          <p:nvPr/>
        </p:nvSpPr>
        <p:spPr>
          <a:xfrm>
            <a:off x="0" y="6660951"/>
            <a:ext cx="10657184" cy="400110"/>
          </a:xfrm>
          <a:prstGeom prst="rect">
            <a:avLst/>
          </a:prstGeom>
          <a:noFill/>
        </p:spPr>
        <p:txBody>
          <a:bodyPr wrap="square">
            <a:spAutoFit/>
          </a:bodyPr>
          <a:lstStyle/>
          <a:p>
            <a:pPr indent="538163">
              <a:spcAft>
                <a:spcPts val="1200"/>
              </a:spcAft>
            </a:pPr>
            <a:r>
              <a:rPr lang="ru-RU" sz="2000" b="1" i="1" dirty="0">
                <a:solidFill>
                  <a:schemeClr val="accent6">
                    <a:lumMod val="75000"/>
                  </a:schemeClr>
                </a:solidFill>
              </a:rPr>
              <a:t>Рисунок 11. Актуализированная схема программной </a:t>
            </a:r>
            <a:r>
              <a:rPr lang="ru-RU" sz="2000" b="1" i="1" dirty="0" smtClean="0">
                <a:solidFill>
                  <a:schemeClr val="accent6">
                    <a:lumMod val="75000"/>
                  </a:schemeClr>
                </a:solidFill>
              </a:rPr>
              <a:t>архитектуры (</a:t>
            </a:r>
            <a:r>
              <a:rPr lang="en-US" sz="2000" b="1" i="1" dirty="0">
                <a:solidFill>
                  <a:schemeClr val="accent6">
                    <a:lumMod val="75000"/>
                  </a:schemeClr>
                </a:solidFill>
              </a:rPr>
              <a:t>to-bi</a:t>
            </a:r>
            <a:r>
              <a:rPr lang="ru-RU" sz="2000" b="1" i="1" dirty="0">
                <a:solidFill>
                  <a:schemeClr val="accent6">
                    <a:lumMod val="75000"/>
                  </a:schemeClr>
                </a:solidFill>
              </a:rPr>
              <a:t>)</a:t>
            </a:r>
          </a:p>
        </p:txBody>
      </p:sp>
      <p:sp>
        <p:nvSpPr>
          <p:cNvPr id="9" name="Прямоугольник 8"/>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1559603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890868-9235-4A1C-8007-8D8D6767B965}"/>
              </a:ext>
            </a:extLst>
          </p:cNvPr>
          <p:cNvSpPr>
            <a:spLocks noGrp="1"/>
          </p:cNvSpPr>
          <p:nvPr>
            <p:ph type="title"/>
          </p:nvPr>
        </p:nvSpPr>
        <p:spPr>
          <a:xfrm>
            <a:off x="532673" y="388167"/>
            <a:ext cx="9687193" cy="914096"/>
          </a:xfrm>
        </p:spPr>
        <p:txBody>
          <a:bodyPr/>
          <a:lstStyle/>
          <a:p>
            <a:r>
              <a:rPr lang="ru-RU" sz="3600" dirty="0"/>
              <a:t>Аналитический этап</a:t>
            </a:r>
            <a:r>
              <a:rPr lang="ru-RU" sz="3000" dirty="0"/>
              <a:t/>
            </a:r>
            <a:br>
              <a:rPr lang="ru-RU" sz="3000" dirty="0"/>
            </a:br>
            <a:endParaRPr lang="ru-RU" sz="3000" dirty="0"/>
          </a:p>
        </p:txBody>
      </p:sp>
      <p:sp>
        <p:nvSpPr>
          <p:cNvPr id="4" name="Текст 3">
            <a:extLst>
              <a:ext uri="{FF2B5EF4-FFF2-40B4-BE49-F238E27FC236}">
                <a16:creationId xmlns:a16="http://schemas.microsoft.com/office/drawing/2014/main" id="{5647604E-1359-4CA4-A8FE-C4314649F1B6}"/>
              </a:ext>
            </a:extLst>
          </p:cNvPr>
          <p:cNvSpPr>
            <a:spLocks noGrp="1"/>
          </p:cNvSpPr>
          <p:nvPr>
            <p:ph type="body" idx="13"/>
          </p:nvPr>
        </p:nvSpPr>
        <p:spPr>
          <a:xfrm>
            <a:off x="378148" y="819407"/>
            <a:ext cx="9680888" cy="421490"/>
          </a:xfrm>
        </p:spPr>
        <p:txBody>
          <a:bodyPr>
            <a:normAutofit/>
          </a:bodyPr>
          <a:lstStyle/>
          <a:p>
            <a:r>
              <a:rPr lang="ru-RU" b="0" dirty="0">
                <a:solidFill>
                  <a:srgbClr val="EB0000"/>
                </a:solidFill>
              </a:rPr>
              <a:t>Актуализация программной и технической архитектуры организации</a:t>
            </a:r>
          </a:p>
        </p:txBody>
      </p:sp>
      <p:pic>
        <p:nvPicPr>
          <p:cNvPr id="5" name="Рисунок 4">
            <a:extLst>
              <a:ext uri="{FF2B5EF4-FFF2-40B4-BE49-F238E27FC236}">
                <a16:creationId xmlns:a16="http://schemas.microsoft.com/office/drawing/2014/main" id="{018BAEB1-C043-474A-A61D-7E6C72D40687}"/>
              </a:ext>
            </a:extLst>
          </p:cNvPr>
          <p:cNvPicPr>
            <a:picLocks noChangeAspect="1"/>
          </p:cNvPicPr>
          <p:nvPr/>
        </p:nvPicPr>
        <p:blipFill>
          <a:blip r:embed="rId2"/>
          <a:stretch>
            <a:fillRect/>
          </a:stretch>
        </p:blipFill>
        <p:spPr>
          <a:xfrm>
            <a:off x="1458268" y="1281356"/>
            <a:ext cx="6308328" cy="5772715"/>
          </a:xfrm>
          <a:prstGeom prst="rect">
            <a:avLst/>
          </a:prstGeom>
        </p:spPr>
      </p:pic>
      <p:sp>
        <p:nvSpPr>
          <p:cNvPr id="6" name="TextBox 5">
            <a:extLst>
              <a:ext uri="{FF2B5EF4-FFF2-40B4-BE49-F238E27FC236}">
                <a16:creationId xmlns:a16="http://schemas.microsoft.com/office/drawing/2014/main" id="{DF1B08F7-CEFA-49F0-979D-B91CEA1C8E71}"/>
              </a:ext>
            </a:extLst>
          </p:cNvPr>
          <p:cNvSpPr txBox="1"/>
          <p:nvPr/>
        </p:nvSpPr>
        <p:spPr>
          <a:xfrm>
            <a:off x="0" y="7075451"/>
            <a:ext cx="10585176" cy="400110"/>
          </a:xfrm>
          <a:prstGeom prst="rect">
            <a:avLst/>
          </a:prstGeom>
          <a:noFill/>
        </p:spPr>
        <p:txBody>
          <a:bodyPr wrap="square">
            <a:spAutoFit/>
          </a:bodyPr>
          <a:lstStyle/>
          <a:p>
            <a:pPr indent="538163">
              <a:spcAft>
                <a:spcPts val="1200"/>
              </a:spcAft>
            </a:pPr>
            <a:r>
              <a:rPr lang="ru-RU" sz="2000" b="1" i="1" dirty="0">
                <a:solidFill>
                  <a:schemeClr val="accent6">
                    <a:lumMod val="75000"/>
                  </a:schemeClr>
                </a:solidFill>
              </a:rPr>
              <a:t>Рисунок 12. Актуализированная схема аппаратной архитектуры(</a:t>
            </a:r>
            <a:r>
              <a:rPr lang="en-US" sz="2000" b="1" i="1" dirty="0">
                <a:solidFill>
                  <a:schemeClr val="accent6">
                    <a:lumMod val="75000"/>
                  </a:schemeClr>
                </a:solidFill>
              </a:rPr>
              <a:t>to-bi</a:t>
            </a:r>
            <a:r>
              <a:rPr lang="ru-RU" sz="2000" b="1" i="1" dirty="0">
                <a:solidFill>
                  <a:schemeClr val="accent6">
                    <a:lumMod val="75000"/>
                  </a:schemeClr>
                </a:solidFill>
              </a:rPr>
              <a:t>)</a:t>
            </a:r>
          </a:p>
        </p:txBody>
      </p:sp>
      <p:sp>
        <p:nvSpPr>
          <p:cNvPr id="8" name="Прямоугольник 7"/>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714479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890868-9235-4A1C-8007-8D8D6767B965}"/>
              </a:ext>
            </a:extLst>
          </p:cNvPr>
          <p:cNvSpPr>
            <a:spLocks noGrp="1"/>
          </p:cNvSpPr>
          <p:nvPr>
            <p:ph type="title"/>
          </p:nvPr>
        </p:nvSpPr>
        <p:spPr>
          <a:xfrm>
            <a:off x="420903" y="284049"/>
            <a:ext cx="9687193" cy="914096"/>
          </a:xfrm>
        </p:spPr>
        <p:txBody>
          <a:bodyPr/>
          <a:lstStyle/>
          <a:p>
            <a:r>
              <a:rPr lang="ru-RU" sz="3600" dirty="0"/>
              <a:t>Аналитический этап</a:t>
            </a:r>
            <a:r>
              <a:rPr lang="ru-RU" sz="3000" dirty="0"/>
              <a:t/>
            </a:r>
            <a:br>
              <a:rPr lang="ru-RU" sz="3000" dirty="0"/>
            </a:br>
            <a:endParaRPr lang="ru-RU" sz="3000" dirty="0"/>
          </a:p>
        </p:txBody>
      </p:sp>
      <p:sp>
        <p:nvSpPr>
          <p:cNvPr id="3" name="Объект 2">
            <a:extLst>
              <a:ext uri="{FF2B5EF4-FFF2-40B4-BE49-F238E27FC236}">
                <a16:creationId xmlns:a16="http://schemas.microsoft.com/office/drawing/2014/main" id="{D7985FD4-A2F2-4FCD-9663-8CBC421A3ADC}"/>
              </a:ext>
            </a:extLst>
          </p:cNvPr>
          <p:cNvSpPr>
            <a:spLocks noGrp="1"/>
          </p:cNvSpPr>
          <p:nvPr>
            <p:ph idx="1"/>
          </p:nvPr>
        </p:nvSpPr>
        <p:spPr>
          <a:xfrm>
            <a:off x="351400" y="1756635"/>
            <a:ext cx="9707636" cy="4680520"/>
          </a:xfrm>
        </p:spPr>
        <p:txBody>
          <a:bodyPr>
            <a:noAutofit/>
          </a:bodyPr>
          <a:lstStyle/>
          <a:p>
            <a:pPr marL="0" indent="0" algn="just">
              <a:lnSpc>
                <a:spcPct val="100000"/>
              </a:lnSpc>
              <a:spcBef>
                <a:spcPts val="0"/>
              </a:spcBef>
              <a:buNone/>
            </a:pPr>
            <a:r>
              <a:rPr lang="ru-RU" sz="1600" b="1" i="1" dirty="0" smtClean="0"/>
              <a:t>Например,</a:t>
            </a:r>
          </a:p>
          <a:p>
            <a:pPr marL="0" indent="0" algn="just">
              <a:lnSpc>
                <a:spcPct val="100000"/>
              </a:lnSpc>
              <a:spcBef>
                <a:spcPts val="0"/>
              </a:spcBef>
              <a:buNone/>
            </a:pPr>
            <a:r>
              <a:rPr lang="ru-RU" sz="1600" b="1" i="1" dirty="0" smtClean="0"/>
              <a:t>На </a:t>
            </a:r>
            <a:r>
              <a:rPr lang="ru-RU" sz="1600" b="1" i="1" dirty="0"/>
              <a:t>рынке довольно обширный выбор средств для автоматизации расчетов заработной платы сотрудников, но практически нет специализированной программы для расчетов заработной платы фрилансеров, что чаще всего не подходит под специфику. Далее будут рассматриваться программы, наиболее подходящие для выполнения поставленных целей.</a:t>
            </a:r>
          </a:p>
          <a:p>
            <a:pPr indent="0" algn="just">
              <a:lnSpc>
                <a:spcPct val="100000"/>
              </a:lnSpc>
              <a:spcBef>
                <a:spcPts val="0"/>
              </a:spcBef>
              <a:spcAft>
                <a:spcPts val="800"/>
              </a:spcAft>
              <a:buNone/>
            </a:pPr>
            <a:r>
              <a:rPr lang="ru-RU" sz="1600" b="1" dirty="0" err="1" smtClean="0">
                <a:effectLst/>
                <a:ea typeface="Calibri" panose="020F0502020204030204" pitchFamily="34" charset="0"/>
                <a:cs typeface="Times New Roman" panose="02020603050405020304" pitchFamily="18" charset="0"/>
              </a:rPr>
              <a:t>Контур.Зарплата</a:t>
            </a:r>
            <a:r>
              <a:rPr lang="ru-RU" sz="1600" b="1" dirty="0" smtClean="0">
                <a:effectLst/>
                <a:ea typeface="Calibri" panose="020F0502020204030204" pitchFamily="34" charset="0"/>
                <a:cs typeface="Times New Roman" panose="02020603050405020304" pitchFamily="18" charset="0"/>
              </a:rPr>
              <a:t> </a:t>
            </a:r>
            <a:r>
              <a:rPr lang="ru-RU" sz="1600" b="1" dirty="0">
                <a:effectLst/>
                <a:ea typeface="Calibri" panose="020F0502020204030204" pitchFamily="34" charset="0"/>
                <a:cs typeface="Times New Roman" panose="02020603050405020304" pitchFamily="18" charset="0"/>
              </a:rPr>
              <a:t>(</a:t>
            </a:r>
            <a:r>
              <a:rPr lang="ru-RU" sz="1600" b="1" dirty="0" err="1">
                <a:effectLst/>
                <a:ea typeface="Calibri" panose="020F0502020204030204" pitchFamily="34" charset="0"/>
                <a:cs typeface="Times New Roman" panose="02020603050405020304" pitchFamily="18" charset="0"/>
              </a:rPr>
              <a:t>АМБа</a:t>
            </a:r>
            <a:r>
              <a:rPr lang="ru-RU" sz="1600" b="1" dirty="0">
                <a:effectLst/>
                <a:ea typeface="Calibri" panose="020F0502020204030204" pitchFamily="34" charset="0"/>
                <a:cs typeface="Times New Roman" panose="02020603050405020304" pitchFamily="18" charset="0"/>
              </a:rPr>
              <a:t>) - </a:t>
            </a:r>
            <a:r>
              <a:rPr lang="ru-RU" sz="1600" dirty="0">
                <a:effectLst/>
                <a:ea typeface="Calibri" panose="020F0502020204030204" pitchFamily="34" charset="0"/>
                <a:cs typeface="Times New Roman" panose="02020603050405020304" pitchFamily="18" charset="0"/>
              </a:rPr>
              <a:t>программа позволяет вести ключевые расчеты: заработной платы, отпускных, больничных, командировочных — в полном соответствии с </a:t>
            </a:r>
            <a:r>
              <a:rPr lang="ru-RU" sz="1600" dirty="0" smtClean="0">
                <a:effectLst/>
                <a:ea typeface="Calibri" panose="020F0502020204030204" pitchFamily="34" charset="0"/>
                <a:cs typeface="Times New Roman" panose="02020603050405020304" pitchFamily="18" charset="0"/>
              </a:rPr>
              <a:t>действующим законодательством</a:t>
            </a:r>
            <a:r>
              <a:rPr lang="ru-RU" sz="1600" dirty="0">
                <a:effectLst/>
                <a:ea typeface="Calibri" panose="020F0502020204030204" pitchFamily="34" charset="0"/>
                <a:cs typeface="Times New Roman" panose="02020603050405020304" pitchFamily="18" charset="0"/>
              </a:rPr>
              <a:t>. </a:t>
            </a:r>
          </a:p>
          <a:p>
            <a:pPr indent="0" algn="just">
              <a:lnSpc>
                <a:spcPct val="100000"/>
              </a:lnSpc>
              <a:spcBef>
                <a:spcPts val="0"/>
              </a:spcBef>
              <a:spcAft>
                <a:spcPts val="800"/>
              </a:spcAft>
              <a:buNone/>
            </a:pPr>
            <a:r>
              <a:rPr lang="ru-RU" sz="1600" dirty="0">
                <a:effectLst/>
                <a:ea typeface="Calibri" panose="020F0502020204030204" pitchFamily="34" charset="0"/>
                <a:cs typeface="Times New Roman" panose="02020603050405020304" pitchFamily="18" charset="0"/>
              </a:rPr>
              <a:t>Кроме того, механизм расчетов можно настроить под особенности организации, с учетом системы оплаты труда, утвержденных норм рабочего времени, надбавок за вредность и стаж.</a:t>
            </a:r>
          </a:p>
          <a:p>
            <a:pPr indent="0" algn="just">
              <a:lnSpc>
                <a:spcPct val="100000"/>
              </a:lnSpc>
              <a:spcBef>
                <a:spcPts val="0"/>
              </a:spcBef>
              <a:spcAft>
                <a:spcPts val="800"/>
              </a:spcAft>
              <a:buNone/>
            </a:pPr>
            <a:r>
              <a:rPr lang="ru-RU" sz="1600" dirty="0">
                <a:effectLst/>
                <a:ea typeface="Calibri" panose="020F0502020204030204" pitchFamily="34" charset="0"/>
                <a:cs typeface="Times New Roman" panose="02020603050405020304" pitchFamily="18" charset="0"/>
              </a:rPr>
              <a:t>Также программа позволяет формировать всю необходимую отчетность в ФНС, ПФР, ФСС и другие контролирующие органы. Отчеты формируются максимально корректно по имеющимся данным и в соответствии с требованиями действующего законодательства. Их можно напечатать и выгрузить в формате КО для последующей отправки по ТКС. </a:t>
            </a:r>
          </a:p>
          <a:p>
            <a:pPr indent="0" algn="just">
              <a:lnSpc>
                <a:spcPct val="100000"/>
              </a:lnSpc>
              <a:spcBef>
                <a:spcPts val="0"/>
              </a:spcBef>
              <a:spcAft>
                <a:spcPts val="800"/>
              </a:spcAft>
              <a:buNone/>
            </a:pPr>
            <a:r>
              <a:rPr lang="ru-RU" sz="1600" dirty="0">
                <a:effectLst/>
                <a:ea typeface="Calibri" panose="020F0502020204030204" pitchFamily="34" charset="0"/>
                <a:cs typeface="Times New Roman" panose="02020603050405020304" pitchFamily="18" charset="0"/>
              </a:rPr>
              <a:t>Кадровые сервисы - программа </a:t>
            </a:r>
            <a:r>
              <a:rPr lang="ru-RU" sz="1600" dirty="0" smtClean="0">
                <a:effectLst/>
                <a:ea typeface="Calibri" panose="020F0502020204030204" pitchFamily="34" charset="0"/>
                <a:cs typeface="Times New Roman" panose="02020603050405020304" pitchFamily="18" charset="0"/>
              </a:rPr>
              <a:t>предоставляет </a:t>
            </a:r>
            <a:r>
              <a:rPr lang="ru-RU" sz="1600" dirty="0">
                <a:effectLst/>
                <a:ea typeface="Calibri" panose="020F0502020204030204" pitchFamily="34" charset="0"/>
                <a:cs typeface="Times New Roman" panose="02020603050405020304" pitchFamily="18" charset="0"/>
              </a:rPr>
              <a:t>пользователям набор кадровых приказов, которые помогут вести учет движения персонала: приказ на прием работника; приказ на отпуск; приказ на увольнение. Система автоматически подтянет в приказ все необходимые данные, а для увольняющегося сотрудника рассчитает остаток неиспользованного отпуска. До утверждения приказ легко корректировать: менять номер, дату приема / увольнения.</a:t>
            </a:r>
          </a:p>
          <a:p>
            <a:pPr algn="just">
              <a:lnSpc>
                <a:spcPct val="100000"/>
              </a:lnSpc>
              <a:spcBef>
                <a:spcPts val="0"/>
              </a:spcBef>
            </a:pPr>
            <a:endParaRPr lang="ru-RU" sz="1600" dirty="0"/>
          </a:p>
        </p:txBody>
      </p:sp>
      <p:sp>
        <p:nvSpPr>
          <p:cNvPr id="4" name="Текст 3">
            <a:extLst>
              <a:ext uri="{FF2B5EF4-FFF2-40B4-BE49-F238E27FC236}">
                <a16:creationId xmlns:a16="http://schemas.microsoft.com/office/drawing/2014/main" id="{5647604E-1359-4CA4-A8FE-C4314649F1B6}"/>
              </a:ext>
            </a:extLst>
          </p:cNvPr>
          <p:cNvSpPr>
            <a:spLocks noGrp="1"/>
          </p:cNvSpPr>
          <p:nvPr>
            <p:ph type="body" idx="13"/>
          </p:nvPr>
        </p:nvSpPr>
        <p:spPr>
          <a:xfrm>
            <a:off x="234132" y="804387"/>
            <a:ext cx="9824904" cy="661431"/>
          </a:xfrm>
        </p:spPr>
        <p:txBody>
          <a:bodyPr>
            <a:noAutofit/>
          </a:bodyPr>
          <a:lstStyle/>
          <a:p>
            <a:r>
              <a:rPr lang="ru-RU" b="0" dirty="0">
                <a:solidFill>
                  <a:srgbClr val="EB0000"/>
                </a:solidFill>
              </a:rPr>
              <a:t>Анализ существующих типовых решений для выбранной задачи. </a:t>
            </a:r>
            <a:endParaRPr lang="en-US" b="0" dirty="0" smtClean="0">
              <a:solidFill>
                <a:srgbClr val="EB0000"/>
              </a:solidFill>
            </a:endParaRPr>
          </a:p>
          <a:p>
            <a:r>
              <a:rPr lang="ru-RU" b="0" dirty="0" smtClean="0">
                <a:solidFill>
                  <a:srgbClr val="EB0000"/>
                </a:solidFill>
              </a:rPr>
              <a:t>Особенности</a:t>
            </a:r>
            <a:r>
              <a:rPr lang="ru-RU" b="0" dirty="0">
                <a:solidFill>
                  <a:srgbClr val="EB0000"/>
                </a:solidFill>
              </a:rPr>
              <a:t>, достоинства и недостатки их применения для решения </a:t>
            </a:r>
            <a:r>
              <a:rPr lang="ru-RU" b="0" dirty="0" smtClean="0">
                <a:solidFill>
                  <a:srgbClr val="EB0000"/>
                </a:solidFill>
              </a:rPr>
              <a:t>выбранной </a:t>
            </a:r>
            <a:r>
              <a:rPr lang="ru-RU" b="0" dirty="0">
                <a:solidFill>
                  <a:srgbClr val="EB0000"/>
                </a:solidFill>
              </a:rPr>
              <a:t>задачи</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3671411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890868-9235-4A1C-8007-8D8D6767B965}"/>
              </a:ext>
            </a:extLst>
          </p:cNvPr>
          <p:cNvSpPr>
            <a:spLocks noGrp="1"/>
          </p:cNvSpPr>
          <p:nvPr>
            <p:ph type="title"/>
          </p:nvPr>
        </p:nvSpPr>
        <p:spPr>
          <a:xfrm>
            <a:off x="532672" y="289145"/>
            <a:ext cx="9687193" cy="914096"/>
          </a:xfrm>
        </p:spPr>
        <p:txBody>
          <a:bodyPr/>
          <a:lstStyle/>
          <a:p>
            <a:r>
              <a:rPr lang="ru-RU" sz="3600" dirty="0"/>
              <a:t>Аналитический этап</a:t>
            </a:r>
            <a:r>
              <a:rPr lang="ru-RU" sz="3000" dirty="0"/>
              <a:t/>
            </a:r>
            <a:br>
              <a:rPr lang="ru-RU" sz="3000" dirty="0"/>
            </a:br>
            <a:endParaRPr lang="ru-RU" sz="3000" dirty="0"/>
          </a:p>
        </p:txBody>
      </p:sp>
      <p:sp>
        <p:nvSpPr>
          <p:cNvPr id="3" name="Объект 2">
            <a:extLst>
              <a:ext uri="{FF2B5EF4-FFF2-40B4-BE49-F238E27FC236}">
                <a16:creationId xmlns:a16="http://schemas.microsoft.com/office/drawing/2014/main" id="{D7985FD4-A2F2-4FCD-9663-8CBC421A3ADC}"/>
              </a:ext>
            </a:extLst>
          </p:cNvPr>
          <p:cNvSpPr>
            <a:spLocks noGrp="1"/>
          </p:cNvSpPr>
          <p:nvPr>
            <p:ph idx="1"/>
          </p:nvPr>
        </p:nvSpPr>
        <p:spPr>
          <a:xfrm>
            <a:off x="532672" y="1868189"/>
            <a:ext cx="9526363" cy="4648746"/>
          </a:xfrm>
        </p:spPr>
        <p:txBody>
          <a:bodyPr>
            <a:normAutofit fontScale="85000" lnSpcReduction="10000"/>
          </a:bodyPr>
          <a:lstStyle/>
          <a:p>
            <a:pPr marL="0" indent="0" algn="just">
              <a:buNone/>
            </a:pPr>
            <a:r>
              <a:rPr lang="ru-RU" b="1" dirty="0"/>
              <a:t>Инфо Бухгалтер 8 </a:t>
            </a:r>
            <a:r>
              <a:rPr lang="ru-RU" b="1" dirty="0" smtClean="0"/>
              <a:t>- </a:t>
            </a:r>
            <a:r>
              <a:rPr lang="ru-RU" dirty="0" smtClean="0"/>
              <a:t>программа </a:t>
            </a:r>
            <a:r>
              <a:rPr lang="ru-RU" dirty="0"/>
              <a:t>для </a:t>
            </a:r>
            <a:r>
              <a:rPr lang="ru-RU" dirty="0" smtClean="0"/>
              <a:t>бизнеса, </a:t>
            </a:r>
            <a:r>
              <a:rPr lang="ru-RU" dirty="0"/>
              <a:t>обеспечивающая комплексную автоматизацию всего предприятия, охватывая бухгалтерский, налоговый, складской, кадровый и управленческий учет; тесную связь с корпоративным сайтом; правовую </a:t>
            </a:r>
            <a:r>
              <a:rPr lang="ru-RU" dirty="0" smtClean="0"/>
              <a:t>поддержку.</a:t>
            </a:r>
            <a:endParaRPr lang="ru-RU" dirty="0"/>
          </a:p>
          <a:p>
            <a:pPr marL="0" indent="0" algn="just">
              <a:buNone/>
              <a:tabLst>
                <a:tab pos="447675" algn="l"/>
              </a:tabLst>
            </a:pPr>
            <a:r>
              <a:rPr lang="ru-RU" dirty="0"/>
              <a:t>Возможности программы Инфо-Бухгалтер:</a:t>
            </a:r>
          </a:p>
          <a:p>
            <a:pPr marL="0" indent="0" algn="just">
              <a:buNone/>
              <a:tabLst>
                <a:tab pos="447675" algn="l"/>
              </a:tabLst>
            </a:pPr>
            <a:r>
              <a:rPr lang="ru-RU" dirty="0"/>
              <a:t>1.	Автоматический расчёт зарплаты любой сложности.</a:t>
            </a:r>
          </a:p>
          <a:p>
            <a:pPr marL="0" indent="0" algn="just">
              <a:buNone/>
              <a:tabLst>
                <a:tab pos="447675" algn="l"/>
              </a:tabLst>
            </a:pPr>
            <a:r>
              <a:rPr lang="ru-RU" dirty="0"/>
              <a:t>2.	Начисление налогов, связанных с оплатой труда, а также страховых взносов.</a:t>
            </a:r>
          </a:p>
          <a:p>
            <a:pPr marL="0" indent="0" algn="just">
              <a:buNone/>
              <a:tabLst>
                <a:tab pos="447675" algn="l"/>
              </a:tabLst>
            </a:pPr>
            <a:r>
              <a:rPr lang="ru-RU" dirty="0"/>
              <a:t>3.	Формирование и представление документов в ФНС, ПФР и ФСС (в т.ч. по Интернет).</a:t>
            </a:r>
          </a:p>
          <a:p>
            <a:pPr marL="0" indent="0" algn="just">
              <a:buNone/>
              <a:tabLst>
                <a:tab pos="447675" algn="l"/>
              </a:tabLst>
            </a:pPr>
            <a:r>
              <a:rPr lang="ru-RU" dirty="0"/>
              <a:t>4.	Учёт отпускных, больничных, пособий и выплат за счёт ФСС и пр.</a:t>
            </a:r>
          </a:p>
          <a:p>
            <a:pPr marL="0" indent="0" algn="just">
              <a:buNone/>
              <a:tabLst>
                <a:tab pos="447675" algn="l"/>
              </a:tabLst>
            </a:pPr>
            <a:r>
              <a:rPr lang="ru-RU" dirty="0"/>
              <a:t>5.	Все варианты выплат: из кассы, на банковские карточки, переводом</a:t>
            </a:r>
            <a:r>
              <a:rPr lang="ru-RU" dirty="0" smtClean="0"/>
              <a:t>.</a:t>
            </a:r>
            <a:endParaRPr lang="ru-RU" dirty="0"/>
          </a:p>
          <a:p>
            <a:pPr marL="0" indent="0">
              <a:buNone/>
              <a:tabLst>
                <a:tab pos="447675" algn="l"/>
              </a:tabLst>
            </a:pPr>
            <a:r>
              <a:rPr lang="ru-RU" dirty="0"/>
              <a:t>6.	Мощная аналитика, наглядные отчёты и своды.</a:t>
            </a:r>
          </a:p>
          <a:p>
            <a:pPr marL="0" indent="0">
              <a:buNone/>
              <a:tabLst>
                <a:tab pos="447675" algn="l"/>
              </a:tabLst>
            </a:pPr>
            <a:r>
              <a:rPr lang="ru-RU" dirty="0"/>
              <a:t>7.	Лёгкость корректировок данных предыдущих периодов.</a:t>
            </a:r>
          </a:p>
          <a:p>
            <a:pPr marL="0" indent="0">
              <a:buNone/>
              <a:tabLst>
                <a:tab pos="447675" algn="l"/>
              </a:tabLst>
            </a:pPr>
            <a:r>
              <a:rPr lang="ru-RU" dirty="0"/>
              <a:t>8.	Начисления, удержания, вычеты и выплаты по формулам </a:t>
            </a:r>
            <a:r>
              <a:rPr lang="ru-RU" dirty="0" smtClean="0"/>
              <a:t>пользователя.</a:t>
            </a:r>
            <a:endParaRPr lang="ru-RU" dirty="0"/>
          </a:p>
          <a:p>
            <a:endParaRPr lang="ru-RU" dirty="0"/>
          </a:p>
        </p:txBody>
      </p:sp>
      <p:sp>
        <p:nvSpPr>
          <p:cNvPr id="4" name="Текст 3">
            <a:extLst>
              <a:ext uri="{FF2B5EF4-FFF2-40B4-BE49-F238E27FC236}">
                <a16:creationId xmlns:a16="http://schemas.microsoft.com/office/drawing/2014/main" id="{5647604E-1359-4CA4-A8FE-C4314649F1B6}"/>
              </a:ext>
            </a:extLst>
          </p:cNvPr>
          <p:cNvSpPr>
            <a:spLocks noGrp="1"/>
          </p:cNvSpPr>
          <p:nvPr>
            <p:ph type="body" idx="13"/>
          </p:nvPr>
        </p:nvSpPr>
        <p:spPr>
          <a:xfrm>
            <a:off x="378146" y="858675"/>
            <a:ext cx="10081121" cy="661431"/>
          </a:xfrm>
        </p:spPr>
        <p:txBody>
          <a:bodyPr>
            <a:noAutofit/>
          </a:bodyPr>
          <a:lstStyle/>
          <a:p>
            <a:r>
              <a:rPr lang="ru-RU" b="0" dirty="0">
                <a:solidFill>
                  <a:srgbClr val="EB0000"/>
                </a:solidFill>
              </a:rPr>
              <a:t>Анализ существующих типовых решений для выбранной задачи. </a:t>
            </a:r>
            <a:endParaRPr lang="en-US" b="0" dirty="0" smtClean="0">
              <a:solidFill>
                <a:srgbClr val="EB0000"/>
              </a:solidFill>
            </a:endParaRPr>
          </a:p>
          <a:p>
            <a:r>
              <a:rPr lang="ru-RU" b="0" dirty="0" smtClean="0">
                <a:solidFill>
                  <a:srgbClr val="EB0000"/>
                </a:solidFill>
              </a:rPr>
              <a:t>Особенности</a:t>
            </a:r>
            <a:r>
              <a:rPr lang="ru-RU" b="0" dirty="0">
                <a:solidFill>
                  <a:srgbClr val="EB0000"/>
                </a:solidFill>
              </a:rPr>
              <a:t>, достоинства и недостатки их применения для решения выбранной задачи</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347792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7985FD4-A2F2-4FCD-9663-8CBC421A3ADC}"/>
              </a:ext>
            </a:extLst>
          </p:cNvPr>
          <p:cNvSpPr>
            <a:spLocks noGrp="1"/>
          </p:cNvSpPr>
          <p:nvPr>
            <p:ph idx="1"/>
          </p:nvPr>
        </p:nvSpPr>
        <p:spPr>
          <a:xfrm>
            <a:off x="532671" y="1836415"/>
            <a:ext cx="9595219" cy="6414473"/>
          </a:xfrm>
        </p:spPr>
        <p:txBody>
          <a:bodyPr>
            <a:normAutofit/>
          </a:bodyPr>
          <a:lstStyle/>
          <a:p>
            <a:pPr marL="0" indent="0">
              <a:buNone/>
            </a:pPr>
            <a:r>
              <a:rPr lang="ru-RU" b="1" dirty="0"/>
              <a:t>Вывод о возможности использования типовых </a:t>
            </a:r>
            <a:r>
              <a:rPr lang="ru-RU" b="1" dirty="0" smtClean="0"/>
              <a:t>решений:</a:t>
            </a:r>
            <a:endParaRPr lang="ru-RU" b="1" dirty="0"/>
          </a:p>
          <a:p>
            <a:pPr marL="0" indent="0" algn="just">
              <a:buNone/>
            </a:pPr>
            <a:r>
              <a:rPr lang="ru-RU" dirty="0"/>
              <a:t>Программные средства довольно похожи по функционалу и занимают одни из лидирующих мест на российском рынке, но в выборе оптимального решения предпочтение было отдано разработке модуля для уже внедренного программного продукта “</a:t>
            </a:r>
            <a:r>
              <a:rPr lang="ru-RU" dirty="0" err="1"/>
              <a:t>Cerebro</a:t>
            </a:r>
            <a:r>
              <a:rPr lang="ru-RU" dirty="0"/>
              <a:t>”, исходя из </a:t>
            </a:r>
            <a:r>
              <a:rPr lang="ru-RU" dirty="0" smtClean="0"/>
              <a:t>удобства </a:t>
            </a:r>
            <a:r>
              <a:rPr lang="ru-RU" dirty="0"/>
              <a:t>интерфейса для специалистов </a:t>
            </a:r>
            <a:r>
              <a:rPr lang="ru-RU" dirty="0" smtClean="0"/>
              <a:t>организации </a:t>
            </a:r>
            <a:r>
              <a:rPr lang="ru-RU" dirty="0"/>
              <a:t>и приспособленности к специфике производственных процессов, а также </a:t>
            </a:r>
            <a:r>
              <a:rPr lang="ru-RU" dirty="0" smtClean="0"/>
              <a:t>в целях сокращения дополнительных затрат </a:t>
            </a:r>
            <a:r>
              <a:rPr lang="ru-RU" dirty="0"/>
              <a:t>на новый программный продукт.</a:t>
            </a:r>
          </a:p>
        </p:txBody>
      </p:sp>
      <p:sp>
        <p:nvSpPr>
          <p:cNvPr id="8" name="Текст 3">
            <a:extLst>
              <a:ext uri="{FF2B5EF4-FFF2-40B4-BE49-F238E27FC236}">
                <a16:creationId xmlns:a16="http://schemas.microsoft.com/office/drawing/2014/main" id="{5647604E-1359-4CA4-A8FE-C4314649F1B6}"/>
              </a:ext>
            </a:extLst>
          </p:cNvPr>
          <p:cNvSpPr>
            <a:spLocks noGrp="1"/>
          </p:cNvSpPr>
          <p:nvPr>
            <p:ph type="body" idx="13"/>
          </p:nvPr>
        </p:nvSpPr>
        <p:spPr>
          <a:xfrm>
            <a:off x="306140" y="829631"/>
            <a:ext cx="10153128" cy="661431"/>
          </a:xfrm>
        </p:spPr>
        <p:txBody>
          <a:bodyPr>
            <a:noAutofit/>
          </a:bodyPr>
          <a:lstStyle/>
          <a:p>
            <a:r>
              <a:rPr lang="ru-RU" b="0" dirty="0">
                <a:solidFill>
                  <a:srgbClr val="EB0000"/>
                </a:solidFill>
              </a:rPr>
              <a:t>Анализ существующих типовых решений для выбранной задачи. </a:t>
            </a:r>
            <a:endParaRPr lang="en-US" b="0" dirty="0" smtClean="0">
              <a:solidFill>
                <a:srgbClr val="EB0000"/>
              </a:solidFill>
            </a:endParaRPr>
          </a:p>
          <a:p>
            <a:r>
              <a:rPr lang="ru-RU" b="0" dirty="0" smtClean="0">
                <a:solidFill>
                  <a:srgbClr val="EB0000"/>
                </a:solidFill>
              </a:rPr>
              <a:t>Особенности</a:t>
            </a:r>
            <a:r>
              <a:rPr lang="ru-RU" b="0" dirty="0">
                <a:solidFill>
                  <a:srgbClr val="EB0000"/>
                </a:solidFill>
              </a:rPr>
              <a:t>, достоинства и недостатки их применения для решения выбранной задачи</a:t>
            </a:r>
          </a:p>
        </p:txBody>
      </p:sp>
      <p:sp>
        <p:nvSpPr>
          <p:cNvPr id="9" name="Заголовок 1">
            <a:extLst>
              <a:ext uri="{FF2B5EF4-FFF2-40B4-BE49-F238E27FC236}">
                <a16:creationId xmlns:a16="http://schemas.microsoft.com/office/drawing/2014/main" id="{56890868-9235-4A1C-8007-8D8D6767B965}"/>
              </a:ext>
            </a:extLst>
          </p:cNvPr>
          <p:cNvSpPr>
            <a:spLocks noGrp="1"/>
          </p:cNvSpPr>
          <p:nvPr>
            <p:ph type="title"/>
          </p:nvPr>
        </p:nvSpPr>
        <p:spPr>
          <a:xfrm>
            <a:off x="486683" y="297424"/>
            <a:ext cx="9687193" cy="747897"/>
          </a:xfrm>
        </p:spPr>
        <p:txBody>
          <a:bodyPr/>
          <a:lstStyle/>
          <a:p>
            <a:r>
              <a:rPr lang="ru-RU" sz="3600" dirty="0"/>
              <a:t>Аналитический этап</a:t>
            </a:r>
            <a:r>
              <a:rPr lang="ru-RU" sz="3000" dirty="0"/>
              <a:t/>
            </a:r>
            <a:br>
              <a:rPr lang="ru-RU" sz="3000" dirty="0"/>
            </a:br>
            <a:endParaRPr lang="ru-RU" sz="1800" dirty="0">
              <a:solidFill>
                <a:srgbClr val="EB0000"/>
              </a:solidFill>
              <a:latin typeface="Arial" panose="020B0604020202020204" pitchFamily="34" charset="0"/>
              <a:ea typeface="+mn-ea"/>
              <a:cs typeface="Arial" panose="020B0604020202020204" pitchFamily="34" charset="0"/>
            </a:endParaRP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582509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AD8984-A38D-4E8D-95B8-FFA4856CB650}"/>
              </a:ext>
            </a:extLst>
          </p:cNvPr>
          <p:cNvSpPr>
            <a:spLocks noGrp="1"/>
          </p:cNvSpPr>
          <p:nvPr>
            <p:ph type="title"/>
          </p:nvPr>
        </p:nvSpPr>
        <p:spPr>
          <a:xfrm>
            <a:off x="569943" y="290972"/>
            <a:ext cx="9687193" cy="498598"/>
          </a:xfrm>
        </p:spPr>
        <p:txBody>
          <a:bodyPr/>
          <a:lstStyle/>
          <a:p>
            <a:r>
              <a:rPr lang="ru-RU" sz="3600" dirty="0"/>
              <a:t>Отчетный этап</a:t>
            </a:r>
          </a:p>
        </p:txBody>
      </p:sp>
      <p:sp>
        <p:nvSpPr>
          <p:cNvPr id="3" name="Объект 2">
            <a:extLst>
              <a:ext uri="{FF2B5EF4-FFF2-40B4-BE49-F238E27FC236}">
                <a16:creationId xmlns:a16="http://schemas.microsoft.com/office/drawing/2014/main" id="{2008A2AF-8712-4604-BBB2-1571404025F2}"/>
              </a:ext>
            </a:extLst>
          </p:cNvPr>
          <p:cNvSpPr>
            <a:spLocks noGrp="1"/>
          </p:cNvSpPr>
          <p:nvPr>
            <p:ph idx="1"/>
          </p:nvPr>
        </p:nvSpPr>
        <p:spPr>
          <a:xfrm>
            <a:off x="501088" y="1908423"/>
            <a:ext cx="9824904" cy="4680520"/>
          </a:xfrm>
        </p:spPr>
        <p:txBody>
          <a:bodyPr>
            <a:normAutofit fontScale="85000" lnSpcReduction="20000"/>
          </a:bodyPr>
          <a:lstStyle/>
          <a:p>
            <a:pPr marL="457200" lvl="0" indent="-457200" algn="just" fontAlgn="base">
              <a:buFont typeface="+mj-lt"/>
              <a:buAutoNum type="arabicPeriod"/>
            </a:pPr>
            <a:r>
              <a:rPr lang="ru-RU" dirty="0"/>
              <a:t>Каким образом в период прохождения практики Вами была осуществлена настройка информационной системы для пользователя согласно технической документации?</a:t>
            </a:r>
          </a:p>
          <a:p>
            <a:pPr marL="457200" lvl="0" indent="-457200" algn="just" fontAlgn="base">
              <a:buFont typeface="+mj-lt"/>
              <a:buAutoNum type="arabicPeriod"/>
            </a:pPr>
            <a:r>
              <a:rPr lang="ru-RU" dirty="0"/>
              <a:t>Каким образом в период прохождения практики Вами выполнена </a:t>
            </a:r>
            <a:r>
              <a:rPr lang="ru-RU" dirty="0" smtClean="0"/>
              <a:t>инсталляция, настройка </a:t>
            </a:r>
            <a:r>
              <a:rPr lang="ru-RU" dirty="0"/>
              <a:t>и </a:t>
            </a:r>
            <a:r>
              <a:rPr lang="ru-RU" dirty="0" smtClean="0"/>
              <a:t>сопровождение </a:t>
            </a:r>
            <a:r>
              <a:rPr lang="ru-RU" dirty="0"/>
              <a:t>информационной системы? </a:t>
            </a:r>
          </a:p>
          <a:p>
            <a:pPr marL="457200" lvl="0" indent="-457200" algn="just" fontAlgn="base">
              <a:buFont typeface="+mj-lt"/>
              <a:buAutoNum type="arabicPeriod"/>
            </a:pPr>
            <a:r>
              <a:rPr lang="ru-RU" dirty="0"/>
              <a:t>Каким образом в период прохождения практики Вами применялись основные правила и документы системы сертификации Российской Федерации?</a:t>
            </a:r>
          </a:p>
          <a:p>
            <a:pPr marL="457200" lvl="0" indent="-457200" algn="just" fontAlgn="base">
              <a:buFont typeface="+mj-lt"/>
              <a:buAutoNum type="arabicPeriod"/>
            </a:pPr>
            <a:r>
              <a:rPr lang="ru-RU" dirty="0"/>
              <a:t>Каким образом в период прохождения практики Вами </a:t>
            </a:r>
            <a:r>
              <a:rPr lang="ru-RU" dirty="0" smtClean="0"/>
              <a:t>применялись </a:t>
            </a:r>
            <a:r>
              <a:rPr lang="ru-RU" dirty="0"/>
              <a:t>основные технологии экспертных систем?</a:t>
            </a:r>
          </a:p>
          <a:p>
            <a:pPr marL="457200" lvl="0" indent="-457200" algn="just" fontAlgn="base">
              <a:buFont typeface="+mj-lt"/>
              <a:buAutoNum type="arabicPeriod"/>
            </a:pPr>
            <a:r>
              <a:rPr lang="ru-RU" dirty="0"/>
              <a:t>С кем из коллег, как и по каким вопросам </a:t>
            </a:r>
            <a:r>
              <a:rPr lang="ru-RU" dirty="0" smtClean="0"/>
              <a:t>Вы </a:t>
            </a:r>
            <a:r>
              <a:rPr lang="ru-RU" dirty="0"/>
              <a:t>взаимодействовали при выполнении работ в процессе прохождения практики?</a:t>
            </a:r>
          </a:p>
          <a:p>
            <a:pPr marL="457200" lvl="0" indent="-457200" algn="just" fontAlgn="base">
              <a:buFont typeface="+mj-lt"/>
              <a:buAutoNum type="arabicPeriod"/>
            </a:pPr>
            <a:r>
              <a:rPr lang="ru-RU" dirty="0"/>
              <a:t>Были ли Вами в период прохождения практики выполнены регламенты по обновлению, техническому сопровождению и восстановлению данных информационной </a:t>
            </a:r>
            <a:r>
              <a:rPr lang="ru-RU" dirty="0" smtClean="0"/>
              <a:t>системы?</a:t>
            </a:r>
            <a:endParaRPr lang="ru-RU" dirty="0"/>
          </a:p>
          <a:p>
            <a:pPr marL="457200" lvl="0" indent="-457200" algn="just" fontAlgn="base">
              <a:buFont typeface="+mj-lt"/>
              <a:buAutoNum type="arabicPeriod"/>
            </a:pPr>
            <a:r>
              <a:rPr lang="ru-RU" dirty="0"/>
              <a:t>Чем Вы можете подтвердить, что разработанные обучающие материалы для пользователей по эксплуатации информационных систем полностью соответствуют стандартам? </a:t>
            </a:r>
          </a:p>
        </p:txBody>
      </p:sp>
      <p:sp>
        <p:nvSpPr>
          <p:cNvPr id="4" name="Текст 3">
            <a:extLst>
              <a:ext uri="{FF2B5EF4-FFF2-40B4-BE49-F238E27FC236}">
                <a16:creationId xmlns:a16="http://schemas.microsoft.com/office/drawing/2014/main" id="{EC327EFB-04FA-4530-B85E-378B0CFDB7DB}"/>
              </a:ext>
            </a:extLst>
          </p:cNvPr>
          <p:cNvSpPr>
            <a:spLocks noGrp="1"/>
          </p:cNvSpPr>
          <p:nvPr>
            <p:ph type="body" idx="13"/>
          </p:nvPr>
        </p:nvSpPr>
        <p:spPr>
          <a:xfrm>
            <a:off x="437142" y="540271"/>
            <a:ext cx="8869998" cy="1077362"/>
          </a:xfrm>
        </p:spPr>
        <p:txBody>
          <a:bodyPr>
            <a:noAutofit/>
          </a:bodyPr>
          <a:lstStyle/>
          <a:p>
            <a:r>
              <a:rPr lang="ru-RU" b="0" dirty="0">
                <a:solidFill>
                  <a:srgbClr val="EB0000"/>
                </a:solidFill>
              </a:rPr>
              <a:t>Выводы о результатах </a:t>
            </a:r>
            <a:r>
              <a:rPr lang="ru-RU" b="0">
                <a:solidFill>
                  <a:srgbClr val="EB0000"/>
                </a:solidFill>
              </a:rPr>
              <a:t>прохождения </a:t>
            </a:r>
            <a:r>
              <a:rPr lang="ru-RU" b="0" smtClean="0">
                <a:solidFill>
                  <a:srgbClr val="EB0000"/>
                </a:solidFill>
              </a:rPr>
              <a:t>учебной практики</a:t>
            </a:r>
            <a:endParaRPr lang="ru-RU" b="0" dirty="0" smtClean="0">
              <a:solidFill>
                <a:srgbClr val="EB0000"/>
              </a:solidFill>
            </a:endParaRPr>
          </a:p>
          <a:p>
            <a:r>
              <a:rPr lang="ru-RU" b="0" i="1" dirty="0">
                <a:solidFill>
                  <a:srgbClr val="EB0000"/>
                </a:solidFill>
              </a:rPr>
              <a:t>П</a:t>
            </a:r>
            <a:r>
              <a:rPr lang="ru-RU" b="0" i="1" dirty="0" smtClean="0">
                <a:solidFill>
                  <a:srgbClr val="EB0000"/>
                </a:solidFill>
              </a:rPr>
              <a:t>римерные вопросы </a:t>
            </a:r>
            <a:r>
              <a:rPr lang="ru-RU" b="0" i="1" dirty="0">
                <a:solidFill>
                  <a:srgbClr val="EB0000"/>
                </a:solidFill>
              </a:rPr>
              <a:t>для </a:t>
            </a:r>
            <a:r>
              <a:rPr lang="ru-RU" b="0" i="1" dirty="0" smtClean="0">
                <a:solidFill>
                  <a:srgbClr val="EB0000"/>
                </a:solidFill>
              </a:rPr>
              <a:t>подведения итогов прохождения учебной практики</a:t>
            </a:r>
            <a:endParaRPr lang="ru-RU" b="0" i="1" dirty="0">
              <a:solidFill>
                <a:srgbClr val="EB0000"/>
              </a:solidFill>
            </a:endParaRPr>
          </a:p>
        </p:txBody>
      </p:sp>
    </p:spTree>
    <p:extLst>
      <p:ext uri="{BB962C8B-B14F-4D97-AF65-F5344CB8AC3E}">
        <p14:creationId xmlns:p14="http://schemas.microsoft.com/office/powerpoint/2010/main" val="2508740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337599-D6D8-4F6D-8299-897E879AF868}"/>
              </a:ext>
            </a:extLst>
          </p:cNvPr>
          <p:cNvSpPr>
            <a:spLocks noGrp="1"/>
          </p:cNvSpPr>
          <p:nvPr>
            <p:ph type="title"/>
          </p:nvPr>
        </p:nvSpPr>
        <p:spPr>
          <a:xfrm>
            <a:off x="424024" y="313689"/>
            <a:ext cx="9687193" cy="498598"/>
          </a:xfrm>
        </p:spPr>
        <p:txBody>
          <a:bodyPr/>
          <a:lstStyle/>
          <a:p>
            <a:r>
              <a:rPr lang="ru-RU" sz="3600" dirty="0"/>
              <a:t>Организационный этап</a:t>
            </a:r>
          </a:p>
        </p:txBody>
      </p:sp>
      <p:sp>
        <p:nvSpPr>
          <p:cNvPr id="3" name="Объект 2">
            <a:extLst>
              <a:ext uri="{FF2B5EF4-FFF2-40B4-BE49-F238E27FC236}">
                <a16:creationId xmlns:a16="http://schemas.microsoft.com/office/drawing/2014/main" id="{D3A72EAB-AC9B-4564-B5A2-652358624341}"/>
              </a:ext>
            </a:extLst>
          </p:cNvPr>
          <p:cNvSpPr>
            <a:spLocks noGrp="1"/>
          </p:cNvSpPr>
          <p:nvPr>
            <p:ph idx="1"/>
          </p:nvPr>
        </p:nvSpPr>
        <p:spPr>
          <a:xfrm>
            <a:off x="424024" y="1908423"/>
            <a:ext cx="9824904" cy="4392488"/>
          </a:xfrm>
        </p:spPr>
        <p:txBody>
          <a:bodyPr>
            <a:normAutofit lnSpcReduction="10000"/>
          </a:bodyPr>
          <a:lstStyle/>
          <a:p>
            <a:pPr marL="0" indent="0" algn="just">
              <a:lnSpc>
                <a:spcPct val="100000"/>
              </a:lnSpc>
              <a:buNone/>
            </a:pPr>
            <a:r>
              <a:rPr lang="ru-RU" sz="1700" dirty="0" smtClean="0"/>
              <a:t>Я, Ф.И.О., проходил(а) учебную практику </a:t>
            </a:r>
            <a:r>
              <a:rPr lang="ru-RU" sz="1700" dirty="0"/>
              <a:t>в </a:t>
            </a:r>
            <a:r>
              <a:rPr lang="ru-RU" sz="1700" dirty="0" smtClean="0"/>
              <a:t>лабораторных </a:t>
            </a:r>
            <a:r>
              <a:rPr lang="ru-RU" sz="1700" dirty="0"/>
              <a:t>условиях на базе Университета «Синергия». </a:t>
            </a:r>
          </a:p>
          <a:p>
            <a:pPr marL="0" indent="0" algn="just">
              <a:lnSpc>
                <a:spcPct val="100000"/>
              </a:lnSpc>
              <a:buNone/>
            </a:pPr>
            <a:r>
              <a:rPr lang="ru-RU" sz="1700" dirty="0"/>
              <a:t>При выполнении индивидуального задания по практике решал(а) задачу автоматизации </a:t>
            </a:r>
            <a:r>
              <a:rPr lang="ru-RU" sz="1700" dirty="0" smtClean="0"/>
              <a:t>… по материалам выбранного кейса № … (на примере компании …).</a:t>
            </a:r>
            <a:endParaRPr lang="ru-RU" sz="1700" dirty="0"/>
          </a:p>
          <a:p>
            <a:pPr marL="0" indent="0">
              <a:lnSpc>
                <a:spcPct val="100000"/>
              </a:lnSpc>
              <a:buNone/>
            </a:pPr>
            <a:r>
              <a:rPr lang="ru-RU" sz="1700" dirty="0" smtClean="0"/>
              <a:t>Перед началом практики:</a:t>
            </a:r>
          </a:p>
          <a:p>
            <a:pPr marL="0" indent="0">
              <a:lnSpc>
                <a:spcPct val="100000"/>
              </a:lnSpc>
              <a:buNone/>
              <a:tabLst>
                <a:tab pos="271463" algn="l"/>
              </a:tabLst>
            </a:pPr>
            <a:r>
              <a:rPr lang="ru-RU" sz="1700" dirty="0" smtClean="0"/>
              <a:t>•	Принял(а) участие в организационном собрании по практике.</a:t>
            </a:r>
          </a:p>
          <a:p>
            <a:pPr marL="0" indent="0">
              <a:lnSpc>
                <a:spcPct val="100000"/>
              </a:lnSpc>
              <a:buNone/>
              <a:tabLst>
                <a:tab pos="271463" algn="l"/>
              </a:tabLst>
            </a:pPr>
            <a:r>
              <a:rPr lang="ru-RU" sz="1700" dirty="0" smtClean="0"/>
              <a:t>•	Ознакомил(а)</a:t>
            </a:r>
            <a:r>
              <a:rPr lang="ru-RU" sz="1700" dirty="0" err="1" smtClean="0"/>
              <a:t>сь</a:t>
            </a:r>
            <a:r>
              <a:rPr lang="ru-RU" sz="1700" dirty="0" smtClean="0"/>
              <a:t> с комплектом шаблонов отчетной документации по практике.</a:t>
            </a:r>
          </a:p>
          <a:p>
            <a:pPr marL="0" indent="0" algn="just">
              <a:lnSpc>
                <a:spcPct val="100000"/>
              </a:lnSpc>
              <a:buNone/>
              <a:tabLst>
                <a:tab pos="271463" algn="l"/>
              </a:tabLst>
            </a:pPr>
            <a:r>
              <a:rPr lang="ru-RU" sz="1700" dirty="0" smtClean="0"/>
              <a:t>•	Уточнил(а) контакты руководителя практики от Образовательной организации, а также правила в отношении субординации, внешнего вида, графика работы, техники безопасности:</a:t>
            </a:r>
          </a:p>
          <a:p>
            <a:pPr marL="885066" lvl="1" indent="-363538">
              <a:lnSpc>
                <a:spcPct val="100000"/>
              </a:lnSpc>
              <a:spcAft>
                <a:spcPts val="1200"/>
              </a:spcAft>
              <a:buFont typeface="Courier New" panose="02070309020205020404" pitchFamily="49" charset="0"/>
              <a:buChar char="o"/>
            </a:pPr>
            <a:r>
              <a:rPr lang="ru-RU" sz="1700" dirty="0" smtClean="0"/>
              <a:t>Требования к внешнему виду: …</a:t>
            </a:r>
          </a:p>
          <a:p>
            <a:pPr marL="885066" lvl="1" indent="-363538">
              <a:lnSpc>
                <a:spcPct val="100000"/>
              </a:lnSpc>
              <a:spcAft>
                <a:spcPts val="1200"/>
              </a:spcAft>
              <a:buFont typeface="Courier New" panose="02070309020205020404" pitchFamily="49" charset="0"/>
              <a:buChar char="o"/>
            </a:pPr>
            <a:r>
              <a:rPr lang="ru-RU" sz="1700" dirty="0" smtClean="0"/>
              <a:t>График работы: …</a:t>
            </a:r>
          </a:p>
          <a:p>
            <a:pPr marL="885066" lvl="1" indent="-363538">
              <a:lnSpc>
                <a:spcPct val="100000"/>
              </a:lnSpc>
              <a:spcAft>
                <a:spcPts val="1200"/>
              </a:spcAft>
              <a:buFont typeface="Courier New" panose="02070309020205020404" pitchFamily="49" charset="0"/>
              <a:buChar char="o"/>
            </a:pPr>
            <a:r>
              <a:rPr lang="ru-RU" sz="1700" dirty="0" smtClean="0"/>
              <a:t>Круг обязанностей: …</a:t>
            </a:r>
          </a:p>
          <a:p>
            <a:pPr marL="885066" lvl="1" indent="-363538">
              <a:lnSpc>
                <a:spcPct val="100000"/>
              </a:lnSpc>
              <a:spcAft>
                <a:spcPts val="1200"/>
              </a:spcAft>
              <a:buFont typeface="Courier New" panose="02070309020205020404" pitchFamily="49" charset="0"/>
              <a:buChar char="o"/>
            </a:pPr>
            <a:r>
              <a:rPr lang="ru-RU" sz="1700" dirty="0" smtClean="0"/>
              <a:t>Доступ к данным: …</a:t>
            </a:r>
            <a:endParaRPr lang="ru-RU" dirty="0"/>
          </a:p>
        </p:txBody>
      </p:sp>
      <p:sp>
        <p:nvSpPr>
          <p:cNvPr id="4" name="Текст 3">
            <a:extLst>
              <a:ext uri="{FF2B5EF4-FFF2-40B4-BE49-F238E27FC236}">
                <a16:creationId xmlns:a16="http://schemas.microsoft.com/office/drawing/2014/main" id="{A9319FAD-9C52-40D6-8EEA-0A80857906F6}"/>
              </a:ext>
            </a:extLst>
          </p:cNvPr>
          <p:cNvSpPr>
            <a:spLocks noGrp="1"/>
          </p:cNvSpPr>
          <p:nvPr>
            <p:ph type="body" idx="13"/>
          </p:nvPr>
        </p:nvSpPr>
        <p:spPr>
          <a:xfrm>
            <a:off x="286313" y="779740"/>
            <a:ext cx="9824904" cy="709522"/>
          </a:xfrm>
        </p:spPr>
        <p:txBody>
          <a:bodyPr>
            <a:normAutofit lnSpcReduction="10000"/>
          </a:bodyPr>
          <a:lstStyle/>
          <a:p>
            <a:r>
              <a:rPr lang="ru-RU" b="0" dirty="0">
                <a:solidFill>
                  <a:srgbClr val="E60000"/>
                </a:solidFill>
              </a:rPr>
              <a:t>Правила внутреннего распорядка, правила и нормы охраны труда, </a:t>
            </a:r>
            <a:endParaRPr lang="ru-RU" b="0" dirty="0" smtClean="0">
              <a:solidFill>
                <a:srgbClr val="E60000"/>
              </a:solidFill>
            </a:endParaRPr>
          </a:p>
          <a:p>
            <a:r>
              <a:rPr lang="ru-RU" b="0" dirty="0" smtClean="0">
                <a:solidFill>
                  <a:srgbClr val="E60000"/>
                </a:solidFill>
              </a:rPr>
              <a:t>техники </a:t>
            </a:r>
            <a:r>
              <a:rPr lang="ru-RU" b="0" dirty="0">
                <a:solidFill>
                  <a:srgbClr val="E60000"/>
                </a:solidFill>
              </a:rPr>
              <a:t>безопасности при работе с вычислительной техникой</a:t>
            </a:r>
          </a:p>
        </p:txBody>
      </p:sp>
      <p:sp>
        <p:nvSpPr>
          <p:cNvPr id="5" name="Прямоугольник 4"/>
          <p:cNvSpPr/>
          <p:nvPr/>
        </p:nvSpPr>
        <p:spPr>
          <a:xfrm>
            <a:off x="7434932" y="210982"/>
            <a:ext cx="3153698" cy="907941"/>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en-US" sz="2500" dirty="0" smtClean="0">
              <a:ln w="0"/>
              <a:solidFill>
                <a:schemeClr val="accent1"/>
              </a:solidFill>
              <a:effectLst>
                <a:outerShdw blurRad="38100" dist="25400" dir="5400000" algn="ctr" rotWithShape="0">
                  <a:srgbClr val="6E747A">
                    <a:alpha val="43000"/>
                  </a:srgbClr>
                </a:outerShdw>
              </a:effectLst>
            </a:endParaRPr>
          </a:p>
          <a:p>
            <a:pPr algn="ctr"/>
            <a:r>
              <a:rPr lang="ru-RU" sz="1400" dirty="0" smtClean="0">
                <a:ln w="0"/>
                <a:solidFill>
                  <a:schemeClr val="accent1"/>
                </a:solidFill>
                <a:effectLst>
                  <a:outerShdw blurRad="38100" dist="25400" dir="5400000" algn="ctr" rotWithShape="0">
                    <a:srgbClr val="6E747A">
                      <a:alpha val="43000"/>
                    </a:srgbClr>
                  </a:outerShdw>
                </a:effectLst>
              </a:rPr>
              <a:t>*если база прохождения практики – Университет «Синергия»</a:t>
            </a:r>
            <a:endParaRPr lang="ru-RU" sz="1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596226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AD8984-A38D-4E8D-95B8-FFA4856CB650}"/>
              </a:ext>
            </a:extLst>
          </p:cNvPr>
          <p:cNvSpPr>
            <a:spLocks noGrp="1"/>
          </p:cNvSpPr>
          <p:nvPr>
            <p:ph type="title"/>
          </p:nvPr>
        </p:nvSpPr>
        <p:spPr>
          <a:xfrm>
            <a:off x="505942" y="377598"/>
            <a:ext cx="9687193" cy="498598"/>
          </a:xfrm>
        </p:spPr>
        <p:txBody>
          <a:bodyPr/>
          <a:lstStyle/>
          <a:p>
            <a:r>
              <a:rPr lang="ru-RU" sz="3600" dirty="0"/>
              <a:t>Отчетный этап</a:t>
            </a:r>
          </a:p>
        </p:txBody>
      </p:sp>
      <p:sp>
        <p:nvSpPr>
          <p:cNvPr id="3" name="Объект 2">
            <a:extLst>
              <a:ext uri="{FF2B5EF4-FFF2-40B4-BE49-F238E27FC236}">
                <a16:creationId xmlns:a16="http://schemas.microsoft.com/office/drawing/2014/main" id="{2008A2AF-8712-4604-BBB2-1571404025F2}"/>
              </a:ext>
            </a:extLst>
          </p:cNvPr>
          <p:cNvSpPr>
            <a:spLocks noGrp="1"/>
          </p:cNvSpPr>
          <p:nvPr>
            <p:ph idx="1"/>
          </p:nvPr>
        </p:nvSpPr>
        <p:spPr>
          <a:xfrm>
            <a:off x="403005" y="1803060"/>
            <a:ext cx="9824904" cy="4917564"/>
          </a:xfrm>
        </p:spPr>
        <p:txBody>
          <a:bodyPr>
            <a:normAutofit fontScale="62500" lnSpcReduction="20000"/>
          </a:bodyPr>
          <a:lstStyle/>
          <a:p>
            <a:pPr marL="457200" lvl="0" indent="-457200" algn="just">
              <a:buFont typeface="+mj-lt"/>
              <a:buAutoNum type="arabicPeriod"/>
            </a:pPr>
            <a:r>
              <a:rPr lang="ru-RU" dirty="0" err="1" smtClean="0"/>
              <a:t>Зараменских</a:t>
            </a:r>
            <a:r>
              <a:rPr lang="ru-RU" dirty="0"/>
              <a:t>, Е. П.  Информационные системы: управление жизненным циклом : учебник и практикум для среднего профессионального образования / Е. П. </a:t>
            </a:r>
            <a:r>
              <a:rPr lang="ru-RU" dirty="0" err="1"/>
              <a:t>Зараменских</a:t>
            </a:r>
            <a:r>
              <a:rPr lang="ru-RU" dirty="0"/>
              <a:t>. — Москва : Издательство </a:t>
            </a:r>
            <a:r>
              <a:rPr lang="ru-RU" dirty="0" err="1"/>
              <a:t>Юрайт</a:t>
            </a:r>
            <a:r>
              <a:rPr lang="ru-RU" dirty="0"/>
              <a:t>, 2023. — 431 с. — (Профессиональное образование). — ISBN 978-5-534-11624-3. — Текст : электронный // Образовательная платформа </a:t>
            </a:r>
            <a:r>
              <a:rPr lang="ru-RU" dirty="0" err="1"/>
              <a:t>Юрайт</a:t>
            </a:r>
            <a:r>
              <a:rPr lang="ru-RU" dirty="0"/>
              <a:t> [сайт]. — URL: </a:t>
            </a:r>
            <a:r>
              <a:rPr lang="ru-RU" u="sng" dirty="0">
                <a:hlinkClick r:id="rId2"/>
              </a:rPr>
              <a:t>https://urait.ru/bcode/518514</a:t>
            </a:r>
            <a:r>
              <a:rPr lang="ru-RU" dirty="0"/>
              <a:t>.</a:t>
            </a:r>
          </a:p>
          <a:p>
            <a:pPr marL="457200" lvl="0" indent="-457200" algn="just">
              <a:buFont typeface="+mj-lt"/>
              <a:buAutoNum type="arabicPeriod"/>
            </a:pPr>
            <a:r>
              <a:rPr lang="ru-RU" dirty="0" smtClean="0"/>
              <a:t>Проектирование </a:t>
            </a:r>
            <a:r>
              <a:rPr lang="ru-RU" dirty="0"/>
              <a:t>информационных систем : учебник и практикум для среднего профессионального образования / Д. В. Чистов, П. П. Мельников, А. В. </a:t>
            </a:r>
            <a:r>
              <a:rPr lang="ru-RU" dirty="0" err="1"/>
              <a:t>Золотарюк</a:t>
            </a:r>
            <a:r>
              <a:rPr lang="ru-RU" dirty="0"/>
              <a:t>, Н. Б. </a:t>
            </a:r>
            <a:r>
              <a:rPr lang="ru-RU" dirty="0" err="1"/>
              <a:t>Ничепорук</a:t>
            </a:r>
            <a:r>
              <a:rPr lang="ru-RU" dirty="0"/>
              <a:t> ; под общей редакцией Д. В. Чистова. — Москва : Издательство </a:t>
            </a:r>
            <a:r>
              <a:rPr lang="ru-RU" dirty="0" err="1"/>
              <a:t>Юрайт</a:t>
            </a:r>
            <a:r>
              <a:rPr lang="ru-RU" dirty="0"/>
              <a:t>, 2023. — 258 с. — (Профессиональное образование). — ISBN 978-5-534-03173-7. — Текст : электронный // Образовательная платформа </a:t>
            </a:r>
            <a:r>
              <a:rPr lang="ru-RU" dirty="0" err="1"/>
              <a:t>Юрайт</a:t>
            </a:r>
            <a:r>
              <a:rPr lang="ru-RU" dirty="0"/>
              <a:t> [сайт]. — URL: </a:t>
            </a:r>
            <a:r>
              <a:rPr lang="ru-RU" u="sng" dirty="0">
                <a:hlinkClick r:id="rId3"/>
              </a:rPr>
              <a:t>https://urait.ru/bcode/513630</a:t>
            </a:r>
            <a:r>
              <a:rPr lang="ru-RU" dirty="0"/>
              <a:t>. </a:t>
            </a:r>
          </a:p>
          <a:p>
            <a:pPr marL="457200" lvl="0" indent="-457200" algn="just">
              <a:buFont typeface="+mj-lt"/>
              <a:buAutoNum type="arabicPeriod"/>
            </a:pPr>
            <a:r>
              <a:rPr lang="ru-RU" dirty="0"/>
              <a:t>Грекул, В. И.  Проектирование информационных систем : учебник и практикум для среднего профессионального образования / В. И. Грекул, Н. Л. </a:t>
            </a:r>
            <a:r>
              <a:rPr lang="ru-RU" dirty="0" err="1"/>
              <a:t>Коровкина</a:t>
            </a:r>
            <a:r>
              <a:rPr lang="ru-RU" dirty="0"/>
              <a:t>, Г. А. Левочкина. — Москва : Издательство </a:t>
            </a:r>
            <a:r>
              <a:rPr lang="ru-RU" dirty="0" err="1"/>
              <a:t>Юрайт</a:t>
            </a:r>
            <a:r>
              <a:rPr lang="ru-RU" dirty="0"/>
              <a:t>, 2023. — 385 с. — (Профессиональное образование). — ISBN 978-5-534-12104-9. — Текст : электронный // Образовательная платформа </a:t>
            </a:r>
            <a:r>
              <a:rPr lang="ru-RU" dirty="0" err="1"/>
              <a:t>Юрайт</a:t>
            </a:r>
            <a:r>
              <a:rPr lang="ru-RU" dirty="0"/>
              <a:t> [сайт]. — URL: </a:t>
            </a:r>
            <a:r>
              <a:rPr lang="ru-RU" u="sng" dirty="0">
                <a:hlinkClick r:id="rId4"/>
              </a:rPr>
              <a:t>https://urait.ru/bcode/518749</a:t>
            </a:r>
            <a:r>
              <a:rPr lang="ru-RU" dirty="0"/>
              <a:t>. </a:t>
            </a:r>
            <a:endParaRPr lang="ru-RU" dirty="0" smtClean="0"/>
          </a:p>
          <a:p>
            <a:pPr marL="457200" lvl="0" indent="-457200" algn="just">
              <a:buFont typeface="+mj-lt"/>
              <a:buAutoNum type="arabicPeriod"/>
            </a:pPr>
            <a:r>
              <a:rPr lang="ru-RU" dirty="0" err="1"/>
              <a:t>Плахотникова</a:t>
            </a:r>
            <a:r>
              <a:rPr lang="ru-RU" dirty="0"/>
              <a:t>, М. А.  Информационные технологии в менеджменте : учебник и практикум для среднего профессионального образования / М. А. </a:t>
            </a:r>
            <a:r>
              <a:rPr lang="ru-RU" dirty="0" err="1"/>
              <a:t>Плахотникова</a:t>
            </a:r>
            <a:r>
              <a:rPr lang="ru-RU" dirty="0"/>
              <a:t>, Ю. В. </a:t>
            </a:r>
            <a:r>
              <a:rPr lang="ru-RU" dirty="0" err="1"/>
              <a:t>Вертакова</a:t>
            </a:r>
            <a:r>
              <a:rPr lang="ru-RU" dirty="0"/>
              <a:t>. — 2-е изд., </a:t>
            </a:r>
            <a:r>
              <a:rPr lang="ru-RU" dirty="0" err="1"/>
              <a:t>перераб</a:t>
            </a:r>
            <a:r>
              <a:rPr lang="ru-RU" dirty="0"/>
              <a:t>. и доп. — Москва : Издательство </a:t>
            </a:r>
            <a:r>
              <a:rPr lang="ru-RU" dirty="0" err="1"/>
              <a:t>Юрайт</a:t>
            </a:r>
            <a:r>
              <a:rPr lang="ru-RU" dirty="0"/>
              <a:t>, 2023. — 326 с. — (Профессиональное образование). — ISBN 978-5-534-09488-6. — Текст : электронный // Образовательная платформа </a:t>
            </a:r>
            <a:r>
              <a:rPr lang="ru-RU" dirty="0" err="1"/>
              <a:t>Юрайт</a:t>
            </a:r>
            <a:r>
              <a:rPr lang="ru-RU" dirty="0"/>
              <a:t> [сайт]. — URL: </a:t>
            </a:r>
            <a:r>
              <a:rPr lang="ru-RU" u="sng" dirty="0">
                <a:hlinkClick r:id="rId5"/>
              </a:rPr>
              <a:t>https://urait.ru/bcode/513284</a:t>
            </a:r>
            <a:r>
              <a:rPr lang="ru-RU" dirty="0"/>
              <a:t>. </a:t>
            </a:r>
          </a:p>
          <a:p>
            <a:pPr marL="457200" lvl="0" indent="-457200" algn="just">
              <a:buFont typeface="+mj-lt"/>
              <a:buAutoNum type="arabicPeriod"/>
            </a:pPr>
            <a:r>
              <a:rPr lang="ru-RU" dirty="0"/>
              <a:t>Моргунов, А. Ф.  Информационные технологии в менеджменте : учебник для среднего профессионального образования / А. Ф. Моргунов. — 2-е изд., </a:t>
            </a:r>
            <a:r>
              <a:rPr lang="ru-RU" dirty="0" err="1"/>
              <a:t>перераб</a:t>
            </a:r>
            <a:r>
              <a:rPr lang="ru-RU" dirty="0"/>
              <a:t>. и доп. — Москва : Издательство </a:t>
            </a:r>
            <a:r>
              <a:rPr lang="ru-RU" dirty="0" err="1"/>
              <a:t>Юрайт</a:t>
            </a:r>
            <a:r>
              <a:rPr lang="ru-RU" dirty="0"/>
              <a:t>, 2023. — 310 с. — (Профессиональное образование). — ISBN 978-5-534-13830-6. — Текст : электронный // Образовательная платформа </a:t>
            </a:r>
            <a:r>
              <a:rPr lang="ru-RU" dirty="0" err="1"/>
              <a:t>Юрайт</a:t>
            </a:r>
            <a:r>
              <a:rPr lang="ru-RU" dirty="0"/>
              <a:t> [сайт]. — URL: </a:t>
            </a:r>
            <a:r>
              <a:rPr lang="ru-RU" u="sng" dirty="0">
                <a:hlinkClick r:id="rId6"/>
              </a:rPr>
              <a:t>https://urait.ru/bcode/516848</a:t>
            </a:r>
            <a:r>
              <a:rPr lang="ru-RU" dirty="0"/>
              <a:t>.</a:t>
            </a:r>
          </a:p>
          <a:p>
            <a:pPr marL="457200" lvl="0" indent="-457200" algn="just">
              <a:buFont typeface="+mj-lt"/>
              <a:buAutoNum type="arabicPeriod"/>
            </a:pPr>
            <a:r>
              <a:rPr lang="ru-RU" dirty="0" err="1"/>
              <a:t>Нетесова</a:t>
            </a:r>
            <a:r>
              <a:rPr lang="ru-RU" dirty="0"/>
              <a:t>, О. Ю.  Информационные системы и технологии в экономике : учебное пособие для вузов / О. Ю. </a:t>
            </a:r>
            <a:r>
              <a:rPr lang="ru-RU" dirty="0" err="1"/>
              <a:t>Нетесова</a:t>
            </a:r>
            <a:r>
              <a:rPr lang="ru-RU" dirty="0"/>
              <a:t>. — 3-е изд., </a:t>
            </a:r>
            <a:r>
              <a:rPr lang="ru-RU" dirty="0" err="1"/>
              <a:t>испр</a:t>
            </a:r>
            <a:r>
              <a:rPr lang="ru-RU" dirty="0"/>
              <a:t>. и доп. — Москва : Издательство </a:t>
            </a:r>
            <a:r>
              <a:rPr lang="ru-RU" dirty="0" err="1"/>
              <a:t>Юрайт</a:t>
            </a:r>
            <a:r>
              <a:rPr lang="ru-RU" dirty="0"/>
              <a:t>, 2022. — 178 с. — (Высшее образование). — ISBN 978-5-534-08223-4. — Текст : электронный // Образовательная платформа </a:t>
            </a:r>
            <a:r>
              <a:rPr lang="ru-RU" dirty="0" err="1"/>
              <a:t>Юрайт</a:t>
            </a:r>
            <a:r>
              <a:rPr lang="ru-RU" dirty="0"/>
              <a:t> [сайт]. — URL: </a:t>
            </a:r>
            <a:r>
              <a:rPr lang="ru-RU" u="sng" dirty="0">
                <a:hlinkClick r:id="rId7"/>
              </a:rPr>
              <a:t>https://urait.ru/bcode/491479</a:t>
            </a:r>
            <a:r>
              <a:rPr lang="ru-RU" dirty="0"/>
              <a:t>. </a:t>
            </a:r>
          </a:p>
          <a:p>
            <a:pPr marL="457200" lvl="0" indent="-457200" algn="just">
              <a:buFont typeface="+mj-lt"/>
              <a:buAutoNum type="arabicPeriod"/>
            </a:pPr>
            <a:endParaRPr lang="ru-RU" dirty="0"/>
          </a:p>
          <a:p>
            <a:pPr marL="0" lvl="0" indent="0">
              <a:buNone/>
            </a:pPr>
            <a:endParaRPr lang="ru-RU" dirty="0"/>
          </a:p>
          <a:p>
            <a:pPr marL="0" indent="0">
              <a:buNone/>
            </a:pPr>
            <a:endParaRPr lang="ru-RU" dirty="0"/>
          </a:p>
        </p:txBody>
      </p:sp>
      <p:sp>
        <p:nvSpPr>
          <p:cNvPr id="4" name="Текст 3">
            <a:extLst>
              <a:ext uri="{FF2B5EF4-FFF2-40B4-BE49-F238E27FC236}">
                <a16:creationId xmlns:a16="http://schemas.microsoft.com/office/drawing/2014/main" id="{EC327EFB-04FA-4530-B85E-378B0CFDB7DB}"/>
              </a:ext>
            </a:extLst>
          </p:cNvPr>
          <p:cNvSpPr>
            <a:spLocks noGrp="1"/>
          </p:cNvSpPr>
          <p:nvPr>
            <p:ph type="body" idx="13"/>
          </p:nvPr>
        </p:nvSpPr>
        <p:spPr>
          <a:xfrm>
            <a:off x="334179" y="751005"/>
            <a:ext cx="9824904" cy="567848"/>
          </a:xfrm>
        </p:spPr>
        <p:txBody>
          <a:bodyPr>
            <a:normAutofit/>
          </a:bodyPr>
          <a:lstStyle/>
          <a:p>
            <a:r>
              <a:rPr lang="ru-RU" b="0" dirty="0">
                <a:solidFill>
                  <a:srgbClr val="EB0000"/>
                </a:solidFill>
              </a:rPr>
              <a:t>Список используемой литературы</a:t>
            </a:r>
          </a:p>
        </p:txBody>
      </p:sp>
      <p:sp>
        <p:nvSpPr>
          <p:cNvPr id="8" name="Прямоугольник 7"/>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889613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19AA99-22D7-45B3-8069-6E1FEDD93C30}"/>
              </a:ext>
            </a:extLst>
          </p:cNvPr>
          <p:cNvSpPr>
            <a:spLocks noGrp="1"/>
          </p:cNvSpPr>
          <p:nvPr>
            <p:ph type="title"/>
          </p:nvPr>
        </p:nvSpPr>
        <p:spPr>
          <a:xfrm>
            <a:off x="437121" y="375492"/>
            <a:ext cx="9687193" cy="498598"/>
          </a:xfrm>
        </p:spPr>
        <p:txBody>
          <a:bodyPr/>
          <a:lstStyle/>
          <a:p>
            <a:r>
              <a:rPr lang="ru-RU" sz="3600" dirty="0"/>
              <a:t>Организационный этап</a:t>
            </a:r>
          </a:p>
        </p:txBody>
      </p:sp>
      <p:sp>
        <p:nvSpPr>
          <p:cNvPr id="3" name="TextBox 2"/>
          <p:cNvSpPr txBox="1"/>
          <p:nvPr/>
        </p:nvSpPr>
        <p:spPr>
          <a:xfrm>
            <a:off x="532673" y="1863997"/>
            <a:ext cx="9358378" cy="646331"/>
          </a:xfrm>
          <a:prstGeom prst="rect">
            <a:avLst/>
          </a:prstGeom>
          <a:noFill/>
        </p:spPr>
        <p:txBody>
          <a:bodyPr wrap="square" rtlCol="0">
            <a:spAutoFit/>
          </a:bodyPr>
          <a:lstStyle/>
          <a:p>
            <a:pPr>
              <a:spcAft>
                <a:spcPts val="1200"/>
              </a:spcAft>
            </a:pPr>
            <a:r>
              <a:rPr lang="ru-RU" sz="1800" dirty="0"/>
              <a:t>Были изучены инструкции по технике безопасности и охране труда, инструкции о мерах пожарной безопасности, схемы аварийных проходов и </a:t>
            </a:r>
            <a:r>
              <a:rPr lang="ru-RU" sz="1800" dirty="0" smtClean="0"/>
              <a:t>выходов</a:t>
            </a:r>
            <a:endParaRPr lang="ru-RU" sz="1800" dirty="0"/>
          </a:p>
        </p:txBody>
      </p:sp>
      <p:sp>
        <p:nvSpPr>
          <p:cNvPr id="4" name="TextBox 3"/>
          <p:cNvSpPr txBox="1"/>
          <p:nvPr/>
        </p:nvSpPr>
        <p:spPr>
          <a:xfrm>
            <a:off x="873106" y="6104675"/>
            <a:ext cx="9358378" cy="369332"/>
          </a:xfrm>
          <a:prstGeom prst="rect">
            <a:avLst/>
          </a:prstGeom>
          <a:noFill/>
        </p:spPr>
        <p:txBody>
          <a:bodyPr wrap="square" rtlCol="0">
            <a:spAutoFit/>
          </a:bodyPr>
          <a:lstStyle/>
          <a:p>
            <a:pPr indent="538163">
              <a:spcAft>
                <a:spcPts val="1200"/>
              </a:spcAft>
            </a:pPr>
            <a:r>
              <a:rPr lang="ru-RU" sz="1800" b="1" i="1" dirty="0">
                <a:solidFill>
                  <a:schemeClr val="accent6">
                    <a:lumMod val="75000"/>
                  </a:schemeClr>
                </a:solidFill>
              </a:rPr>
              <a:t>Рисунок 1. Схема аварийных проходов и выходов (схема эвакуации)</a:t>
            </a:r>
          </a:p>
        </p:txBody>
      </p:sp>
      <p:pic>
        <p:nvPicPr>
          <p:cNvPr id="5" name="Рисунок 4">
            <a:extLst>
              <a:ext uri="{FF2B5EF4-FFF2-40B4-BE49-F238E27FC236}">
                <a16:creationId xmlns:a16="http://schemas.microsoft.com/office/drawing/2014/main" id="{E9A28568-A5CF-4C29-B3CA-155A1A526F39}"/>
              </a:ext>
            </a:extLst>
          </p:cNvPr>
          <p:cNvPicPr>
            <a:picLocks noChangeAspect="1"/>
          </p:cNvPicPr>
          <p:nvPr/>
        </p:nvPicPr>
        <p:blipFill>
          <a:blip r:embed="rId2"/>
          <a:stretch>
            <a:fillRect/>
          </a:stretch>
        </p:blipFill>
        <p:spPr>
          <a:xfrm>
            <a:off x="2106340" y="2556495"/>
            <a:ext cx="5322269" cy="3548180"/>
          </a:xfrm>
          <a:prstGeom prst="rect">
            <a:avLst/>
          </a:prstGeom>
        </p:spPr>
      </p:pic>
      <p:sp>
        <p:nvSpPr>
          <p:cNvPr id="7" name="Текст 3">
            <a:extLst>
              <a:ext uri="{FF2B5EF4-FFF2-40B4-BE49-F238E27FC236}">
                <a16:creationId xmlns:a16="http://schemas.microsoft.com/office/drawing/2014/main" id="{A9319FAD-9C52-40D6-8EEA-0A80857906F6}"/>
              </a:ext>
            </a:extLst>
          </p:cNvPr>
          <p:cNvSpPr>
            <a:spLocks noGrp="1"/>
          </p:cNvSpPr>
          <p:nvPr>
            <p:ph type="body" idx="13"/>
          </p:nvPr>
        </p:nvSpPr>
        <p:spPr>
          <a:xfrm>
            <a:off x="299410" y="600805"/>
            <a:ext cx="9824904" cy="709522"/>
          </a:xfrm>
        </p:spPr>
        <p:txBody>
          <a:bodyPr>
            <a:normAutofit/>
          </a:bodyPr>
          <a:lstStyle/>
          <a:p>
            <a:r>
              <a:rPr lang="ru-RU" b="0" dirty="0" smtClean="0">
                <a:solidFill>
                  <a:srgbClr val="E60000"/>
                </a:solidFill>
              </a:rPr>
              <a:t>Схемы аварийных проходов и выходов</a:t>
            </a:r>
            <a:endParaRPr lang="ru-RU" b="0" dirty="0">
              <a:solidFill>
                <a:srgbClr val="E60000"/>
              </a:solidFill>
            </a:endParaRPr>
          </a:p>
        </p:txBody>
      </p:sp>
      <p:sp>
        <p:nvSpPr>
          <p:cNvPr id="8" name="Прямоугольник 7"/>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22446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3C8122-DA06-4AD8-9E42-E20F0B83CCC0}"/>
              </a:ext>
            </a:extLst>
          </p:cNvPr>
          <p:cNvSpPr>
            <a:spLocks noGrp="1"/>
          </p:cNvSpPr>
          <p:nvPr>
            <p:ph type="title"/>
          </p:nvPr>
        </p:nvSpPr>
        <p:spPr>
          <a:xfrm>
            <a:off x="463818" y="1001588"/>
            <a:ext cx="9687193" cy="867610"/>
          </a:xfrm>
        </p:spPr>
        <p:txBody>
          <a:bodyPr/>
          <a:lstStyle/>
          <a:p>
            <a:pPr>
              <a:lnSpc>
                <a:spcPct val="107000"/>
              </a:lnSpc>
              <a:spcAft>
                <a:spcPts val="800"/>
              </a:spcAft>
            </a:pPr>
            <a:r>
              <a:rPr lang="ru-RU" sz="1800" b="0" dirty="0" smtClean="0">
                <a:latin typeface="Arial" panose="020B0604020202020204" pitchFamily="34" charset="0"/>
                <a:ea typeface="+mn-ea"/>
                <a:cs typeface="Arial" panose="020B0604020202020204" pitchFamily="34" charset="0"/>
              </a:rPr>
              <a:t>Инструкции по охране труда </a:t>
            </a:r>
            <a:br>
              <a:rPr lang="ru-RU" sz="1800" b="0" dirty="0" smtClean="0">
                <a:latin typeface="Arial" panose="020B0604020202020204" pitchFamily="34" charset="0"/>
                <a:ea typeface="+mn-ea"/>
                <a:cs typeface="Arial" panose="020B0604020202020204" pitchFamily="34" charset="0"/>
              </a:rPr>
            </a:br>
            <a:r>
              <a:rPr lang="ru-RU" sz="1800" b="0" dirty="0" smtClean="0">
                <a:latin typeface="Arial" panose="020B0604020202020204" pitchFamily="34" charset="0"/>
                <a:ea typeface="+mn-ea"/>
                <a:cs typeface="Arial" panose="020B0604020202020204" pitchFamily="34" charset="0"/>
              </a:rPr>
              <a:t/>
            </a:r>
            <a:br>
              <a:rPr lang="ru-RU" sz="1800" b="0" dirty="0" smtClean="0">
                <a:latin typeface="Arial" panose="020B0604020202020204" pitchFamily="34" charset="0"/>
                <a:ea typeface="+mn-ea"/>
                <a:cs typeface="Arial" panose="020B0604020202020204" pitchFamily="34" charset="0"/>
              </a:rPr>
            </a:br>
            <a:endParaRPr lang="ru-RU" sz="1800" b="0" dirty="0">
              <a:latin typeface="Arial" panose="020B0604020202020204" pitchFamily="34" charset="0"/>
              <a:ea typeface="+mn-ea"/>
              <a:cs typeface="Arial" panose="020B0604020202020204" pitchFamily="34" charset="0"/>
            </a:endParaRPr>
          </a:p>
        </p:txBody>
      </p:sp>
      <p:sp>
        <p:nvSpPr>
          <p:cNvPr id="3" name="Объект 2">
            <a:extLst>
              <a:ext uri="{FF2B5EF4-FFF2-40B4-BE49-F238E27FC236}">
                <a16:creationId xmlns:a16="http://schemas.microsoft.com/office/drawing/2014/main" id="{953146C6-7E3E-4531-8710-01150C08BB18}"/>
              </a:ext>
            </a:extLst>
          </p:cNvPr>
          <p:cNvSpPr>
            <a:spLocks noGrp="1"/>
          </p:cNvSpPr>
          <p:nvPr>
            <p:ph idx="1"/>
          </p:nvPr>
        </p:nvSpPr>
        <p:spPr>
          <a:xfrm>
            <a:off x="394963" y="1836415"/>
            <a:ext cx="9824904" cy="4571644"/>
          </a:xfrm>
        </p:spPr>
        <p:txBody>
          <a:bodyPr>
            <a:normAutofit fontScale="92500" lnSpcReduction="20000"/>
          </a:bodyPr>
          <a:lstStyle/>
          <a:p>
            <a:pPr algn="just"/>
            <a:r>
              <a:rPr lang="ru-RU" b="1" dirty="0"/>
              <a:t>Межотраслевая инструкция по охране труда </a:t>
            </a:r>
            <a:r>
              <a:rPr lang="ru-RU" dirty="0"/>
              <a:t>— нормативный акт, устанавливающий требования охраны труда при выполнении работ в различных отраслях производства. </a:t>
            </a:r>
          </a:p>
          <a:p>
            <a:pPr algn="just"/>
            <a:r>
              <a:rPr lang="ru-RU" dirty="0"/>
              <a:t>В правилах межотраслевой инструкции указаны требования при производстве работ в производственных помещениях, на территории предприятия, на строительных площадках и в иных местах, где выполняются служебные обязанности.</a:t>
            </a:r>
          </a:p>
          <a:p>
            <a:pPr algn="just"/>
            <a:r>
              <a:rPr lang="ru-RU" dirty="0"/>
              <a:t>Межотраслевые инструкции по охране труда утверждаются федеральными органами исполнительной власти после проведения предварительных консультаций с соответствующими профсоюзными органами, осуществляющими надзор в соответствующей отрасли производства.</a:t>
            </a:r>
          </a:p>
          <a:p>
            <a:pPr algn="just"/>
            <a:r>
              <a:rPr lang="ru-RU" dirty="0"/>
              <a:t>Инструкции по охране </a:t>
            </a:r>
            <a:r>
              <a:rPr lang="ru-RU" dirty="0" smtClean="0"/>
              <a:t>труда, </a:t>
            </a:r>
            <a:r>
              <a:rPr lang="ru-RU" dirty="0"/>
              <a:t>разработанные для отдельных видов работ (работа на высоте, монтажные, наладочные, ремонтные работы, проведение испытаний и др.) называются инструкциями </a:t>
            </a:r>
            <a:r>
              <a:rPr lang="ru-RU" b="1" dirty="0"/>
              <a:t>по видам работ</a:t>
            </a:r>
            <a:r>
              <a:rPr lang="ru-RU" dirty="0"/>
              <a:t>. </a:t>
            </a:r>
          </a:p>
          <a:p>
            <a:pPr marL="0" indent="0" algn="just">
              <a:buNone/>
            </a:pPr>
            <a:r>
              <a:rPr lang="ru-RU" dirty="0">
                <a:solidFill>
                  <a:srgbClr val="FF0000"/>
                </a:solidFill>
              </a:rPr>
              <a:t>На данном слайде нужно представить фрагмент инструкции по охране труда, которая используется по месту прохождения практики.</a:t>
            </a:r>
          </a:p>
          <a:p>
            <a:pPr algn="just"/>
            <a:endParaRPr lang="ru-RU" dirty="0"/>
          </a:p>
        </p:txBody>
      </p:sp>
      <p:sp>
        <p:nvSpPr>
          <p:cNvPr id="4" name="Заголовок 1">
            <a:extLst>
              <a:ext uri="{FF2B5EF4-FFF2-40B4-BE49-F238E27FC236}">
                <a16:creationId xmlns:a16="http://schemas.microsoft.com/office/drawing/2014/main" id="{0719AA99-22D7-45B3-8069-6E1FEDD93C30}"/>
              </a:ext>
            </a:extLst>
          </p:cNvPr>
          <p:cNvSpPr txBox="1">
            <a:spLocks/>
          </p:cNvSpPr>
          <p:nvPr/>
        </p:nvSpPr>
        <p:spPr>
          <a:xfrm>
            <a:off x="412947" y="396255"/>
            <a:ext cx="9687193" cy="498598"/>
          </a:xfrm>
          <a:prstGeom prst="rect">
            <a:avLst/>
          </a:prstGeom>
        </p:spPr>
        <p:txBody>
          <a:bodyPr vert="horz" wrap="square" lIns="0" tIns="0" rIns="0" bIns="0" rtlCol="0" anchor="ctr">
            <a:spAutoFit/>
          </a:bodyPr>
          <a:lstStyle>
            <a:lvl1pPr algn="l" defTabSz="782292" rtl="0" eaLnBrk="1" latinLnBrk="0" hangingPunct="1">
              <a:lnSpc>
                <a:spcPct val="90000"/>
              </a:lnSpc>
              <a:spcBef>
                <a:spcPct val="0"/>
              </a:spcBef>
              <a:buNone/>
              <a:defRPr lang="ru-RU" sz="4100" b="1" kern="1200">
                <a:solidFill>
                  <a:srgbClr val="E60000"/>
                </a:solidFill>
                <a:latin typeface="Arial Black" panose="020B0A04020102020204" pitchFamily="34" charset="0"/>
                <a:ea typeface="+mj-ea"/>
                <a:cs typeface="+mj-cs"/>
              </a:defRPr>
            </a:lvl1pPr>
          </a:lstStyle>
          <a:p>
            <a:r>
              <a:rPr lang="ru-RU" sz="3600" dirty="0" smtClean="0"/>
              <a:t>Организационный этап</a:t>
            </a:r>
            <a:endParaRPr lang="ru-RU" sz="3600" dirty="0"/>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875318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897D56-EB51-410B-A5E9-3C7E135D4414}"/>
              </a:ext>
            </a:extLst>
          </p:cNvPr>
          <p:cNvSpPr>
            <a:spLocks noGrp="1"/>
          </p:cNvSpPr>
          <p:nvPr>
            <p:ph type="title"/>
          </p:nvPr>
        </p:nvSpPr>
        <p:spPr>
          <a:xfrm>
            <a:off x="463818" y="1080436"/>
            <a:ext cx="9687193" cy="249299"/>
          </a:xfrm>
        </p:spPr>
        <p:txBody>
          <a:bodyPr/>
          <a:lstStyle/>
          <a:p>
            <a:r>
              <a:rPr lang="ru-RU" sz="1800" b="0" dirty="0">
                <a:latin typeface="Arial" panose="020B0604020202020204" pitchFamily="34" charset="0"/>
                <a:ea typeface="+mn-ea"/>
                <a:cs typeface="Arial" panose="020B0604020202020204" pitchFamily="34" charset="0"/>
              </a:rPr>
              <a:t>Инструкции по технике безопасности и пожароопасности</a:t>
            </a:r>
          </a:p>
        </p:txBody>
      </p:sp>
      <p:sp>
        <p:nvSpPr>
          <p:cNvPr id="3" name="Объект 2">
            <a:extLst>
              <a:ext uri="{FF2B5EF4-FFF2-40B4-BE49-F238E27FC236}">
                <a16:creationId xmlns:a16="http://schemas.microsoft.com/office/drawing/2014/main" id="{9A216437-732E-47B1-B809-6304763CE9E9}"/>
              </a:ext>
            </a:extLst>
          </p:cNvPr>
          <p:cNvSpPr>
            <a:spLocks noGrp="1"/>
          </p:cNvSpPr>
          <p:nvPr>
            <p:ph idx="1"/>
          </p:nvPr>
        </p:nvSpPr>
        <p:spPr>
          <a:xfrm>
            <a:off x="394963" y="1836415"/>
            <a:ext cx="9824904" cy="4571644"/>
          </a:xfrm>
        </p:spPr>
        <p:txBody>
          <a:bodyPr/>
          <a:lstStyle/>
          <a:p>
            <a:pPr algn="just"/>
            <a:r>
              <a:rPr lang="ru-RU" dirty="0"/>
              <a:t>Техника безопасности – это комплекс мероприятий технического и </a:t>
            </a:r>
            <a:r>
              <a:rPr lang="ru-RU" dirty="0" smtClean="0"/>
              <a:t>организационного характера, направленных на создание безопасных условий труда и предотвращение несчастных случаев на производстве. </a:t>
            </a:r>
          </a:p>
          <a:p>
            <a:pPr algn="just"/>
            <a:r>
              <a:rPr lang="ru-RU" dirty="0" smtClean="0"/>
              <a:t>За соблюдение инструкции по технике безопасности  отвечает руководство предприятия. </a:t>
            </a:r>
          </a:p>
          <a:p>
            <a:pPr marL="0" indent="0" algn="just">
              <a:buNone/>
            </a:pPr>
            <a:r>
              <a:rPr lang="ru-RU" dirty="0" smtClean="0">
                <a:solidFill>
                  <a:srgbClr val="FF0000"/>
                </a:solidFill>
              </a:rPr>
              <a:t>На данном слайде нужно представить фрагмент инструкции по технике безопасности для производства, соответствующего исследуемому объекту практики.</a:t>
            </a:r>
          </a:p>
          <a:p>
            <a:pPr marL="0" indent="0">
              <a:buNone/>
            </a:pPr>
            <a:endParaRPr lang="ru-RU" dirty="0"/>
          </a:p>
        </p:txBody>
      </p:sp>
      <p:sp>
        <p:nvSpPr>
          <p:cNvPr id="4" name="Заголовок 1">
            <a:extLst>
              <a:ext uri="{FF2B5EF4-FFF2-40B4-BE49-F238E27FC236}">
                <a16:creationId xmlns:a16="http://schemas.microsoft.com/office/drawing/2014/main" id="{0719AA99-22D7-45B3-8069-6E1FEDD93C30}"/>
              </a:ext>
            </a:extLst>
          </p:cNvPr>
          <p:cNvSpPr txBox="1">
            <a:spLocks/>
          </p:cNvSpPr>
          <p:nvPr/>
        </p:nvSpPr>
        <p:spPr>
          <a:xfrm>
            <a:off x="429704" y="324457"/>
            <a:ext cx="9687193" cy="498598"/>
          </a:xfrm>
          <a:prstGeom prst="rect">
            <a:avLst/>
          </a:prstGeom>
        </p:spPr>
        <p:txBody>
          <a:bodyPr vert="horz" wrap="square" lIns="0" tIns="0" rIns="0" bIns="0" rtlCol="0" anchor="ctr">
            <a:spAutoFit/>
          </a:bodyPr>
          <a:lstStyle>
            <a:lvl1pPr algn="l" defTabSz="782292" rtl="0" eaLnBrk="1" latinLnBrk="0" hangingPunct="1">
              <a:lnSpc>
                <a:spcPct val="90000"/>
              </a:lnSpc>
              <a:spcBef>
                <a:spcPct val="0"/>
              </a:spcBef>
              <a:buNone/>
              <a:defRPr lang="ru-RU" sz="4100" b="1" kern="1200">
                <a:solidFill>
                  <a:srgbClr val="E60000"/>
                </a:solidFill>
                <a:latin typeface="Arial Black" panose="020B0A04020102020204" pitchFamily="34" charset="0"/>
                <a:ea typeface="+mj-ea"/>
                <a:cs typeface="+mj-cs"/>
              </a:defRPr>
            </a:lvl1pPr>
          </a:lstStyle>
          <a:p>
            <a:r>
              <a:rPr lang="ru-RU" sz="3600" dirty="0" smtClean="0"/>
              <a:t>Организационный этап</a:t>
            </a:r>
            <a:endParaRPr lang="ru-RU" sz="3600" dirty="0"/>
          </a:p>
        </p:txBody>
      </p:sp>
      <p:sp>
        <p:nvSpPr>
          <p:cNvPr id="5" name="Прямоугольник 4"/>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430767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824322-516B-4B54-A928-6AC1D091330C}"/>
              </a:ext>
            </a:extLst>
          </p:cNvPr>
          <p:cNvSpPr>
            <a:spLocks noGrp="1"/>
          </p:cNvSpPr>
          <p:nvPr>
            <p:ph type="title"/>
          </p:nvPr>
        </p:nvSpPr>
        <p:spPr>
          <a:xfrm>
            <a:off x="522164" y="108223"/>
            <a:ext cx="9687193" cy="498598"/>
          </a:xfrm>
        </p:spPr>
        <p:txBody>
          <a:bodyPr/>
          <a:lstStyle/>
          <a:p>
            <a:r>
              <a:rPr lang="ru-RU" sz="3600" dirty="0" smtClean="0"/>
              <a:t>Подготовительный </a:t>
            </a:r>
            <a:r>
              <a:rPr lang="ru-RU" sz="3600" dirty="0"/>
              <a:t>этап</a:t>
            </a:r>
          </a:p>
        </p:txBody>
      </p:sp>
      <p:sp>
        <p:nvSpPr>
          <p:cNvPr id="3" name="Объект 2">
            <a:extLst>
              <a:ext uri="{FF2B5EF4-FFF2-40B4-BE49-F238E27FC236}">
                <a16:creationId xmlns:a16="http://schemas.microsoft.com/office/drawing/2014/main" id="{9A873964-3D0A-4311-BE42-D32A32554030}"/>
              </a:ext>
            </a:extLst>
          </p:cNvPr>
          <p:cNvSpPr>
            <a:spLocks noGrp="1"/>
          </p:cNvSpPr>
          <p:nvPr>
            <p:ph idx="1"/>
          </p:nvPr>
        </p:nvSpPr>
        <p:spPr>
          <a:xfrm>
            <a:off x="162124" y="1980431"/>
            <a:ext cx="9824904" cy="4464496"/>
          </a:xfrm>
        </p:spPr>
        <p:txBody>
          <a:bodyPr>
            <a:normAutofit fontScale="25000" lnSpcReduction="20000"/>
          </a:bodyPr>
          <a:lstStyle/>
          <a:p>
            <a:pPr marL="230187" indent="0" algn="just">
              <a:lnSpc>
                <a:spcPct val="120000"/>
              </a:lnSpc>
              <a:spcBef>
                <a:spcPts val="0"/>
              </a:spcBef>
              <a:buNone/>
            </a:pPr>
            <a:r>
              <a:rPr lang="ru-RU" sz="7200" dirty="0">
                <a:effectLst/>
                <a:latin typeface="Calibri" panose="020F0502020204030204" pitchFamily="34" charset="0"/>
                <a:ea typeface="Calibri" panose="020F0502020204030204" pitchFamily="34" charset="0"/>
                <a:cs typeface="Times New Roman" panose="02020603050405020304" pitchFamily="18" charset="0"/>
              </a:rPr>
              <a:t>В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исследуемом подразделении для </a:t>
            </a:r>
            <a:r>
              <a:rPr lang="ru-RU" sz="7200" dirty="0">
                <a:effectLst/>
                <a:latin typeface="Calibri" panose="020F0502020204030204" pitchFamily="34" charset="0"/>
                <a:ea typeface="Calibri" panose="020F0502020204030204" pitchFamily="34" charset="0"/>
                <a:cs typeface="Times New Roman" panose="02020603050405020304" pitchFamily="18" charset="0"/>
              </a:rPr>
              <a:t>обеспечения защиты и контроля за информационной безопасностью были приняты следующие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меры:</a:t>
            </a:r>
            <a:endParaRPr lang="ru-RU" sz="7200" dirty="0">
              <a:effectLst/>
              <a:latin typeface="Calibri" panose="020F0502020204030204" pitchFamily="34" charset="0"/>
              <a:ea typeface="Calibri" panose="020F0502020204030204" pitchFamily="34" charset="0"/>
              <a:cs typeface="Times New Roman" panose="02020603050405020304" pitchFamily="18" charset="0"/>
            </a:endParaRPr>
          </a:p>
          <a:p>
            <a:pPr marL="501650" algn="just">
              <a:lnSpc>
                <a:spcPct val="120000"/>
              </a:lnSpc>
              <a:spcBef>
                <a:spcPts val="0"/>
              </a:spcBef>
            </a:pPr>
            <a:r>
              <a:rPr lang="ru-RU" sz="7200" dirty="0">
                <a:effectLst/>
                <a:latin typeface="Calibri" panose="020F0502020204030204" pitchFamily="34" charset="0"/>
                <a:ea typeface="Calibri" panose="020F0502020204030204" pitchFamily="34" charset="0"/>
                <a:cs typeface="Times New Roman" panose="02020603050405020304" pitchFamily="18" charset="0"/>
              </a:rPr>
              <a:t>Определен круг лиц, отвечающих за информационную безопасность,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созданы </a:t>
            </a:r>
            <a:r>
              <a:rPr lang="ru-RU" sz="7200" dirty="0">
                <a:effectLst/>
                <a:latin typeface="Calibri" panose="020F0502020204030204" pitchFamily="34" charset="0"/>
                <a:ea typeface="Calibri" panose="020F0502020204030204" pitchFamily="34" charset="0"/>
                <a:cs typeface="Times New Roman" panose="02020603050405020304" pitchFamily="18" charset="0"/>
              </a:rPr>
              <a:t>нормативные документы, в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которых </a:t>
            </a:r>
            <a:r>
              <a:rPr lang="ru-RU" sz="7200" dirty="0">
                <a:effectLst/>
                <a:latin typeface="Calibri" panose="020F0502020204030204" pitchFamily="34" charset="0"/>
                <a:ea typeface="Calibri" panose="020F0502020204030204" pitchFamily="34" charset="0"/>
                <a:cs typeface="Times New Roman" panose="02020603050405020304" pitchFamily="18" charset="0"/>
              </a:rPr>
              <a:t>описаны действия персонала компании, направленные на предотвращение IT-рисков, а также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предусмотрены </a:t>
            </a:r>
            <a:r>
              <a:rPr lang="ru-RU" sz="7200" dirty="0">
                <a:effectLst/>
                <a:latin typeface="Calibri" panose="020F0502020204030204" pitchFamily="34" charset="0"/>
                <a:ea typeface="Calibri" panose="020F0502020204030204" pitchFamily="34" charset="0"/>
                <a:cs typeface="Times New Roman" panose="02020603050405020304" pitchFamily="18" charset="0"/>
              </a:rPr>
              <a:t>резервные мощности для работы в критической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ситуации</a:t>
            </a:r>
            <a:r>
              <a:rPr lang="ru-RU" sz="7200" dirty="0">
                <a:latin typeface="Calibri" panose="020F0502020204030204" pitchFamily="34" charset="0"/>
                <a:ea typeface="Calibri" panose="020F0502020204030204" pitchFamily="34" charset="0"/>
                <a:cs typeface="Times New Roman" panose="02020603050405020304" pitchFamily="18" charset="0"/>
              </a:rPr>
              <a:t>;</a:t>
            </a:r>
            <a:endParaRPr lang="ru-RU" sz="7200" dirty="0">
              <a:effectLst/>
              <a:latin typeface="Calibri" panose="020F0502020204030204" pitchFamily="34" charset="0"/>
              <a:ea typeface="Calibri" panose="020F0502020204030204" pitchFamily="34" charset="0"/>
              <a:cs typeface="Times New Roman" panose="02020603050405020304" pitchFamily="18" charset="0"/>
            </a:endParaRPr>
          </a:p>
          <a:p>
            <a:pPr marL="501650" algn="just">
              <a:lnSpc>
                <a:spcPct val="120000"/>
              </a:lnSpc>
              <a:spcBef>
                <a:spcPts val="0"/>
              </a:spcBef>
            </a:pPr>
            <a:r>
              <a:rPr lang="ru-RU" sz="7200" dirty="0">
                <a:effectLst/>
                <a:latin typeface="Calibri" panose="020F0502020204030204" pitchFamily="34" charset="0"/>
                <a:ea typeface="Calibri" panose="020F0502020204030204" pitchFamily="34" charset="0"/>
                <a:cs typeface="Times New Roman" panose="02020603050405020304" pitchFamily="18" charset="0"/>
              </a:rPr>
              <a:t>Разработан стандарт информационных систем в рамках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организации;</a:t>
            </a:r>
            <a:endParaRPr lang="ru-RU" sz="7200" dirty="0">
              <a:effectLst/>
              <a:latin typeface="Calibri" panose="020F0502020204030204" pitchFamily="34" charset="0"/>
              <a:ea typeface="Calibri" panose="020F0502020204030204" pitchFamily="34" charset="0"/>
              <a:cs typeface="Times New Roman" panose="02020603050405020304" pitchFamily="18" charset="0"/>
            </a:endParaRPr>
          </a:p>
          <a:p>
            <a:pPr marL="501650" algn="just">
              <a:lnSpc>
                <a:spcPct val="120000"/>
              </a:lnSpc>
              <a:spcBef>
                <a:spcPts val="0"/>
              </a:spcBef>
            </a:pPr>
            <a:r>
              <a:rPr lang="ru-RU" sz="7200" dirty="0">
                <a:effectLst/>
                <a:latin typeface="Calibri" panose="020F0502020204030204" pitchFamily="34" charset="0"/>
                <a:ea typeface="Calibri" panose="020F0502020204030204" pitchFamily="34" charset="0"/>
                <a:cs typeface="Times New Roman" panose="02020603050405020304" pitchFamily="18" charset="0"/>
              </a:rPr>
              <a:t>Классифицированы данные по степени конфиденциальности и установлены разграничения прав доступа к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ним</a:t>
            </a:r>
            <a:r>
              <a:rPr lang="ru-RU" sz="7200" dirty="0">
                <a:latin typeface="Calibri" panose="020F0502020204030204" pitchFamily="34" charset="0"/>
                <a:ea typeface="Calibri" panose="020F0502020204030204" pitchFamily="34" charset="0"/>
                <a:cs typeface="Times New Roman" panose="02020603050405020304" pitchFamily="18" charset="0"/>
              </a:rPr>
              <a:t>;</a:t>
            </a:r>
            <a:endParaRPr lang="ru-RU" sz="7200" dirty="0">
              <a:effectLst/>
              <a:latin typeface="Calibri" panose="020F0502020204030204" pitchFamily="34" charset="0"/>
              <a:ea typeface="Calibri" panose="020F0502020204030204" pitchFamily="34" charset="0"/>
              <a:cs typeface="Times New Roman" panose="02020603050405020304" pitchFamily="18" charset="0"/>
            </a:endParaRPr>
          </a:p>
          <a:p>
            <a:pPr marL="501650" algn="just">
              <a:lnSpc>
                <a:spcPct val="120000"/>
              </a:lnSpc>
              <a:spcBef>
                <a:spcPts val="0"/>
              </a:spcBef>
            </a:pPr>
            <a:r>
              <a:rPr lang="ru-RU" sz="7200" dirty="0">
                <a:effectLst/>
                <a:latin typeface="Calibri" panose="020F0502020204030204" pitchFamily="34" charset="0"/>
                <a:ea typeface="Calibri" panose="020F0502020204030204" pitchFamily="34" charset="0"/>
                <a:cs typeface="Times New Roman" panose="02020603050405020304" pitchFamily="18" charset="0"/>
              </a:rPr>
              <a:t>Ведется мониторинг проверки, чтобы любые документы, обращающиеся внутри организации, создавались с помощью систем, централизованно установленных на компьютерах. Установка любых других программ должна быть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санкционирована</a:t>
            </a:r>
            <a:r>
              <a:rPr lang="ru-RU" sz="7200" dirty="0">
                <a:latin typeface="Calibri" panose="020F0502020204030204" pitchFamily="34" charset="0"/>
                <a:ea typeface="Calibri" panose="020F0502020204030204" pitchFamily="34" charset="0"/>
                <a:cs typeface="Times New Roman" panose="02020603050405020304" pitchFamily="18" charset="0"/>
              </a:rPr>
              <a:t>;</a:t>
            </a:r>
            <a:endParaRPr lang="ru-RU" sz="7200" dirty="0">
              <a:effectLst/>
              <a:latin typeface="Calibri" panose="020F0502020204030204" pitchFamily="34" charset="0"/>
              <a:ea typeface="Calibri" panose="020F0502020204030204" pitchFamily="34" charset="0"/>
              <a:cs typeface="Times New Roman" panose="02020603050405020304" pitchFamily="18" charset="0"/>
            </a:endParaRPr>
          </a:p>
          <a:p>
            <a:pPr marL="501650" algn="just">
              <a:lnSpc>
                <a:spcPct val="120000"/>
              </a:lnSpc>
              <a:spcBef>
                <a:spcPts val="0"/>
              </a:spcBef>
            </a:pPr>
            <a:r>
              <a:rPr lang="ru-RU" sz="7200" dirty="0">
                <a:effectLst/>
                <a:latin typeface="Calibri" panose="020F0502020204030204" pitchFamily="34" charset="0"/>
                <a:ea typeface="Calibri" panose="020F0502020204030204" pitchFamily="34" charset="0"/>
                <a:cs typeface="Times New Roman" panose="02020603050405020304" pitchFamily="18" charset="0"/>
              </a:rPr>
              <a:t>Внедрены средства контроля, позволяющие отслеживать состояние всех корпоративных систем: в случае несанкционированного доступа система должна или автоматически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запретить </a:t>
            </a:r>
            <a:r>
              <a:rPr lang="ru-RU" sz="7200" dirty="0">
                <a:effectLst/>
                <a:latin typeface="Calibri" panose="020F0502020204030204" pitchFamily="34" charset="0"/>
                <a:ea typeface="Calibri" panose="020F0502020204030204" pitchFamily="34" charset="0"/>
                <a:cs typeface="Times New Roman" panose="02020603050405020304" pitchFamily="18" charset="0"/>
              </a:rPr>
              <a:t>вход, или </a:t>
            </a:r>
            <a:r>
              <a:rPr lang="ru-RU" sz="7200" dirty="0" smtClean="0">
                <a:effectLst/>
                <a:latin typeface="Calibri" panose="020F0502020204030204" pitchFamily="34" charset="0"/>
                <a:ea typeface="Calibri" panose="020F0502020204030204" pitchFamily="34" charset="0"/>
                <a:cs typeface="Times New Roman" panose="02020603050405020304" pitchFamily="18" charset="0"/>
              </a:rPr>
              <a:t>сигнализировать </a:t>
            </a:r>
            <a:r>
              <a:rPr lang="ru-RU" sz="7200" dirty="0">
                <a:effectLst/>
                <a:latin typeface="Calibri" panose="020F0502020204030204" pitchFamily="34" charset="0"/>
                <a:ea typeface="Calibri" panose="020F0502020204030204" pitchFamily="34" charset="0"/>
                <a:cs typeface="Times New Roman" panose="02020603050405020304" pitchFamily="18" charset="0"/>
              </a:rPr>
              <a:t>об опасности, чтобы персонал мог принять меры.</a:t>
            </a:r>
          </a:p>
          <a:p>
            <a:pPr marL="501650">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501650">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Текст 3">
            <a:extLst>
              <a:ext uri="{FF2B5EF4-FFF2-40B4-BE49-F238E27FC236}">
                <a16:creationId xmlns:a16="http://schemas.microsoft.com/office/drawing/2014/main" id="{BAEFEFB4-3051-4D7E-8463-CA0C39CDE646}"/>
              </a:ext>
            </a:extLst>
          </p:cNvPr>
          <p:cNvSpPr>
            <a:spLocks noGrp="1"/>
          </p:cNvSpPr>
          <p:nvPr>
            <p:ph type="body" idx="13"/>
          </p:nvPr>
        </p:nvSpPr>
        <p:spPr>
          <a:xfrm>
            <a:off x="306140" y="606821"/>
            <a:ext cx="9824904" cy="1127003"/>
          </a:xfrm>
        </p:spPr>
        <p:txBody>
          <a:bodyPr>
            <a:normAutofit fontScale="25000" lnSpcReduction="20000"/>
          </a:bodyPr>
          <a:lstStyle/>
          <a:p>
            <a:pPr>
              <a:lnSpc>
                <a:spcPct val="107000"/>
              </a:lnSpc>
              <a:spcBef>
                <a:spcPts val="0"/>
              </a:spcBef>
              <a:spcAft>
                <a:spcPts val="800"/>
              </a:spcAft>
            </a:pPr>
            <a:r>
              <a:rPr lang="ru-RU" sz="7200" b="0" dirty="0">
                <a:solidFill>
                  <a:srgbClr val="E60000"/>
                </a:solidFill>
              </a:rPr>
              <a:t>Структура и техническое оснащение </a:t>
            </a:r>
            <a:r>
              <a:rPr lang="ru-RU" sz="7200" b="0" dirty="0" smtClean="0">
                <a:solidFill>
                  <a:srgbClr val="E60000"/>
                </a:solidFill>
              </a:rPr>
              <a:t>исследуемого предприятия</a:t>
            </a:r>
            <a:r>
              <a:rPr lang="ru-RU" sz="7200" b="0" dirty="0">
                <a:solidFill>
                  <a:srgbClr val="E60000"/>
                </a:solidFill>
              </a:rPr>
              <a:t>/ </a:t>
            </a:r>
            <a:r>
              <a:rPr lang="ru-RU" sz="7200" b="0" dirty="0" smtClean="0">
                <a:solidFill>
                  <a:srgbClr val="E60000"/>
                </a:solidFill>
              </a:rPr>
              <a:t>подразделения</a:t>
            </a:r>
          </a:p>
          <a:p>
            <a:pPr>
              <a:lnSpc>
                <a:spcPct val="107000"/>
              </a:lnSpc>
              <a:spcBef>
                <a:spcPts val="0"/>
              </a:spcBef>
              <a:spcAft>
                <a:spcPts val="800"/>
              </a:spcAft>
            </a:pPr>
            <a:r>
              <a:rPr lang="ru-RU" sz="7200" b="0" dirty="0" smtClean="0">
                <a:solidFill>
                  <a:srgbClr val="E60000"/>
                </a:solidFill>
              </a:rPr>
              <a:t>Организация </a:t>
            </a:r>
            <a:r>
              <a:rPr lang="ru-RU" sz="7200" b="0" dirty="0">
                <a:solidFill>
                  <a:srgbClr val="E60000"/>
                </a:solidFill>
              </a:rPr>
              <a:t>системы информационной безопасности</a:t>
            </a:r>
          </a:p>
          <a:p>
            <a:pPr>
              <a:spcBef>
                <a:spcPts val="0"/>
              </a:spcBef>
            </a:pPr>
            <a:r>
              <a:rPr lang="ru-RU" sz="7200" b="0" dirty="0">
                <a:solidFill>
                  <a:srgbClr val="E60000"/>
                </a:solidFill>
              </a:rPr>
              <a:t>Система контроля и управления доступом</a:t>
            </a:r>
          </a:p>
          <a:p>
            <a:endParaRPr lang="ru-RU" dirty="0"/>
          </a:p>
        </p:txBody>
      </p:sp>
      <p:sp>
        <p:nvSpPr>
          <p:cNvPr id="6" name="Прямоугольник 5"/>
          <p:cNvSpPr/>
          <p:nvPr/>
        </p:nvSpPr>
        <p:spPr>
          <a:xfrm>
            <a:off x="7362924" y="129767"/>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049447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AD28A6-1204-45A8-9AAF-9482C2A3C1DA}"/>
              </a:ext>
            </a:extLst>
          </p:cNvPr>
          <p:cNvSpPr>
            <a:spLocks noGrp="1"/>
          </p:cNvSpPr>
          <p:nvPr>
            <p:ph type="title"/>
          </p:nvPr>
        </p:nvSpPr>
        <p:spPr>
          <a:xfrm>
            <a:off x="560704" y="257328"/>
            <a:ext cx="9687193" cy="498598"/>
          </a:xfrm>
        </p:spPr>
        <p:txBody>
          <a:bodyPr/>
          <a:lstStyle/>
          <a:p>
            <a:r>
              <a:rPr lang="ru-RU" sz="3600" dirty="0" smtClean="0"/>
              <a:t>Подготовительный </a:t>
            </a:r>
            <a:r>
              <a:rPr lang="ru-RU" sz="3600" dirty="0"/>
              <a:t>этап</a:t>
            </a:r>
          </a:p>
        </p:txBody>
      </p:sp>
      <p:sp>
        <p:nvSpPr>
          <p:cNvPr id="3" name="Объект 2">
            <a:extLst>
              <a:ext uri="{FF2B5EF4-FFF2-40B4-BE49-F238E27FC236}">
                <a16:creationId xmlns:a16="http://schemas.microsoft.com/office/drawing/2014/main" id="{13A3D482-AF0D-4499-B2E7-81639F3C61DB}"/>
              </a:ext>
            </a:extLst>
          </p:cNvPr>
          <p:cNvSpPr>
            <a:spLocks noGrp="1"/>
          </p:cNvSpPr>
          <p:nvPr>
            <p:ph idx="1"/>
          </p:nvPr>
        </p:nvSpPr>
        <p:spPr>
          <a:xfrm>
            <a:off x="532672" y="1874581"/>
            <a:ext cx="9824904" cy="1149420"/>
          </a:xfrm>
        </p:spPr>
        <p:txBody>
          <a:bodyPr>
            <a:normAutofit fontScale="85000" lnSpcReduction="10000"/>
          </a:bodyPr>
          <a:lstStyle/>
          <a:p>
            <a:pPr marL="0" indent="542925" algn="just">
              <a:buNone/>
            </a:pPr>
            <a:r>
              <a:rPr lang="ru-RU" dirty="0" smtClean="0"/>
              <a:t>Как показано на рисунке, для </a:t>
            </a:r>
            <a:r>
              <a:rPr lang="ru-RU" dirty="0"/>
              <a:t>работы с корпоративной системой сотрудникам необходимо пройти процесс авторизации, который определяет права доступа к ресурсам и управлению этим </a:t>
            </a:r>
            <a:r>
              <a:rPr lang="ru-RU" dirty="0" smtClean="0"/>
              <a:t>доступом. </a:t>
            </a:r>
            <a:r>
              <a:rPr lang="ru-RU" dirty="0"/>
              <a:t>После этого происходит инициализация главного меню </a:t>
            </a:r>
            <a:r>
              <a:rPr lang="ru-RU" dirty="0" smtClean="0"/>
              <a:t>программы, </a:t>
            </a:r>
            <a:r>
              <a:rPr lang="ru-RU" dirty="0"/>
              <a:t>и пользователь может выполнять необходимые </a:t>
            </a:r>
            <a:r>
              <a:rPr lang="ru-RU" dirty="0" smtClean="0"/>
              <a:t>действия</a:t>
            </a:r>
            <a:r>
              <a:rPr lang="ru-RU" dirty="0"/>
              <a:t>.</a:t>
            </a:r>
          </a:p>
        </p:txBody>
      </p:sp>
      <p:sp>
        <p:nvSpPr>
          <p:cNvPr id="4" name="Текст 3">
            <a:extLst>
              <a:ext uri="{FF2B5EF4-FFF2-40B4-BE49-F238E27FC236}">
                <a16:creationId xmlns:a16="http://schemas.microsoft.com/office/drawing/2014/main" id="{5C748BCE-F075-486E-8C36-8D79E794C799}"/>
              </a:ext>
            </a:extLst>
          </p:cNvPr>
          <p:cNvSpPr>
            <a:spLocks noGrp="1"/>
          </p:cNvSpPr>
          <p:nvPr>
            <p:ph type="body" idx="13"/>
          </p:nvPr>
        </p:nvSpPr>
        <p:spPr>
          <a:xfrm>
            <a:off x="422993" y="784036"/>
            <a:ext cx="9824904" cy="421490"/>
          </a:xfrm>
        </p:spPr>
        <p:txBody>
          <a:bodyPr>
            <a:normAutofit/>
          </a:bodyPr>
          <a:lstStyle/>
          <a:p>
            <a:pPr>
              <a:lnSpc>
                <a:spcPct val="87000"/>
              </a:lnSpc>
              <a:spcBef>
                <a:spcPts val="0"/>
              </a:spcBef>
              <a:spcAft>
                <a:spcPts val="800"/>
              </a:spcAft>
            </a:pPr>
            <a:r>
              <a:rPr lang="ru-RU" b="0" dirty="0">
                <a:solidFill>
                  <a:srgbClr val="E60000"/>
                </a:solidFill>
              </a:rPr>
              <a:t>Организация доступа персонала к содержанию конфиденциальной информации</a:t>
            </a:r>
          </a:p>
        </p:txBody>
      </p:sp>
      <p:pic>
        <p:nvPicPr>
          <p:cNvPr id="5" name="Рисунок 4">
            <a:extLst>
              <a:ext uri="{FF2B5EF4-FFF2-40B4-BE49-F238E27FC236}">
                <a16:creationId xmlns:a16="http://schemas.microsoft.com/office/drawing/2014/main" id="{BFED1964-BE60-4E40-97F5-C8324D4F457C}"/>
              </a:ext>
            </a:extLst>
          </p:cNvPr>
          <p:cNvPicPr>
            <a:picLocks noChangeAspect="1"/>
          </p:cNvPicPr>
          <p:nvPr/>
        </p:nvPicPr>
        <p:blipFill>
          <a:blip r:embed="rId2"/>
          <a:stretch>
            <a:fillRect/>
          </a:stretch>
        </p:blipFill>
        <p:spPr>
          <a:xfrm>
            <a:off x="4156479" y="3024001"/>
            <a:ext cx="1830106" cy="3132894"/>
          </a:xfrm>
          <a:prstGeom prst="rect">
            <a:avLst/>
          </a:prstGeom>
        </p:spPr>
      </p:pic>
      <p:sp>
        <p:nvSpPr>
          <p:cNvPr id="9" name="TextBox 8">
            <a:extLst>
              <a:ext uri="{FF2B5EF4-FFF2-40B4-BE49-F238E27FC236}">
                <a16:creationId xmlns:a16="http://schemas.microsoft.com/office/drawing/2014/main" id="{BCFEBC6B-8BBE-4AFF-A40B-98198DCEF7E3}"/>
              </a:ext>
            </a:extLst>
          </p:cNvPr>
          <p:cNvSpPr txBox="1"/>
          <p:nvPr/>
        </p:nvSpPr>
        <p:spPr>
          <a:xfrm>
            <a:off x="738188" y="6660951"/>
            <a:ext cx="8699307" cy="369332"/>
          </a:xfrm>
          <a:prstGeom prst="rect">
            <a:avLst/>
          </a:prstGeom>
          <a:noFill/>
        </p:spPr>
        <p:txBody>
          <a:bodyPr wrap="square">
            <a:spAutoFit/>
          </a:bodyPr>
          <a:lstStyle/>
          <a:p>
            <a:pPr marL="0" marR="0" lvl="0" indent="538163" algn="l" defTabSz="1043056" rtl="0" eaLnBrk="1" fontAlgn="auto" latinLnBrk="0" hangingPunct="1">
              <a:lnSpc>
                <a:spcPct val="100000"/>
              </a:lnSpc>
              <a:spcBef>
                <a:spcPts val="0"/>
              </a:spcBef>
              <a:spcAft>
                <a:spcPts val="1200"/>
              </a:spcAft>
              <a:buClrTx/>
              <a:buSzTx/>
              <a:buFontTx/>
              <a:buNone/>
              <a:tabLst/>
              <a:defRPr/>
            </a:pPr>
            <a:r>
              <a:rPr kumimoji="0" lang="ru-RU" sz="1800" b="1" i="1"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Рисунок 2. Форма авторизации сотрудников в корпоративной системе</a:t>
            </a:r>
          </a:p>
        </p:txBody>
      </p:sp>
      <p:sp>
        <p:nvSpPr>
          <p:cNvPr id="6" name="Прямоугольник 5"/>
          <p:cNvSpPr/>
          <p:nvPr/>
        </p:nvSpPr>
        <p:spPr>
          <a:xfrm>
            <a:off x="7434932" y="210982"/>
            <a:ext cx="3153698" cy="477054"/>
          </a:xfrm>
          <a:prstGeom prst="rect">
            <a:avLst/>
          </a:prstGeom>
          <a:noFill/>
        </p:spPr>
        <p:txBody>
          <a:bodyPr wrap="square" lIns="91440" tIns="45720" rIns="91440" bIns="45720">
            <a:spAutoFit/>
          </a:bodyPr>
          <a:lstStyle/>
          <a:p>
            <a:pPr algn="ctr"/>
            <a:r>
              <a:rPr lang="ru-RU" sz="2500" dirty="0" smtClean="0">
                <a:ln w="0"/>
                <a:solidFill>
                  <a:schemeClr val="accent1"/>
                </a:solidFill>
                <a:effectLst>
                  <a:outerShdw blurRad="38100" dist="25400" dir="5400000" algn="ctr" rotWithShape="0">
                    <a:srgbClr val="6E747A">
                      <a:alpha val="43000"/>
                    </a:srgbClr>
                  </a:outerShdw>
                </a:effectLst>
              </a:rPr>
              <a:t>Пример заполнения</a:t>
            </a:r>
            <a:endParaRPr lang="ru-RU" sz="25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3003822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ия_шаблончик A4 (1)" id="{CECEB147-F7F0-4995-89D0-2FD57D90FCEB}" vid="{306AE4ED-CFFA-434E-A652-8353525159A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презентация_шаблончик A4 (1)</Template>
  <TotalTime>2861</TotalTime>
  <Words>3583</Words>
  <Application>Microsoft Office PowerPoint</Application>
  <PresentationFormat>Произвольный</PresentationFormat>
  <Paragraphs>407</Paragraphs>
  <Slides>40</Slides>
  <Notes>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1</vt:i4>
      </vt:variant>
      <vt:variant>
        <vt:lpstr>Заголовки слайдов</vt:lpstr>
      </vt:variant>
      <vt:variant>
        <vt:i4>40</vt:i4>
      </vt:variant>
    </vt:vector>
  </HeadingPairs>
  <TitlesOfParts>
    <vt:vector size="49" baseType="lpstr">
      <vt:lpstr>Arial</vt:lpstr>
      <vt:lpstr>Arial Black</vt:lpstr>
      <vt:lpstr>Calibri</vt:lpstr>
      <vt:lpstr>Calibri Light</vt:lpstr>
      <vt:lpstr>Courier New</vt:lpstr>
      <vt:lpstr>MS Mincho</vt:lpstr>
      <vt:lpstr>Times New Roman</vt:lpstr>
      <vt:lpstr>Тема Office</vt:lpstr>
      <vt:lpstr>Visio.Drawing.11</vt:lpstr>
      <vt:lpstr>ОТЧЕТ  о прохождении учебной практики    по профессиональному модулю ПМ.04 Сопровождение информационных систем  в период с «____» _______________ 20__ г. по «____» _______________ 20__ г.  Специальность 09.02.07 Информационные системы и программирование   </vt:lpstr>
      <vt:lpstr>Содержание</vt:lpstr>
      <vt:lpstr>Содержание</vt:lpstr>
      <vt:lpstr>Организационный этап</vt:lpstr>
      <vt:lpstr>Организационный этап</vt:lpstr>
      <vt:lpstr>Инструкции по охране труда   </vt:lpstr>
      <vt:lpstr>Инструкции по технике безопасности и пожароопасности</vt:lpstr>
      <vt:lpstr>Подготовительный этап</vt:lpstr>
      <vt:lpstr>Подготовительный этап</vt:lpstr>
      <vt:lpstr>Подготовительный этап</vt:lpstr>
      <vt:lpstr>Исследовательский этап. Сбор информации об объекте практики  и анализ содержания источников</vt:lpstr>
      <vt:lpstr>Исследовательский этап</vt:lpstr>
      <vt:lpstr>Исследовательский этап</vt:lpstr>
      <vt:lpstr>Исследовательский этап</vt:lpstr>
      <vt:lpstr>Исследовательский этап</vt:lpstr>
      <vt:lpstr>Исследовательский этап</vt:lpstr>
      <vt:lpstr>Исследовательский этап</vt:lpstr>
      <vt:lpstr>Исследовательский этап</vt:lpstr>
      <vt:lpstr>Исследовательский этап</vt:lpstr>
      <vt:lpstr>Исследовательский этап</vt:lpstr>
      <vt:lpstr>Исследовательский этап</vt:lpstr>
      <vt:lpstr>Проектный этап.  Экспериментально-практическая работа </vt:lpstr>
      <vt:lpstr>Проектный этап   </vt:lpstr>
      <vt:lpstr>Проектный этап   </vt:lpstr>
      <vt:lpstr>Проектный этап   </vt:lpstr>
      <vt:lpstr>Проектный этап   </vt:lpstr>
      <vt:lpstr>Проектный этап   </vt:lpstr>
      <vt:lpstr>Проектный этап   </vt:lpstr>
      <vt:lpstr>Проектный этап   </vt:lpstr>
      <vt:lpstr>Проектный этап   </vt:lpstr>
      <vt:lpstr>Проектный этап   </vt:lpstr>
      <vt:lpstr>Проектный этап   </vt:lpstr>
      <vt:lpstr>Аналитический этап </vt:lpstr>
      <vt:lpstr>Аналитический этап </vt:lpstr>
      <vt:lpstr>Аналитический этап </vt:lpstr>
      <vt:lpstr>Аналитический этап </vt:lpstr>
      <vt:lpstr>Аналитический этап </vt:lpstr>
      <vt:lpstr>Аналитический этап </vt:lpstr>
      <vt:lpstr>Отчетный этап</vt:lpstr>
      <vt:lpstr>Отчетный этап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Катя</dc:creator>
  <cp:lastModifiedBy>Перепечина Мария Викторовна</cp:lastModifiedBy>
  <cp:revision>204</cp:revision>
  <cp:lastPrinted>2019-08-06T13:15:09Z</cp:lastPrinted>
  <dcterms:created xsi:type="dcterms:W3CDTF">2020-03-27T22:15:06Z</dcterms:created>
  <dcterms:modified xsi:type="dcterms:W3CDTF">2025-03-27T09:53:42Z</dcterms:modified>
</cp:coreProperties>
</file>