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4"/>
  </p:notesMasterIdLst>
  <p:handoutMasterIdLst>
    <p:handoutMasterId r:id="rId25"/>
  </p:handoutMasterIdLst>
  <p:sldIdLst>
    <p:sldId id="405" r:id="rId2"/>
    <p:sldId id="647" r:id="rId3"/>
    <p:sldId id="658" r:id="rId4"/>
    <p:sldId id="650" r:id="rId5"/>
    <p:sldId id="651" r:id="rId6"/>
    <p:sldId id="652" r:id="rId7"/>
    <p:sldId id="653" r:id="rId8"/>
    <p:sldId id="654" r:id="rId9"/>
    <p:sldId id="655" r:id="rId10"/>
    <p:sldId id="659" r:id="rId11"/>
    <p:sldId id="662" r:id="rId12"/>
    <p:sldId id="661" r:id="rId13"/>
    <p:sldId id="663" r:id="rId14"/>
    <p:sldId id="664" r:id="rId15"/>
    <p:sldId id="660" r:id="rId16"/>
    <p:sldId id="665" r:id="rId17"/>
    <p:sldId id="666" r:id="rId18"/>
    <p:sldId id="667" r:id="rId19"/>
    <p:sldId id="668" r:id="rId20"/>
    <p:sldId id="671" r:id="rId21"/>
    <p:sldId id="672" r:id="rId22"/>
    <p:sldId id="674" r:id="rId23"/>
  </p:sldIdLst>
  <p:sldSz cx="10693400" cy="7561263"/>
  <p:notesSz cx="6669088" cy="9928225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531">
          <p15:clr>
            <a:srgbClr val="A4A3A4"/>
          </p15:clr>
        </p15:guide>
        <p15:guide id="4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атя" initials="К" lastIdx="1" clrIdx="0">
    <p:extLst>
      <p:ext uri="{19B8F6BF-5375-455C-9EA6-DF929625EA0E}">
        <p15:presenceInfo xmlns:p15="http://schemas.microsoft.com/office/powerpoint/2012/main" userId="Кат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00"/>
    <a:srgbClr val="EB0000"/>
    <a:srgbClr val="EB1E00"/>
    <a:srgbClr val="E51F26"/>
    <a:srgbClr val="EB1E28"/>
    <a:srgbClr val="C81F36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408" autoAdjust="0"/>
  </p:normalViewPr>
  <p:slideViewPr>
    <p:cSldViewPr showGuides="1">
      <p:cViewPr varScale="1">
        <p:scale>
          <a:sx n="81" d="100"/>
          <a:sy n="81" d="100"/>
        </p:scale>
        <p:origin x="900" y="96"/>
      </p:cViewPr>
      <p:guideLst>
        <p:guide orient="horz" pos="2296"/>
        <p:guide pos="2880"/>
        <p:guide orient="horz" pos="253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71583C3-CA27-4496-BECA-C771D03A36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987283-449F-49A3-9FA6-20B92A61CE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3481F-6E72-4171-A9C8-98D56C39F96E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B2E802-5847-4DA6-BAD8-A92EA4C57E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830C92-6658-426B-8F97-72EB78E0A8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C4CA1-B95C-48CD-AB14-2CAA4305D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338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E9510-8D81-4F7D-A3DD-ECD88FF9FF52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A9037-5C04-413C-AFF2-1B3777C3E5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29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2F706F-AFAA-4FA6-90FD-A6042EEAC4E3}"/>
              </a:ext>
            </a:extLst>
          </p:cNvPr>
          <p:cNvSpPr/>
          <p:nvPr userDrawn="1"/>
        </p:nvSpPr>
        <p:spPr>
          <a:xfrm>
            <a:off x="0" y="1954612"/>
            <a:ext cx="10693400" cy="4058267"/>
          </a:xfrm>
          <a:prstGeom prst="rect">
            <a:avLst/>
          </a:prstGeom>
          <a:solidFill>
            <a:srgbClr val="2B314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58D1E9-CE0B-40E2-B7B4-0FA4354CB526}"/>
              </a:ext>
            </a:extLst>
          </p:cNvPr>
          <p:cNvSpPr/>
          <p:nvPr userDrawn="1"/>
        </p:nvSpPr>
        <p:spPr>
          <a:xfrm>
            <a:off x="0" y="3755251"/>
            <a:ext cx="151490" cy="1332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49F62CD-3B5C-4018-AC46-2285EBFB89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67" y="679218"/>
            <a:ext cx="31273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512A90-7C52-4CB6-A385-FCF56ED6BF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11B1396-9D3B-4AEC-A3F5-32D25265EA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1784" y="3348583"/>
            <a:ext cx="9679452" cy="1915285"/>
          </a:xfrm>
        </p:spPr>
        <p:txBody>
          <a:bodyPr anchor="b">
            <a:normAutofit/>
          </a:bodyPr>
          <a:lstStyle>
            <a:lvl1pPr algn="ctr">
              <a:defRPr lang="ru-RU" sz="55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 defTabSz="1043056" rtl="0" eaLnBrk="1" latinLnBrk="0" hangingPunct="1"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EDFA97E-57D3-4908-B503-1A4CD5FEDBA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4666" y="5386216"/>
            <a:ext cx="9768578" cy="453716"/>
          </a:xfrm>
        </p:spPr>
        <p:txBody>
          <a:bodyPr anchor="b">
            <a:normAutofit/>
          </a:bodyPr>
          <a:lstStyle>
            <a:lvl1pPr marL="87313" indent="0">
              <a:buNone/>
              <a:defRPr sz="23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0052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_DEN\_ПРОЕКТЫ\_МФПА\Университет СИНЕРГИЯ\презентации\Рисунок1.jpg">
            <a:extLst>
              <a:ext uri="{FF2B5EF4-FFF2-40B4-BE49-F238E27FC236}">
                <a16:creationId xmlns:a16="http://schemas.microsoft.com/office/drawing/2014/main" id="{04EA8244-8613-47EF-ADFF-CECBFAAFD3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25898" cy="756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D85A3D9-8E6C-42BC-A646-80F2D6AECC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7" y="1001906"/>
            <a:ext cx="2610490" cy="46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2507453-DF3E-4843-9C37-520D26E5A1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6766" y="2196455"/>
            <a:ext cx="9599868" cy="3807156"/>
          </a:xfrm>
        </p:spPr>
        <p:txBody>
          <a:bodyPr anchor="ctr">
            <a:normAutofit/>
          </a:bodyPr>
          <a:lstStyle>
            <a:lvl1pPr marL="0" algn="l" defTabSz="10430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50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4180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C1DD5A-7DBA-4220-B8D8-20048D0ABCE3}"/>
              </a:ext>
            </a:extLst>
          </p:cNvPr>
          <p:cNvSpPr/>
          <p:nvPr userDrawn="1"/>
        </p:nvSpPr>
        <p:spPr>
          <a:xfrm>
            <a:off x="0" y="1795828"/>
            <a:ext cx="10693400" cy="47931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919243"/>
            <a:ext cx="9824904" cy="3488816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632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700511"/>
            <a:ext cx="9824904" cy="3707548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0111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5C6B6E1A-7427-4160-A1D6-036AF3FE4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2" y="2141571"/>
            <a:ext cx="9824905" cy="442469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28352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12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4212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A4523AE8-D259-411C-A6A2-3CD2D16943E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741209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2C6B67E9-E51A-4189-9E6F-B8FBB553E1F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741209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D9E4D091-F7FD-4BCB-B863-BE189268567B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158207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27AE658B-019B-4257-BC1E-5402C16CD9C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158207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4" y="561291"/>
            <a:ext cx="9779870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525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B9B11F2-6547-4B66-9341-F3EB5FC81BDB}"/>
              </a:ext>
            </a:extLst>
          </p:cNvPr>
          <p:cNvSpPr/>
          <p:nvPr userDrawn="1"/>
        </p:nvSpPr>
        <p:spPr>
          <a:xfrm>
            <a:off x="7759261" y="2470407"/>
            <a:ext cx="2359400" cy="40903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8" name="object 3">
            <a:extLst>
              <a:ext uri="{FF2B5EF4-FFF2-40B4-BE49-F238E27FC236}">
                <a16:creationId xmlns:a16="http://schemas.microsoft.com/office/drawing/2014/main" id="{4C967A7A-8161-4185-84CA-97E80FC9B322}"/>
              </a:ext>
            </a:extLst>
          </p:cNvPr>
          <p:cNvSpPr/>
          <p:nvPr userDrawn="1"/>
        </p:nvSpPr>
        <p:spPr>
          <a:xfrm>
            <a:off x="7222" y="252239"/>
            <a:ext cx="125720" cy="1815708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BDCE2DE8-E62B-4A34-8FC0-6B605B6B6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355" y="1133896"/>
            <a:ext cx="9499375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2B0BFA9E-BDB0-415B-8B27-5B6AB1518D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62355" y="489910"/>
            <a:ext cx="9499375" cy="276999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ru-RU" sz="2000" b="1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lvl="0" defTabSz="914400">
              <a:spcBef>
                <a:spcPct val="0"/>
              </a:spcBef>
              <a:buNone/>
            </a:pPr>
            <a:r>
              <a:rPr lang="ru-RU" dirty="0"/>
              <a:t>ОБРАЗЕЦ ТЕКСТА</a:t>
            </a:r>
          </a:p>
        </p:txBody>
      </p:sp>
      <p:sp>
        <p:nvSpPr>
          <p:cNvPr id="42" name="Объект 2">
            <a:extLst>
              <a:ext uri="{FF2B5EF4-FFF2-40B4-BE49-F238E27FC236}">
                <a16:creationId xmlns:a16="http://schemas.microsoft.com/office/drawing/2014/main" id="{DDA1D208-AC82-41CD-AC19-AA520B2C2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691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id="{2CB3BD24-831A-4664-875C-E9C7FB7F8C36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3017334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4" name="Объект 2">
            <a:extLst>
              <a:ext uri="{FF2B5EF4-FFF2-40B4-BE49-F238E27FC236}">
                <a16:creationId xmlns:a16="http://schemas.microsoft.com/office/drawing/2014/main" id="{F8D3A8DA-DE38-47DD-9DD4-6DEB7240F645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388977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E8C385B-C208-4106-8613-8BC5223A3F5C}"/>
              </a:ext>
            </a:extLst>
          </p:cNvPr>
          <p:cNvSpPr/>
          <p:nvPr userDrawn="1"/>
        </p:nvSpPr>
        <p:spPr>
          <a:xfrm>
            <a:off x="648087" y="4846672"/>
            <a:ext cx="7043531" cy="516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52" name="Текст 2">
            <a:extLst>
              <a:ext uri="{FF2B5EF4-FFF2-40B4-BE49-F238E27FC236}">
                <a16:creationId xmlns:a16="http://schemas.microsoft.com/office/drawing/2014/main" id="{7CEAFFC1-C332-47C7-9CFE-8FE0B3FD0457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757731" y="2484487"/>
            <a:ext cx="2304000" cy="292598"/>
          </a:xfrm>
        </p:spPr>
        <p:txBody>
          <a:bodyPr anchor="b">
            <a:normAutofit/>
          </a:bodyPr>
          <a:lstStyle>
            <a:lvl1pPr marL="0" indent="0" algn="l">
              <a:buNone/>
              <a:defRPr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Объект 2">
            <a:extLst>
              <a:ext uri="{FF2B5EF4-FFF2-40B4-BE49-F238E27FC236}">
                <a16:creationId xmlns:a16="http://schemas.microsoft.com/office/drawing/2014/main" id="{BDB58731-0025-45AA-B7E6-AE93EE2F276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7759260" y="2945191"/>
            <a:ext cx="2311011" cy="346286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Объект 2">
            <a:extLst>
              <a:ext uri="{FF2B5EF4-FFF2-40B4-BE49-F238E27FC236}">
                <a16:creationId xmlns:a16="http://schemas.microsoft.com/office/drawing/2014/main" id="{E9331FB5-268A-4AC3-A50C-029CFF37D9C2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65571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9" name="Объект 2">
            <a:extLst>
              <a:ext uri="{FF2B5EF4-FFF2-40B4-BE49-F238E27FC236}">
                <a16:creationId xmlns:a16="http://schemas.microsoft.com/office/drawing/2014/main" id="{073B8669-4C3C-4E00-85DA-6D255EE3B472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3037214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Объект 2">
            <a:extLst>
              <a:ext uri="{FF2B5EF4-FFF2-40B4-BE49-F238E27FC236}">
                <a16:creationId xmlns:a16="http://schemas.microsoft.com/office/drawing/2014/main" id="{6D28D3A1-3506-42DA-8E0C-5D900B154BF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08857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1439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6675" y="1237457"/>
            <a:ext cx="8020050" cy="263244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6675" y="3971414"/>
            <a:ext cx="8020050" cy="1825554"/>
          </a:xfrm>
        </p:spPr>
        <p:txBody>
          <a:bodyPr/>
          <a:lstStyle>
            <a:lvl1pPr marL="0" indent="0" algn="ctr">
              <a:buNone/>
              <a:defRPr sz="2100"/>
            </a:lvl1pPr>
            <a:lvl2pPr marL="391146" indent="0" algn="ctr">
              <a:buNone/>
              <a:defRPr sz="1700"/>
            </a:lvl2pPr>
            <a:lvl3pPr marL="782292" indent="0" algn="ctr">
              <a:buNone/>
              <a:defRPr sz="1500"/>
            </a:lvl3pPr>
            <a:lvl4pPr marL="1173438" indent="0" algn="ctr">
              <a:buNone/>
              <a:defRPr sz="1400"/>
            </a:lvl4pPr>
            <a:lvl5pPr marL="1564584" indent="0" algn="ctr">
              <a:buNone/>
              <a:defRPr sz="1400"/>
            </a:lvl5pPr>
            <a:lvl6pPr marL="1955730" indent="0" algn="ctr">
              <a:buNone/>
              <a:defRPr sz="1400"/>
            </a:lvl6pPr>
            <a:lvl7pPr marL="2346876" indent="0" algn="ctr">
              <a:buNone/>
              <a:defRPr sz="1400"/>
            </a:lvl7pPr>
            <a:lvl8pPr marL="2738022" indent="0" algn="ctr">
              <a:buNone/>
              <a:defRPr sz="1400"/>
            </a:lvl8pPr>
            <a:lvl9pPr marL="3129168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81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265" y="280935"/>
            <a:ext cx="1512396" cy="27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451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602" y="1885067"/>
            <a:ext cx="9223058" cy="3145275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9602" y="5060097"/>
            <a:ext cx="9223058" cy="1654026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3911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82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73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64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557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468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380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29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06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5171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3534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850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402569"/>
            <a:ext cx="9223058" cy="146149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565" y="1853560"/>
            <a:ext cx="4523809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6565" y="2761961"/>
            <a:ext cx="4523809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13534" y="1853560"/>
            <a:ext cx="4546088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13534" y="2761961"/>
            <a:ext cx="4546088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364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204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410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 marL="0" indent="0">
              <a:buNone/>
              <a:defRPr sz="2700"/>
            </a:lvl1pPr>
            <a:lvl2pPr marL="391146" indent="0">
              <a:buNone/>
              <a:defRPr sz="2400"/>
            </a:lvl2pPr>
            <a:lvl3pPr marL="782292" indent="0">
              <a:buNone/>
              <a:defRPr sz="2100"/>
            </a:lvl3pPr>
            <a:lvl4pPr marL="1173438" indent="0">
              <a:buNone/>
              <a:defRPr sz="1700"/>
            </a:lvl4pPr>
            <a:lvl5pPr marL="1564584" indent="0">
              <a:buNone/>
              <a:defRPr sz="1700"/>
            </a:lvl5pPr>
            <a:lvl6pPr marL="1955730" indent="0">
              <a:buNone/>
              <a:defRPr sz="1700"/>
            </a:lvl6pPr>
            <a:lvl7pPr marL="2346876" indent="0">
              <a:buNone/>
              <a:defRPr sz="1700"/>
            </a:lvl7pPr>
            <a:lvl8pPr marL="2738022" indent="0">
              <a:buNone/>
              <a:defRPr sz="1700"/>
            </a:lvl8pPr>
            <a:lvl9pPr marL="3129168" indent="0">
              <a:buNone/>
              <a:defRPr sz="17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176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550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2465" y="402567"/>
            <a:ext cx="2305764" cy="64078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5172" y="402567"/>
            <a:ext cx="6783626" cy="6407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31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B0CA2-EE7C-4F21-BC99-1B7BC45BB5BA}" type="datetimeFigureOut">
              <a:rPr lang="ru-RU" smtClean="0"/>
              <a:pPr/>
              <a:t>11.12.2024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93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5" r:id="rId2"/>
    <p:sldLayoutId id="2147483719" r:id="rId3"/>
    <p:sldLayoutId id="2147483739" r:id="rId4"/>
    <p:sldLayoutId id="2147483736" r:id="rId5"/>
    <p:sldLayoutId id="2147483738" r:id="rId6"/>
    <p:sldLayoutId id="2147483737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20" r:id="rId14"/>
    <p:sldLayoutId id="2147483721" r:id="rId15"/>
    <p:sldLayoutId id="2147483722" r:id="rId16"/>
    <p:sldLayoutId id="2147483723" r:id="rId17"/>
  </p:sldLayoutIdLst>
  <p:txStyles>
    <p:titleStyle>
      <a:lvl1pPr algn="l" defTabSz="782292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573" indent="-195573" algn="l" defTabSz="782292" rtl="0" eaLnBrk="1" latinLnBrk="0" hangingPunct="1">
        <a:lnSpc>
          <a:spcPct val="90000"/>
        </a:lnSpc>
        <a:spcBef>
          <a:spcPts val="85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671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7786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1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60157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51303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4244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3359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2474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114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8229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343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584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73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4687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3802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2916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EBF47-2662-48D1-B238-FBEE452D2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5790" y="3780631"/>
            <a:ext cx="9679452" cy="1915285"/>
          </a:xfrm>
        </p:spPr>
        <p:txBody>
          <a:bodyPr>
            <a:normAutofit fontScale="90000"/>
          </a:bodyPr>
          <a:lstStyle/>
          <a:p>
            <a:r>
              <a:rPr lang="ru-RU" sz="2100" dirty="0" smtClean="0"/>
              <a:t>ОТЧЕТ</a:t>
            </a:r>
            <a:br>
              <a:rPr lang="ru-RU" sz="2100" dirty="0" smtClean="0"/>
            </a:br>
            <a:r>
              <a:rPr lang="ru-RU" sz="2100" dirty="0" smtClean="0"/>
              <a:t>о прохождении производственной практики</a:t>
            </a:r>
            <a:br>
              <a:rPr lang="ru-RU" sz="2100" dirty="0" smtClean="0"/>
            </a:br>
            <a:r>
              <a:rPr lang="ru-RU" sz="2100" dirty="0" smtClean="0"/>
              <a:t> </a:t>
            </a:r>
            <a:br>
              <a:rPr lang="ru-RU" sz="2100" dirty="0" smtClean="0"/>
            </a:br>
            <a:r>
              <a:rPr lang="ru-RU" sz="2100" dirty="0" smtClean="0"/>
              <a:t>по профессиональному модулю ПМ 01</a:t>
            </a:r>
            <a:r>
              <a:rPr lang="ru-RU" sz="2100" dirty="0"/>
              <a:t>. </a:t>
            </a:r>
            <a:r>
              <a:rPr lang="ru-RU" sz="2100" dirty="0" smtClean="0"/>
              <a:t>Документирование </a:t>
            </a:r>
            <a:r>
              <a:rPr lang="ru-RU" sz="2100" dirty="0"/>
              <a:t>хозяйственных операций и ведение бухгалтерского учета </a:t>
            </a:r>
            <a:r>
              <a:rPr lang="ru-RU" sz="2100" dirty="0" smtClean="0"/>
              <a:t>активов организации</a:t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в период с «___» ________ 20__ г. по </a:t>
            </a:r>
            <a:r>
              <a:rPr lang="ru-RU" sz="2100" dirty="0"/>
              <a:t>«___» ________ 20__ г</a:t>
            </a:r>
            <a:r>
              <a:rPr lang="ru-RU" sz="2100" dirty="0" smtClean="0"/>
              <a:t>.</a:t>
            </a:r>
            <a:br>
              <a:rPr lang="ru-RU" sz="21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000" dirty="0" smtClean="0"/>
              <a:t>Специальность</a:t>
            </a:r>
            <a:r>
              <a:rPr lang="ru-RU" sz="2000" dirty="0"/>
              <a:t> </a:t>
            </a:r>
            <a:r>
              <a:rPr lang="ru-RU" sz="2000" dirty="0" smtClean="0"/>
              <a:t>38.02.01 Экономика и бухгалтерский учет (по отраслям)</a:t>
            </a:r>
            <a:endParaRPr lang="ru-RU" sz="20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EC7E33D-1387-4B56-A695-F4C72A50F4EE}"/>
              </a:ext>
            </a:extLst>
          </p:cNvPr>
          <p:cNvSpPr txBox="1">
            <a:spLocks/>
          </p:cNvSpPr>
          <p:nvPr/>
        </p:nvSpPr>
        <p:spPr bwMode="auto">
          <a:xfrm>
            <a:off x="426967" y="5980906"/>
            <a:ext cx="871296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ФИО обучающегося</a:t>
            </a:r>
            <a:r>
              <a:rPr kumimoji="0" lang="ru-RU" alt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____________________________________</a:t>
            </a:r>
            <a:endParaRPr lang="ru-RU" altLang="ru-RU" sz="2400" dirty="0">
              <a:solidFill>
                <a:srgbClr val="FF0000"/>
              </a:solidFill>
              <a:latin typeface="Calibri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Группа: _______________________________________________</a:t>
            </a:r>
          </a:p>
          <a:p>
            <a:pPr lvl="0" algn="l" defTabSz="9144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ФИО Руководителя:  ____________________________________</a:t>
            </a: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22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A02C01-F3A7-4DE2-9DF2-AD08FA482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16" y="1980431"/>
            <a:ext cx="91440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НЕГОСУДАРСТВЕННОЕ ОБРАЗОВАТЕЛЬНОЕ ЧАСТНОЕ УЧРЕЖДЕНИЕ ВЫСШЕГО ОБРАЗОВАНИЯ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«МОСКОВСКИЙ ФИНАНСОВО-ПРОМЫШЛЕННЫЙ УНИВЕРСИТЕТ «СИНЕРГИЯ»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Факультет Экономики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Кафедра Бухгалтерского учета и налогообложения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 altLang="ru-RU" sz="1200" b="1" dirty="0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806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 smtClean="0"/>
              <a:t>Содержание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7645" y="1898174"/>
            <a:ext cx="1008112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/>
              <a:t>1. Общая </a:t>
            </a:r>
            <a:r>
              <a:rPr lang="ru-RU" sz="1300" b="1" dirty="0"/>
              <a:t>организационная характеристика </a:t>
            </a:r>
            <a:r>
              <a:rPr lang="ru-RU" sz="1300" b="1" dirty="0" smtClean="0"/>
              <a:t>Профильной организации - </a:t>
            </a:r>
            <a:r>
              <a:rPr lang="ru-RU" sz="1300" b="1" dirty="0"/>
              <a:t>объекта </a:t>
            </a:r>
            <a:r>
              <a:rPr lang="ru-RU" sz="1300" b="1" dirty="0" smtClean="0"/>
              <a:t>практики</a:t>
            </a:r>
          </a:p>
          <a:p>
            <a:r>
              <a:rPr lang="ru-RU" sz="1300" dirty="0" smtClean="0"/>
              <a:t>1.1. Организационная структура организации</a:t>
            </a:r>
          </a:p>
          <a:p>
            <a:r>
              <a:rPr lang="ru-RU" sz="1300" dirty="0" smtClean="0"/>
              <a:t>1.2. Организационная структура бухгалтерии</a:t>
            </a:r>
          </a:p>
          <a:p>
            <a:r>
              <a:rPr lang="ru-RU" sz="1300" dirty="0" smtClean="0"/>
              <a:t>1.3. Функции и задачи бухгалтерии</a:t>
            </a:r>
          </a:p>
          <a:p>
            <a:r>
              <a:rPr lang="ru-RU" sz="1300" b="1" dirty="0" smtClean="0"/>
              <a:t>2. Сбор </a:t>
            </a:r>
            <a:r>
              <a:rPr lang="ru-RU" sz="1300" b="1" dirty="0"/>
              <a:t>информации об объекте практики и анализ </a:t>
            </a:r>
            <a:r>
              <a:rPr lang="ru-RU" sz="1300" b="1" dirty="0" smtClean="0"/>
              <a:t>содержания данных источников </a:t>
            </a:r>
            <a:endParaRPr lang="ru-RU" sz="1300" dirty="0"/>
          </a:p>
          <a:p>
            <a:r>
              <a:rPr lang="ru-RU" sz="1300" dirty="0" smtClean="0"/>
              <a:t>2.1</a:t>
            </a:r>
            <a:r>
              <a:rPr lang="ru-RU" sz="1300" dirty="0"/>
              <a:t>. </a:t>
            </a:r>
            <a:r>
              <a:rPr lang="ru-RU" sz="1300" dirty="0" smtClean="0"/>
              <a:t>Порядок организации рабочего места бухгалтера</a:t>
            </a:r>
          </a:p>
          <a:p>
            <a:r>
              <a:rPr lang="ru-RU" sz="1300" dirty="0" smtClean="0"/>
              <a:t>2.2.</a:t>
            </a:r>
            <a:r>
              <a:rPr lang="ru-RU" sz="1300" dirty="0"/>
              <a:t> Изучение программного продукта, применяемого для ведения бухгалтерского учета в организации</a:t>
            </a:r>
          </a:p>
          <a:p>
            <a:r>
              <a:rPr lang="ru-RU" sz="1300" dirty="0" smtClean="0"/>
              <a:t>2.3. Разработка рабочего плана счетов</a:t>
            </a:r>
          </a:p>
          <a:p>
            <a:r>
              <a:rPr lang="ru-RU" sz="1300" dirty="0" smtClean="0"/>
              <a:t>2.4.</a:t>
            </a:r>
            <a:r>
              <a:rPr lang="ru-RU" sz="1300" dirty="0"/>
              <a:t> Анализ учетной политики </a:t>
            </a:r>
            <a:r>
              <a:rPr lang="ru-RU" sz="1300" dirty="0" smtClean="0"/>
              <a:t>организации</a:t>
            </a:r>
          </a:p>
          <a:p>
            <a:r>
              <a:rPr lang="ru-RU" sz="1300" dirty="0"/>
              <a:t>2.5. Изучение порядка проведения инвентаризации в </a:t>
            </a:r>
            <a:r>
              <a:rPr lang="ru-RU" sz="1300" dirty="0" smtClean="0"/>
              <a:t>организации</a:t>
            </a:r>
          </a:p>
          <a:p>
            <a:pPr algn="just"/>
            <a:r>
              <a:rPr lang="ru-RU" sz="1300" b="1" dirty="0"/>
              <a:t>3. Приобретение необходимых умений </a:t>
            </a:r>
            <a:r>
              <a:rPr lang="ru-RU" sz="1300" b="1" dirty="0" smtClean="0"/>
              <a:t>и практического </a:t>
            </a:r>
            <a:r>
              <a:rPr lang="ru-RU" sz="1300" b="1" dirty="0"/>
              <a:t>опыта работы по специальности в рамках освоения вида деятельности ВД 1. Документирование хозяйственных операций и ведение бухгалтерского учета </a:t>
            </a:r>
            <a:r>
              <a:rPr lang="ru-RU" sz="1300" b="1" dirty="0" smtClean="0"/>
              <a:t>активов </a:t>
            </a:r>
            <a:r>
              <a:rPr lang="ru-RU" sz="1300" b="1" dirty="0"/>
              <a:t>организации, в том числе денежных средств и расчетных операций, материально-производственных запасов, основных средств и нематериальных активов, затрат на оплату труда, затрат на производство продукции (работ, услуг), готовой продукции и ее реализации, учета </a:t>
            </a:r>
            <a:r>
              <a:rPr lang="ru-RU" sz="1300" b="1" dirty="0" smtClean="0"/>
              <a:t>товаров</a:t>
            </a:r>
            <a:endParaRPr lang="ru-RU" sz="1300" dirty="0"/>
          </a:p>
          <a:p>
            <a:r>
              <a:rPr lang="ru-RU" sz="1300" dirty="0"/>
              <a:t>3.1. Проверка документов: по форме, по существу совершения операций, </a:t>
            </a:r>
            <a:r>
              <a:rPr lang="ru-RU" sz="1300" dirty="0" smtClean="0"/>
              <a:t>арифметическая</a:t>
            </a:r>
            <a:endParaRPr lang="ru-RU" sz="1300" dirty="0"/>
          </a:p>
          <a:p>
            <a:r>
              <a:rPr lang="ru-RU" sz="1300" dirty="0"/>
              <a:t>3.2. Таксировка и </a:t>
            </a:r>
            <a:r>
              <a:rPr lang="ru-RU" sz="1300" dirty="0" err="1"/>
              <a:t>контировка</a:t>
            </a:r>
            <a:r>
              <a:rPr lang="ru-RU" sz="1300" dirty="0"/>
              <a:t> первичных </a:t>
            </a:r>
            <a:r>
              <a:rPr lang="ru-RU" sz="1300" dirty="0" smtClean="0"/>
              <a:t>документов</a:t>
            </a:r>
            <a:endParaRPr lang="ru-RU" sz="1300" dirty="0"/>
          </a:p>
          <a:p>
            <a:r>
              <a:rPr lang="ru-RU" sz="1300" dirty="0"/>
              <a:t>3.3. Составление документов и отражение на счетах бухгалтерского учета операций по учету денежных средств</a:t>
            </a:r>
          </a:p>
          <a:p>
            <a:r>
              <a:rPr lang="ru-RU" sz="1300" dirty="0"/>
              <a:t>3.4. Составление документов и отражение на счетах бухгалтерского учета операций по учету расчетов с дебиторами</a:t>
            </a:r>
          </a:p>
          <a:p>
            <a:r>
              <a:rPr lang="ru-RU" sz="1300" dirty="0"/>
              <a:t>3.5. Составление документов и отражение на счетах бухгалтерского учета операций по учету </a:t>
            </a:r>
            <a:r>
              <a:rPr lang="ru-RU" sz="1300" dirty="0" err="1"/>
              <a:t>внеоборотных</a:t>
            </a:r>
            <a:r>
              <a:rPr lang="ru-RU" sz="1300" dirty="0"/>
              <a:t> </a:t>
            </a:r>
            <a:r>
              <a:rPr lang="ru-RU" sz="1300" dirty="0" smtClean="0"/>
              <a:t>активов</a:t>
            </a:r>
          </a:p>
          <a:p>
            <a:r>
              <a:rPr lang="ru-RU" sz="1300" dirty="0"/>
              <a:t>3.6. Составление документов и отражение на счетах бухгалтерского учета операций по учету товарно-материальных ценностей</a:t>
            </a:r>
          </a:p>
          <a:p>
            <a:pPr algn="just"/>
            <a:r>
              <a:rPr lang="ru-RU" sz="1300" dirty="0"/>
              <a:t>3.7. Составление документов и отражение на счетах бухгалтерского учета операций по учету затрат на производство и реализацию продукции</a:t>
            </a:r>
          </a:p>
          <a:p>
            <a:r>
              <a:rPr lang="ru-RU" sz="1300" b="1" dirty="0" smtClean="0"/>
              <a:t>4</a:t>
            </a:r>
            <a:r>
              <a:rPr lang="ru-RU" sz="1300" b="1" dirty="0"/>
              <a:t>. Заключение. Обработка и анализ полученной информации об объекте </a:t>
            </a:r>
            <a:r>
              <a:rPr lang="ru-RU" sz="1300" b="1" dirty="0" smtClean="0"/>
              <a:t>практики</a:t>
            </a:r>
            <a:endParaRPr lang="ru-RU" sz="1300" dirty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564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32673" y="457416"/>
            <a:ext cx="9687193" cy="775597"/>
          </a:xfrm>
        </p:spPr>
        <p:txBody>
          <a:bodyPr/>
          <a:lstStyle/>
          <a:p>
            <a:r>
              <a:rPr lang="ru-RU" sz="2800" dirty="0" smtClean="0"/>
              <a:t>Общая информация о Профильной организации - объекте практики</a:t>
            </a:r>
            <a:endParaRPr lang="ru-RU" sz="2800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532673" y="2700511"/>
            <a:ext cx="9824904" cy="3488816"/>
          </a:xfrm>
        </p:spPr>
        <p:txBody>
          <a:bodyPr/>
          <a:lstStyle/>
          <a:p>
            <a:r>
              <a:rPr lang="ru-RU" dirty="0" smtClean="0"/>
              <a:t>организационно-правовая форма,</a:t>
            </a:r>
          </a:p>
          <a:p>
            <a:r>
              <a:rPr lang="ru-RU" dirty="0" smtClean="0"/>
              <a:t>вид деятельности,</a:t>
            </a:r>
          </a:p>
          <a:p>
            <a:r>
              <a:rPr lang="ru-RU" dirty="0" smtClean="0"/>
              <a:t>место </a:t>
            </a:r>
            <a:r>
              <a:rPr lang="ru-RU" dirty="0"/>
              <a:t>расположения, </a:t>
            </a:r>
            <a:endParaRPr lang="ru-RU" dirty="0" smtClean="0"/>
          </a:p>
          <a:p>
            <a:r>
              <a:rPr lang="ru-RU" dirty="0" smtClean="0"/>
              <a:t>режим работы,</a:t>
            </a:r>
          </a:p>
          <a:p>
            <a:r>
              <a:rPr lang="ru-RU" dirty="0" smtClean="0"/>
              <a:t>перечень </a:t>
            </a:r>
            <a:r>
              <a:rPr lang="ru-RU" dirty="0"/>
              <a:t>основных и дополнительных </a:t>
            </a:r>
            <a:r>
              <a:rPr lang="ru-RU" dirty="0" smtClean="0"/>
              <a:t>услуг,</a:t>
            </a:r>
          </a:p>
          <a:p>
            <a:r>
              <a:rPr lang="ru-RU" dirty="0" smtClean="0"/>
              <a:t>масштабы деятельности (малое предприятие, крупная, средняя организация)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ru-RU" dirty="0" smtClean="0"/>
              <a:t>Приведите краткую характеристику организации: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8472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432288"/>
            <a:ext cx="9687193" cy="1343445"/>
          </a:xfrm>
        </p:spPr>
        <p:txBody>
          <a:bodyPr/>
          <a:lstStyle/>
          <a:p>
            <a:r>
              <a:rPr lang="ru-RU" sz="2800" dirty="0" smtClean="0"/>
              <a:t>Организационная </a:t>
            </a:r>
            <a:r>
              <a:rPr lang="ru-RU" sz="2800" dirty="0"/>
              <a:t>структура </a:t>
            </a:r>
            <a:r>
              <a:rPr lang="ru-RU" sz="2800" dirty="0" smtClean="0"/>
              <a:t>Профильной организации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244" y="2695232"/>
            <a:ext cx="8064896" cy="3713506"/>
          </a:xfrm>
        </p:spPr>
      </p:pic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7074891" y="1764407"/>
            <a:ext cx="3144975" cy="781530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Приведите схему управления организации – объекта практики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6842807" y="1615112"/>
            <a:ext cx="3384376" cy="1080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98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/>
              <a:t>Организационная структура бухгалтерии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72" y="1908423"/>
            <a:ext cx="5832648" cy="4284291"/>
          </a:xfrm>
        </p:spPr>
      </p:pic>
    </p:spTree>
    <p:extLst>
      <p:ext uri="{BB962C8B-B14F-4D97-AF65-F5344CB8AC3E}">
        <p14:creationId xmlns:p14="http://schemas.microsoft.com/office/powerpoint/2010/main" val="191669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457416"/>
            <a:ext cx="8558443" cy="775597"/>
          </a:xfrm>
        </p:spPr>
        <p:txBody>
          <a:bodyPr/>
          <a:lstStyle/>
          <a:p>
            <a:r>
              <a:rPr lang="ru-RU" sz="2800" dirty="0" smtClean="0"/>
              <a:t>Функции бухгалтерии в Профильной организации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1. …</a:t>
            </a:r>
          </a:p>
          <a:p>
            <a:pPr marL="0" indent="0">
              <a:buNone/>
            </a:pPr>
            <a:r>
              <a:rPr lang="ru-RU" dirty="0" smtClean="0"/>
              <a:t>2. …</a:t>
            </a:r>
          </a:p>
          <a:p>
            <a:pPr marL="0" indent="0">
              <a:buNone/>
            </a:pPr>
            <a:r>
              <a:rPr lang="ru-RU" dirty="0" smtClean="0"/>
              <a:t>3. …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Ниже необходимо кратко описать основные функции бухгалтерии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4963" y="1908423"/>
            <a:ext cx="7400009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1924419" y="2772519"/>
            <a:ext cx="2160240" cy="4320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1" idx="4"/>
          </p:cNvCxnSpPr>
          <p:nvPr/>
        </p:nvCxnSpPr>
        <p:spPr>
          <a:xfrm flipH="1">
            <a:off x="1890316" y="2772519"/>
            <a:ext cx="2204652" cy="11521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31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 smtClean="0"/>
              <a:t>Порядок организации бухгалтерского учета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Ответственность за организацию бухгалтерского учета несет …</a:t>
            </a:r>
          </a:p>
          <a:p>
            <a:r>
              <a:rPr lang="ru-RU" dirty="0" smtClean="0"/>
              <a:t>В организации создана бухгалтерия, возглавляемая главным бухгалтером …</a:t>
            </a:r>
          </a:p>
          <a:p>
            <a:r>
              <a:rPr lang="ru-RU" dirty="0" smtClean="0"/>
              <a:t>Применяется … форма учета</a:t>
            </a:r>
          </a:p>
          <a:p>
            <a:r>
              <a:rPr lang="ru-RU" dirty="0" smtClean="0"/>
              <a:t>Для ведения бухгалтерского учета используется программа …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394963" y="2124447"/>
            <a:ext cx="3871617" cy="421490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Необходимо кратко описать основные особенности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организации бухгалтерского учета Профильной организации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94963" y="1908423"/>
            <a:ext cx="4087641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>
            <a:stCxn id="5" idx="4"/>
          </p:cNvCxnSpPr>
          <p:nvPr/>
        </p:nvCxnSpPr>
        <p:spPr>
          <a:xfrm>
            <a:off x="2438784" y="2772519"/>
            <a:ext cx="1179724" cy="1467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120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 smtClean="0"/>
              <a:t>График документооборота </a:t>
            </a: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8702943"/>
              </p:ext>
            </p:extLst>
          </p:nvPr>
        </p:nvGraphicFramePr>
        <p:xfrm>
          <a:off x="532673" y="3280464"/>
          <a:ext cx="9825032" cy="2471503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701788">
                  <a:extLst>
                    <a:ext uri="{9D8B030D-6E8A-4147-A177-3AD203B41FA5}">
                      <a16:colId xmlns:a16="http://schemas.microsoft.com/office/drawing/2014/main" val="2981905987"/>
                    </a:ext>
                  </a:extLst>
                </a:gridCol>
                <a:gridCol w="701788">
                  <a:extLst>
                    <a:ext uri="{9D8B030D-6E8A-4147-A177-3AD203B41FA5}">
                      <a16:colId xmlns:a16="http://schemas.microsoft.com/office/drawing/2014/main" val="880884279"/>
                    </a:ext>
                  </a:extLst>
                </a:gridCol>
                <a:gridCol w="701788">
                  <a:extLst>
                    <a:ext uri="{9D8B030D-6E8A-4147-A177-3AD203B41FA5}">
                      <a16:colId xmlns:a16="http://schemas.microsoft.com/office/drawing/2014/main" val="2727907672"/>
                    </a:ext>
                  </a:extLst>
                </a:gridCol>
                <a:gridCol w="701788">
                  <a:extLst>
                    <a:ext uri="{9D8B030D-6E8A-4147-A177-3AD203B41FA5}">
                      <a16:colId xmlns:a16="http://schemas.microsoft.com/office/drawing/2014/main" val="2078545493"/>
                    </a:ext>
                  </a:extLst>
                </a:gridCol>
                <a:gridCol w="701788">
                  <a:extLst>
                    <a:ext uri="{9D8B030D-6E8A-4147-A177-3AD203B41FA5}">
                      <a16:colId xmlns:a16="http://schemas.microsoft.com/office/drawing/2014/main" val="3892396343"/>
                    </a:ext>
                  </a:extLst>
                </a:gridCol>
                <a:gridCol w="701788">
                  <a:extLst>
                    <a:ext uri="{9D8B030D-6E8A-4147-A177-3AD203B41FA5}">
                      <a16:colId xmlns:a16="http://schemas.microsoft.com/office/drawing/2014/main" val="3654914596"/>
                    </a:ext>
                  </a:extLst>
                </a:gridCol>
                <a:gridCol w="701788">
                  <a:extLst>
                    <a:ext uri="{9D8B030D-6E8A-4147-A177-3AD203B41FA5}">
                      <a16:colId xmlns:a16="http://schemas.microsoft.com/office/drawing/2014/main" val="476590895"/>
                    </a:ext>
                  </a:extLst>
                </a:gridCol>
                <a:gridCol w="701788">
                  <a:extLst>
                    <a:ext uri="{9D8B030D-6E8A-4147-A177-3AD203B41FA5}">
                      <a16:colId xmlns:a16="http://schemas.microsoft.com/office/drawing/2014/main" val="667426547"/>
                    </a:ext>
                  </a:extLst>
                </a:gridCol>
                <a:gridCol w="701788">
                  <a:extLst>
                    <a:ext uri="{9D8B030D-6E8A-4147-A177-3AD203B41FA5}">
                      <a16:colId xmlns:a16="http://schemas.microsoft.com/office/drawing/2014/main" val="295932258"/>
                    </a:ext>
                  </a:extLst>
                </a:gridCol>
                <a:gridCol w="701788">
                  <a:extLst>
                    <a:ext uri="{9D8B030D-6E8A-4147-A177-3AD203B41FA5}">
                      <a16:colId xmlns:a16="http://schemas.microsoft.com/office/drawing/2014/main" val="2449727627"/>
                    </a:ext>
                  </a:extLst>
                </a:gridCol>
                <a:gridCol w="701788">
                  <a:extLst>
                    <a:ext uri="{9D8B030D-6E8A-4147-A177-3AD203B41FA5}">
                      <a16:colId xmlns:a16="http://schemas.microsoft.com/office/drawing/2014/main" val="818275264"/>
                    </a:ext>
                  </a:extLst>
                </a:gridCol>
                <a:gridCol w="701788">
                  <a:extLst>
                    <a:ext uri="{9D8B030D-6E8A-4147-A177-3AD203B41FA5}">
                      <a16:colId xmlns:a16="http://schemas.microsoft.com/office/drawing/2014/main" val="311334525"/>
                    </a:ext>
                  </a:extLst>
                </a:gridCol>
                <a:gridCol w="701788">
                  <a:extLst>
                    <a:ext uri="{9D8B030D-6E8A-4147-A177-3AD203B41FA5}">
                      <a16:colId xmlns:a16="http://schemas.microsoft.com/office/drawing/2014/main" val="102058486"/>
                    </a:ext>
                  </a:extLst>
                </a:gridCol>
                <a:gridCol w="701788">
                  <a:extLst>
                    <a:ext uri="{9D8B030D-6E8A-4147-A177-3AD203B41FA5}">
                      <a16:colId xmlns:a16="http://schemas.microsoft.com/office/drawing/2014/main" val="3027528121"/>
                    </a:ext>
                  </a:extLst>
                </a:gridCol>
              </a:tblGrid>
              <a:tr h="532284">
                <a:tc rowSpan="2"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Наименование </a:t>
                      </a:r>
                      <a:r>
                        <a:rPr lang="ru-RU" sz="1200" dirty="0">
                          <a:effectLst/>
                        </a:rPr>
                        <a:t>документа</a:t>
                      </a:r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200" dirty="0">
                          <a:effectLst/>
                        </a:rPr>
                        <a:t>Создание документа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200" dirty="0">
                          <a:effectLst/>
                        </a:rPr>
                        <a:t>Проверка документа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200">
                          <a:effectLst/>
                        </a:rPr>
                        <a:t>Обработка документа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200">
                          <a:effectLst/>
                        </a:rPr>
                        <a:t>Передача в архив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771774"/>
                  </a:ext>
                </a:extLst>
              </a:tr>
              <a:tr h="5322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 dirty="0">
                          <a:effectLst/>
                        </a:rPr>
                        <a:t>кол-во экз.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 dirty="0">
                          <a:effectLst/>
                        </a:rPr>
                        <a:t>ответственный за выписку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>
                          <a:effectLst/>
                        </a:rPr>
                        <a:t>ответственный за оформление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 dirty="0">
                          <a:effectLst/>
                        </a:rPr>
                        <a:t>ответственный за исполнение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 dirty="0">
                          <a:effectLst/>
                        </a:rPr>
                        <a:t>срок исполнения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 dirty="0">
                          <a:effectLst/>
                        </a:rPr>
                        <a:t>ответственный за проверку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 dirty="0">
                          <a:effectLst/>
                        </a:rPr>
                        <a:t>кто представляет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 dirty="0">
                          <a:effectLst/>
                        </a:rPr>
                        <a:t>порядок представления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 dirty="0">
                          <a:effectLst/>
                        </a:rPr>
                        <a:t>срок представления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 dirty="0">
                          <a:effectLst/>
                        </a:rPr>
                        <a:t>кто исполняет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 dirty="0">
                          <a:effectLst/>
                        </a:rPr>
                        <a:t>срок исполнения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 dirty="0">
                          <a:effectLst/>
                        </a:rPr>
                        <a:t>кто исполняет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 dirty="0">
                          <a:effectLst/>
                        </a:rPr>
                        <a:t>срок передач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23846760"/>
                  </a:ext>
                </a:extLst>
              </a:tr>
              <a:tr h="265051"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>
                          <a:effectLst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>
                          <a:effectLst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 dirty="0">
                          <a:effectLst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 dirty="0">
                          <a:effectLst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 dirty="0">
                          <a:effectLst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>
                          <a:effectLst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>
                          <a:effectLst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 fontAlgn="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000" dirty="0">
                          <a:effectLst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32049904"/>
                  </a:ext>
                </a:extLst>
              </a:tr>
              <a:tr h="532284">
                <a:tc>
                  <a:txBody>
                    <a:bodyPr/>
                    <a:lstStyle/>
                    <a:p>
                      <a:pPr marL="38100" marR="3810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</a:rPr>
                        <a:t>ПКО</a:t>
                      </a:r>
                      <a:endParaRPr lang="ru-RU" sz="900" b="0" dirty="0">
                        <a:effectLst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</a:rPr>
                        <a:t>1</a:t>
                      </a:r>
                      <a:endParaRPr lang="ru-RU" sz="900" b="0" dirty="0">
                        <a:effectLst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</a:rPr>
                        <a:t>бухгалтерия</a:t>
                      </a:r>
                      <a:endParaRPr lang="ru-RU" sz="900" b="0" dirty="0">
                        <a:effectLst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</a:rPr>
                        <a:t>бухгалтерия</a:t>
                      </a:r>
                      <a:endParaRPr lang="ru-RU" sz="900" b="0" dirty="0">
                        <a:effectLst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</a:rPr>
                        <a:t>касса</a:t>
                      </a:r>
                      <a:endParaRPr lang="ru-RU" sz="900" b="0" dirty="0">
                        <a:effectLst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ежедневно (до:</a:t>
                      </a:r>
                    </a:p>
                    <a:p>
                      <a:pPr marL="38100" marR="3810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часов)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бухгалтерия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</a:rPr>
                        <a:t>кассир</a:t>
                      </a:r>
                      <a:endParaRPr lang="ru-RU" sz="900" b="0" dirty="0">
                        <a:effectLst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при </a:t>
                      </a:r>
                      <a:r>
                        <a:rPr lang="ru-RU" sz="900" b="0" dirty="0" smtClean="0">
                          <a:effectLst/>
                        </a:rPr>
                        <a:t>отчете</a:t>
                      </a:r>
                      <a:endParaRPr lang="ru-RU" sz="900" b="0" dirty="0">
                        <a:effectLst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ежедневно (до:</a:t>
                      </a:r>
                    </a:p>
                    <a:p>
                      <a:pPr marL="38100" marR="3810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часов)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effectLst/>
                        </a:rPr>
                        <a:t>кассир</a:t>
                      </a:r>
                      <a:endParaRPr lang="ru-RU" sz="900" b="0" dirty="0">
                        <a:effectLst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ежедневно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just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бухгалтерия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dirty="0">
                          <a:effectLst/>
                        </a:rPr>
                        <a:t>по истечению квартала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16748953"/>
                  </a:ext>
                </a:extLst>
              </a:tr>
              <a:tr h="532284">
                <a:tc>
                  <a:txBody>
                    <a:bodyPr/>
                    <a:lstStyle/>
                    <a:p>
                      <a:r>
                        <a:rPr lang="ru-RU" dirty="0" smtClean="0"/>
                        <a:t>………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29119"/>
                  </a:ext>
                </a:extLst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405062" y="2196455"/>
            <a:ext cx="9824904" cy="108012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b="0" dirty="0">
                <a:solidFill>
                  <a:schemeClr val="tx1"/>
                </a:solidFill>
              </a:rPr>
              <a:t>Пример графика документооборота</a:t>
            </a:r>
          </a:p>
          <a:p>
            <a:pPr algn="ctr"/>
            <a:r>
              <a:rPr lang="ru-RU" b="0" dirty="0" smtClean="0">
                <a:solidFill>
                  <a:schemeClr val="tx1"/>
                </a:solidFill>
              </a:rPr>
              <a:t>в Профильной организации__________________</a:t>
            </a:r>
            <a:endParaRPr lang="ru-RU" b="0" dirty="0">
              <a:solidFill>
                <a:schemeClr val="tx1"/>
              </a:solidFill>
            </a:endParaRPr>
          </a:p>
          <a:p>
            <a:pPr algn="ctr"/>
            <a:r>
              <a:rPr lang="ru-RU" b="0" dirty="0">
                <a:solidFill>
                  <a:schemeClr val="tx1"/>
                </a:solidFill>
              </a:rPr>
              <a:t> </a:t>
            </a:r>
          </a:p>
          <a:p>
            <a:pPr algn="r"/>
            <a:r>
              <a:rPr lang="ru-RU" b="0" dirty="0">
                <a:solidFill>
                  <a:schemeClr val="tx1"/>
                </a:solidFill>
              </a:rPr>
              <a:t>Утверждено приказом N ___ от ____________ г.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7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4" y="494496"/>
            <a:ext cx="9687193" cy="387798"/>
          </a:xfrm>
        </p:spPr>
        <p:txBody>
          <a:bodyPr/>
          <a:lstStyle/>
          <a:p>
            <a:r>
              <a:rPr lang="ru-RU" sz="2800" dirty="0" smtClean="0"/>
              <a:t>Рабочий план счетов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16" y="1980431"/>
            <a:ext cx="7416824" cy="4680520"/>
          </a:xfrm>
        </p:spPr>
      </p:pic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394963" y="1188343"/>
            <a:ext cx="4735713" cy="542619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Необходимо привести те счета бухгалтерского учета,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 которые применяются в Профильной организации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62124" y="1044327"/>
            <a:ext cx="5328592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>
            <a:stCxn id="6" idx="5"/>
          </p:cNvCxnSpPr>
          <p:nvPr/>
        </p:nvCxnSpPr>
        <p:spPr>
          <a:xfrm>
            <a:off x="4710362" y="1843342"/>
            <a:ext cx="420314" cy="1370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45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 smtClean="0"/>
              <a:t>Учетная политика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1746300" y="2052439"/>
            <a:ext cx="6840760" cy="49349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 основании данных Профильной организации составьте выписку из учетной политики в произвольной форме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94963" y="1937794"/>
            <a:ext cx="9566555" cy="7947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538388" y="2700511"/>
            <a:ext cx="792088" cy="3600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7218908" y="2732590"/>
            <a:ext cx="576064" cy="3733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2918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457416"/>
            <a:ext cx="9687193" cy="775597"/>
          </a:xfrm>
        </p:spPr>
        <p:txBody>
          <a:bodyPr/>
          <a:lstStyle/>
          <a:p>
            <a:r>
              <a:rPr lang="ru-RU" sz="2800" dirty="0"/>
              <a:t>Составление первичных документов по учету денежных средств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300" y="2628503"/>
            <a:ext cx="6480720" cy="3780235"/>
          </a:xfrm>
        </p:spPr>
      </p:pic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394963" y="1620391"/>
            <a:ext cx="9824904" cy="92554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Приходный кассовый ордер</a:t>
            </a:r>
          </a:p>
        </p:txBody>
      </p:sp>
      <p:sp>
        <p:nvSpPr>
          <p:cNvPr id="8" name="Овал 7"/>
          <p:cNvSpPr/>
          <p:nvPr/>
        </p:nvSpPr>
        <p:spPr>
          <a:xfrm>
            <a:off x="7722964" y="2124447"/>
            <a:ext cx="2496902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0" algn="ctr" defTabSz="782292">
              <a:lnSpc>
                <a:spcPct val="90000"/>
              </a:lnSpc>
              <a:spcBef>
                <a:spcPts val="856"/>
              </a:spcBef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заполнить по фактическим 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данным ПКО 79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 стрелкой 10"/>
          <p:cNvCxnSpPr>
            <a:stCxn id="8" idx="4"/>
          </p:cNvCxnSpPr>
          <p:nvPr/>
        </p:nvCxnSpPr>
        <p:spPr>
          <a:xfrm flipH="1">
            <a:off x="7722964" y="2844527"/>
            <a:ext cx="1248451" cy="648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73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/>
              <a:t>Составление первичных </a:t>
            </a:r>
            <a:r>
              <a:rPr lang="ru-RU" sz="2800" dirty="0" smtClean="0"/>
              <a:t>документов</a:t>
            </a:r>
            <a:endParaRPr lang="ru-RU" sz="28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300" y="2628503"/>
            <a:ext cx="6480720" cy="3780235"/>
          </a:xfrm>
        </p:spPr>
      </p:pic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394963" y="1620391"/>
            <a:ext cx="9824904" cy="92554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Приходный кассовый ордер</a:t>
            </a:r>
          </a:p>
        </p:txBody>
      </p:sp>
      <p:sp>
        <p:nvSpPr>
          <p:cNvPr id="8" name="Овал 7"/>
          <p:cNvSpPr/>
          <p:nvPr/>
        </p:nvSpPr>
        <p:spPr>
          <a:xfrm>
            <a:off x="7722964" y="2124447"/>
            <a:ext cx="2496902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0" algn="ctr" defTabSz="782292">
              <a:lnSpc>
                <a:spcPct val="90000"/>
              </a:lnSpc>
              <a:spcBef>
                <a:spcPts val="856"/>
              </a:spcBef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заполнить по фактическим 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данным ПКО 82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 стрелкой 10"/>
          <p:cNvCxnSpPr>
            <a:stCxn id="8" idx="4"/>
          </p:cNvCxnSpPr>
          <p:nvPr/>
        </p:nvCxnSpPr>
        <p:spPr>
          <a:xfrm flipH="1">
            <a:off x="7722964" y="2844527"/>
            <a:ext cx="1248451" cy="648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18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/>
              <a:t>Составление первичных </a:t>
            </a:r>
            <a:r>
              <a:rPr lang="ru-RU" sz="2800" dirty="0" smtClean="0"/>
              <a:t>документов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394963" y="1620391"/>
            <a:ext cx="9824904" cy="50405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Расходный кассовый ордер</a:t>
            </a:r>
          </a:p>
        </p:txBody>
      </p:sp>
      <p:sp>
        <p:nvSpPr>
          <p:cNvPr id="8" name="Овал 7"/>
          <p:cNvSpPr/>
          <p:nvPr/>
        </p:nvSpPr>
        <p:spPr>
          <a:xfrm>
            <a:off x="7722964" y="2124447"/>
            <a:ext cx="2496902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0" algn="ctr" defTabSz="782292">
              <a:lnSpc>
                <a:spcPct val="90000"/>
              </a:lnSpc>
              <a:spcBef>
                <a:spcPts val="856"/>
              </a:spcBef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заполнить по фактическим 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данным РКО 109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 стрелкой 10"/>
          <p:cNvCxnSpPr>
            <a:stCxn id="8" idx="4"/>
          </p:cNvCxnSpPr>
          <p:nvPr/>
        </p:nvCxnSpPr>
        <p:spPr>
          <a:xfrm flipH="1">
            <a:off x="7722964" y="2844527"/>
            <a:ext cx="1248451" cy="648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145" y="2109167"/>
            <a:ext cx="5411818" cy="4536504"/>
          </a:xfrm>
        </p:spPr>
      </p:pic>
    </p:spTree>
    <p:extLst>
      <p:ext uri="{BB962C8B-B14F-4D97-AF65-F5344CB8AC3E}">
        <p14:creationId xmlns:p14="http://schemas.microsoft.com/office/powerpoint/2010/main" val="265873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/>
              <a:t>Составление первичных </a:t>
            </a:r>
            <a:r>
              <a:rPr lang="ru-RU" sz="2800" dirty="0" smtClean="0"/>
              <a:t>документов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394963" y="1620391"/>
            <a:ext cx="9824904" cy="50405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Расходный кассовый ордер</a:t>
            </a:r>
          </a:p>
        </p:txBody>
      </p:sp>
      <p:sp>
        <p:nvSpPr>
          <p:cNvPr id="8" name="Овал 7"/>
          <p:cNvSpPr/>
          <p:nvPr/>
        </p:nvSpPr>
        <p:spPr>
          <a:xfrm>
            <a:off x="7722964" y="2124447"/>
            <a:ext cx="2496902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7313" lvl="0" algn="ctr" defTabSz="782292">
              <a:lnSpc>
                <a:spcPct val="90000"/>
              </a:lnSpc>
              <a:spcBef>
                <a:spcPts val="856"/>
              </a:spcBef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заполнить по фактическим 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данным РКО 115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Прямая со стрелкой 10"/>
          <p:cNvCxnSpPr>
            <a:stCxn id="8" idx="4"/>
          </p:cNvCxnSpPr>
          <p:nvPr/>
        </p:nvCxnSpPr>
        <p:spPr>
          <a:xfrm flipH="1">
            <a:off x="7722964" y="2844527"/>
            <a:ext cx="1248451" cy="648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145" y="2109167"/>
            <a:ext cx="5411818" cy="4536504"/>
          </a:xfrm>
        </p:spPr>
      </p:pic>
    </p:spTree>
    <p:extLst>
      <p:ext uri="{BB962C8B-B14F-4D97-AF65-F5344CB8AC3E}">
        <p14:creationId xmlns:p14="http://schemas.microsoft.com/office/powerpoint/2010/main" val="38210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457416"/>
            <a:ext cx="9687193" cy="775597"/>
          </a:xfrm>
        </p:spPr>
        <p:txBody>
          <a:bodyPr/>
          <a:lstStyle/>
          <a:p>
            <a:r>
              <a:rPr lang="ru-RU" sz="2800" dirty="0"/>
              <a:t>Журнал хозяйственных операций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по </a:t>
            </a:r>
            <a:r>
              <a:rPr lang="ru-RU" sz="2800" dirty="0"/>
              <a:t>кассе за «___» ______ 20__г.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594656"/>
              </p:ext>
            </p:extLst>
          </p:nvPr>
        </p:nvGraphicFramePr>
        <p:xfrm>
          <a:off x="450156" y="1836415"/>
          <a:ext cx="9704265" cy="4719781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776718">
                  <a:extLst>
                    <a:ext uri="{9D8B030D-6E8A-4147-A177-3AD203B41FA5}">
                      <a16:colId xmlns:a16="http://schemas.microsoft.com/office/drawing/2014/main" val="673950289"/>
                    </a:ext>
                  </a:extLst>
                </a:gridCol>
                <a:gridCol w="3901923">
                  <a:extLst>
                    <a:ext uri="{9D8B030D-6E8A-4147-A177-3AD203B41FA5}">
                      <a16:colId xmlns:a16="http://schemas.microsoft.com/office/drawing/2014/main" val="1256698850"/>
                    </a:ext>
                  </a:extLst>
                </a:gridCol>
                <a:gridCol w="5025624">
                  <a:extLst>
                    <a:ext uri="{9D8B030D-6E8A-4147-A177-3AD203B41FA5}">
                      <a16:colId xmlns:a16="http://schemas.microsoft.com/office/drawing/2014/main" val="4057327390"/>
                    </a:ext>
                  </a:extLst>
                </a:gridCol>
              </a:tblGrid>
              <a:tr h="2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№ </a:t>
                      </a:r>
                      <a:r>
                        <a:rPr lang="ru-RU" sz="1200" kern="150" dirty="0" smtClean="0">
                          <a:effectLst/>
                        </a:rPr>
                        <a:t>п/п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Содержание операции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Сумма, руб.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extLst>
                  <a:ext uri="{0D108BD9-81ED-4DB2-BD59-A6C34878D82A}">
                    <a16:rowId xmlns:a16="http://schemas.microsoft.com/office/drawing/2014/main" val="4060916362"/>
                  </a:ext>
                </a:extLst>
              </a:tr>
              <a:tr h="1547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 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kern="150" dirty="0" err="1">
                          <a:effectLst/>
                        </a:rPr>
                        <a:t>Сн</a:t>
                      </a:r>
                      <a:r>
                        <a:rPr lang="ru-RU" sz="1200" kern="150" dirty="0">
                          <a:effectLst/>
                        </a:rPr>
                        <a:t> — 15000 руб.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 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extLst>
                  <a:ext uri="{0D108BD9-81ED-4DB2-BD59-A6C34878D82A}">
                    <a16:rowId xmlns:a16="http://schemas.microsoft.com/office/drawing/2014/main" val="4156830955"/>
                  </a:ext>
                </a:extLst>
              </a:tr>
              <a:tr h="5305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1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kern="150" dirty="0">
                          <a:effectLst/>
                        </a:rPr>
                        <a:t>Поступили в кассу с расчетного счета денежные средства: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kern="150" dirty="0">
                          <a:effectLst/>
                        </a:rPr>
                        <a:t>на хозяйственные и командировочные расходы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65000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extLst>
                  <a:ext uri="{0D108BD9-81ED-4DB2-BD59-A6C34878D82A}">
                    <a16:rowId xmlns:a16="http://schemas.microsoft.com/office/drawing/2014/main" val="2469228218"/>
                  </a:ext>
                </a:extLst>
              </a:tr>
              <a:tr h="3715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2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Поступили от покупателя ООО «Время» деньги в кассу за продукцию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58000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extLst>
                  <a:ext uri="{0D108BD9-81ED-4DB2-BD59-A6C34878D82A}">
                    <a16:rowId xmlns:a16="http://schemas.microsoft.com/office/drawing/2014/main" val="354896831"/>
                  </a:ext>
                </a:extLst>
              </a:tr>
              <a:tr h="3715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3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Поступили деньги в кассу от Аристова О.Л. в погашение полученного займа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95000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extLst>
                  <a:ext uri="{0D108BD9-81ED-4DB2-BD59-A6C34878D82A}">
                    <a16:rowId xmlns:a16="http://schemas.microsoft.com/office/drawing/2014/main" val="1181065610"/>
                  </a:ext>
                </a:extLst>
              </a:tr>
              <a:tr h="3715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4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Выдано из кассы Котову В.В. в возмещение перерасхода по подотчетным суммам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3200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extLst>
                  <a:ext uri="{0D108BD9-81ED-4DB2-BD59-A6C34878D82A}">
                    <a16:rowId xmlns:a16="http://schemas.microsoft.com/office/drawing/2014/main" val="2410507169"/>
                  </a:ext>
                </a:extLst>
              </a:tr>
              <a:tr h="4221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5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kern="150">
                          <a:effectLst/>
                        </a:rPr>
                        <a:t>Внесено в кассу Сеновым И.А.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200" kern="150">
                          <a:effectLst/>
                        </a:rPr>
                        <a:t>в счет погашения причиненного материального ущерба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12830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extLst>
                  <a:ext uri="{0D108BD9-81ED-4DB2-BD59-A6C34878D82A}">
                    <a16:rowId xmlns:a16="http://schemas.microsoft.com/office/drawing/2014/main" val="3593749913"/>
                  </a:ext>
                </a:extLst>
              </a:tr>
              <a:tr h="2414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6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Выдано из кассы Рыкову В.С. на хозяйственные расходы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5000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extLst>
                  <a:ext uri="{0D108BD9-81ED-4DB2-BD59-A6C34878D82A}">
                    <a16:rowId xmlns:a16="http://schemas.microsoft.com/office/drawing/2014/main" val="2417468224"/>
                  </a:ext>
                </a:extLst>
              </a:tr>
              <a:tr h="3715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7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Получено в кассу от покупателя ООО «Крейсер» за реализованную продукцию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24000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extLst>
                  <a:ext uri="{0D108BD9-81ED-4DB2-BD59-A6C34878D82A}">
                    <a16:rowId xmlns:a16="http://schemas.microsoft.com/office/drawing/2014/main" val="3226586456"/>
                  </a:ext>
                </a:extLst>
              </a:tr>
              <a:tr h="2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8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Возвращен остаток подотчетных сумм Мининым М.В.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210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extLst>
                  <a:ext uri="{0D108BD9-81ED-4DB2-BD59-A6C34878D82A}">
                    <a16:rowId xmlns:a16="http://schemas.microsoft.com/office/drawing/2014/main" val="778855917"/>
                  </a:ext>
                </a:extLst>
              </a:tr>
              <a:tr h="2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9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Внесена на расчетный счет выручка за реализованную продукцию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80000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extLst>
                  <a:ext uri="{0D108BD9-81ED-4DB2-BD59-A6C34878D82A}">
                    <a16:rowId xmlns:a16="http://schemas.microsoft.com/office/drawing/2014/main" val="3740659593"/>
                  </a:ext>
                </a:extLst>
              </a:tr>
              <a:tr h="3715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10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>
                          <a:effectLst/>
                        </a:rPr>
                        <a:t>Выдан из кассы аванс на командировочные расходы Агеевой П.Н.</a:t>
                      </a:r>
                      <a:endParaRPr lang="ru-RU" sz="12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effectLst/>
                        </a:rPr>
                        <a:t>60000</a:t>
                      </a:r>
                      <a:endParaRPr lang="ru-RU" sz="12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301" marR="25301" marT="25301" marB="25301" anchor="ctr"/>
                </a:tc>
                <a:extLst>
                  <a:ext uri="{0D108BD9-81ED-4DB2-BD59-A6C34878D82A}">
                    <a16:rowId xmlns:a16="http://schemas.microsoft.com/office/drawing/2014/main" val="3324104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6042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252332"/>
            <a:ext cx="9687193" cy="1661993"/>
          </a:xfrm>
        </p:spPr>
        <p:txBody>
          <a:bodyPr/>
          <a:lstStyle/>
          <a:p>
            <a:r>
              <a:rPr lang="ru-RU" sz="2800" dirty="0"/>
              <a:t>Журнал хозяйственных операций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по </a:t>
            </a:r>
            <a:r>
              <a:rPr lang="ru-RU" sz="2800" dirty="0"/>
              <a:t>движению денежных средств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на </a:t>
            </a:r>
            <a:r>
              <a:rPr lang="ru-RU" sz="2800" dirty="0"/>
              <a:t>расчетном </a:t>
            </a:r>
            <a:r>
              <a:rPr lang="ru-RU" sz="2800" dirty="0" smtClean="0"/>
              <a:t>счете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9758905"/>
              </p:ext>
            </p:extLst>
          </p:nvPr>
        </p:nvGraphicFramePr>
        <p:xfrm>
          <a:off x="713513" y="1980431"/>
          <a:ext cx="9481679" cy="4464497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776462">
                  <a:extLst>
                    <a:ext uri="{9D8B030D-6E8A-4147-A177-3AD203B41FA5}">
                      <a16:colId xmlns:a16="http://schemas.microsoft.com/office/drawing/2014/main" val="3333598126"/>
                    </a:ext>
                  </a:extLst>
                </a:gridCol>
                <a:gridCol w="4929411">
                  <a:extLst>
                    <a:ext uri="{9D8B030D-6E8A-4147-A177-3AD203B41FA5}">
                      <a16:colId xmlns:a16="http://schemas.microsoft.com/office/drawing/2014/main" val="1547728026"/>
                    </a:ext>
                  </a:extLst>
                </a:gridCol>
                <a:gridCol w="1258602">
                  <a:extLst>
                    <a:ext uri="{9D8B030D-6E8A-4147-A177-3AD203B41FA5}">
                      <a16:colId xmlns:a16="http://schemas.microsoft.com/office/drawing/2014/main" val="2727594371"/>
                    </a:ext>
                  </a:extLst>
                </a:gridCol>
                <a:gridCol w="1258602">
                  <a:extLst>
                    <a:ext uri="{9D8B030D-6E8A-4147-A177-3AD203B41FA5}">
                      <a16:colId xmlns:a16="http://schemas.microsoft.com/office/drawing/2014/main" val="3024091006"/>
                    </a:ext>
                  </a:extLst>
                </a:gridCol>
                <a:gridCol w="1258602">
                  <a:extLst>
                    <a:ext uri="{9D8B030D-6E8A-4147-A177-3AD203B41FA5}">
                      <a16:colId xmlns:a16="http://schemas.microsoft.com/office/drawing/2014/main" val="1367923704"/>
                    </a:ext>
                  </a:extLst>
                </a:gridCol>
              </a:tblGrid>
              <a:tr h="7239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№ </a:t>
                      </a:r>
                      <a:r>
                        <a:rPr lang="ru-RU" sz="1400" kern="150" dirty="0" smtClean="0">
                          <a:effectLst/>
                        </a:rPr>
                        <a:t>п/п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Содержание операции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Сумма, руб.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effectLst/>
                        </a:rPr>
                        <a:t>Дебет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effectLst/>
                        </a:rPr>
                        <a:t>Кредит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716173332"/>
                  </a:ext>
                </a:extLst>
              </a:tr>
              <a:tr h="13574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1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С расчетного счета перечислено в погашении задолженности: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-поставщикам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-прочим кредиторам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-внебюджетным фондам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27700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16400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35600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4114306864"/>
                  </a:ext>
                </a:extLst>
              </a:tr>
              <a:tr h="9351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2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На расчетный счет зачислены платежи: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-от прочих дебиторов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-от покупателей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800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400000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947631979"/>
                  </a:ext>
                </a:extLst>
              </a:tr>
              <a:tr h="5127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3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С расчетного счета открыт аккредитив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180000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227384995"/>
                  </a:ext>
                </a:extLst>
              </a:tr>
              <a:tr h="9351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4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С расчетного счета перечислена заработная плата работникам на зарплатные карты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860000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316861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544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/>
              <a:t>Платежное поручение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6498826" y="2011156"/>
            <a:ext cx="3168353" cy="648072"/>
          </a:xfrm>
        </p:spPr>
        <p:txBody>
          <a:bodyPr>
            <a:normAutofit fontScale="92500"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Оформите платежное поручение на основании данных Профильной организации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5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96" y="1836415"/>
            <a:ext cx="5040560" cy="4500315"/>
          </a:xfrm>
        </p:spPr>
      </p:pic>
      <p:sp>
        <p:nvSpPr>
          <p:cNvPr id="6" name="Овал 5"/>
          <p:cNvSpPr/>
          <p:nvPr/>
        </p:nvSpPr>
        <p:spPr>
          <a:xfrm>
            <a:off x="6426819" y="1836415"/>
            <a:ext cx="3312369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2250356" y="2335192"/>
            <a:ext cx="4104456" cy="720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036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103" y="587124"/>
            <a:ext cx="9687193" cy="955646"/>
          </a:xfrm>
        </p:spPr>
        <p:txBody>
          <a:bodyPr/>
          <a:lstStyle/>
          <a:p>
            <a:r>
              <a:rPr lang="ru-RU" sz="2800" dirty="0"/>
              <a:t>Расчеты с подотчетными </a:t>
            </a:r>
            <a:r>
              <a:rPr lang="ru-RU" sz="2800" dirty="0" smtClean="0"/>
              <a:t>лицами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1746300" y="2124447"/>
            <a:ext cx="7416824" cy="42149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Отразите указанные в данных Профильной организации операции в учете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242244" y="1980431"/>
            <a:ext cx="8208912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541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156" y="450305"/>
            <a:ext cx="9687193" cy="387798"/>
          </a:xfrm>
        </p:spPr>
        <p:txBody>
          <a:bodyPr/>
          <a:lstStyle/>
          <a:p>
            <a:r>
              <a:rPr lang="ru-RU" sz="2800" dirty="0" smtClean="0"/>
              <a:t>Учет материалов</a:t>
            </a: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8724014"/>
              </p:ext>
            </p:extLst>
          </p:nvPr>
        </p:nvGraphicFramePr>
        <p:xfrm>
          <a:off x="1569433" y="1908423"/>
          <a:ext cx="6984776" cy="5185265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573508">
                  <a:extLst>
                    <a:ext uri="{9D8B030D-6E8A-4147-A177-3AD203B41FA5}">
                      <a16:colId xmlns:a16="http://schemas.microsoft.com/office/drawing/2014/main" val="3649203532"/>
                    </a:ext>
                  </a:extLst>
                </a:gridCol>
                <a:gridCol w="3796075">
                  <a:extLst>
                    <a:ext uri="{9D8B030D-6E8A-4147-A177-3AD203B41FA5}">
                      <a16:colId xmlns:a16="http://schemas.microsoft.com/office/drawing/2014/main" val="756560898"/>
                    </a:ext>
                  </a:extLst>
                </a:gridCol>
                <a:gridCol w="871731">
                  <a:extLst>
                    <a:ext uri="{9D8B030D-6E8A-4147-A177-3AD203B41FA5}">
                      <a16:colId xmlns:a16="http://schemas.microsoft.com/office/drawing/2014/main" val="865616988"/>
                    </a:ext>
                  </a:extLst>
                </a:gridCol>
                <a:gridCol w="871731">
                  <a:extLst>
                    <a:ext uri="{9D8B030D-6E8A-4147-A177-3AD203B41FA5}">
                      <a16:colId xmlns:a16="http://schemas.microsoft.com/office/drawing/2014/main" val="810025787"/>
                    </a:ext>
                  </a:extLst>
                </a:gridCol>
                <a:gridCol w="871731">
                  <a:extLst>
                    <a:ext uri="{9D8B030D-6E8A-4147-A177-3AD203B41FA5}">
                      <a16:colId xmlns:a16="http://schemas.microsoft.com/office/drawing/2014/main" val="4034695631"/>
                    </a:ext>
                  </a:extLst>
                </a:gridCol>
              </a:tblGrid>
              <a:tr h="4329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№ п/п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Содержание операции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Сумма, руб.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Дебет 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extLst>
                  <a:ext uri="{0D108BD9-81ED-4DB2-BD59-A6C34878D82A}">
                    <a16:rowId xmlns:a16="http://schemas.microsoft.com/office/drawing/2014/main" val="1527895551"/>
                  </a:ext>
                </a:extLst>
              </a:tr>
              <a:tr h="6112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1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Оприходованы материалы, полученные </a:t>
                      </a:r>
                      <a:br>
                        <a:rPr lang="ru-RU" sz="1400" kern="150" dirty="0">
                          <a:effectLst/>
                        </a:rPr>
                      </a:br>
                      <a:r>
                        <a:rPr lang="ru-RU" sz="1400" kern="150" dirty="0">
                          <a:effectLst/>
                        </a:rPr>
                        <a:t>от поставщика (без учета НДС)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48910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extLst>
                  <a:ext uri="{0D108BD9-81ED-4DB2-BD59-A6C34878D82A}">
                    <a16:rowId xmlns:a16="http://schemas.microsoft.com/office/drawing/2014/main" val="2244912478"/>
                  </a:ext>
                </a:extLst>
              </a:tr>
              <a:tr h="6112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2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Отражены расходы за доставку материалов силами сторонней организации (без учета НДС)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5740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extLst>
                  <a:ext uri="{0D108BD9-81ED-4DB2-BD59-A6C34878D82A}">
                    <a16:rowId xmlns:a16="http://schemas.microsoft.com/office/drawing/2014/main" val="2705106989"/>
                  </a:ext>
                </a:extLst>
              </a:tr>
              <a:tr h="10511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3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Отражены расходы, связанные с посредническими услугами сторонней организации, связанные с приобретением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материалов (без учета НДС)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4210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extLst>
                  <a:ext uri="{0D108BD9-81ED-4DB2-BD59-A6C34878D82A}">
                    <a16:rowId xmlns:a16="http://schemas.microsoft.com/office/drawing/2014/main" val="2956884716"/>
                  </a:ext>
                </a:extLst>
              </a:tr>
              <a:tr h="9678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4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Отпущены материалы на: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а) изготовление продукции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б) общехозяйственные нужды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31500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7300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 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extLst>
                  <a:ext uri="{0D108BD9-81ED-4DB2-BD59-A6C34878D82A}">
                    <a16:rowId xmlns:a16="http://schemas.microsoft.com/office/drawing/2014/main" val="2371906634"/>
                  </a:ext>
                </a:extLst>
              </a:tr>
              <a:tr h="9678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5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400" kern="150">
                          <a:effectLst/>
                        </a:rPr>
                        <a:t>Списываются ТЗР, относящиеся к израсходованным материалам на: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400" kern="150">
                          <a:effectLst/>
                        </a:rPr>
                        <a:t>а) изготовление продукции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ru-RU" sz="1400" kern="150">
                          <a:effectLst/>
                        </a:rPr>
                        <a:t>б) общехозяйственные нужды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?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?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02" marR="28702" marT="28702" marB="28702"/>
                </a:tc>
                <a:extLst>
                  <a:ext uri="{0D108BD9-81ED-4DB2-BD59-A6C34878D82A}">
                    <a16:rowId xmlns:a16="http://schemas.microsoft.com/office/drawing/2014/main" val="1827060973"/>
                  </a:ext>
                </a:extLst>
              </a:tr>
            </a:tbl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2682403" y="1129139"/>
            <a:ext cx="4896545" cy="491252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На основании данных Профильной организации отразите все операции по учету материалов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106340" y="1044327"/>
            <a:ext cx="5910962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840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 smtClean="0"/>
              <a:t>Учет </a:t>
            </a:r>
            <a:r>
              <a:rPr lang="ru-RU" sz="2800" dirty="0" err="1" smtClean="0"/>
              <a:t>внеоборотных</a:t>
            </a:r>
            <a:r>
              <a:rPr lang="ru-RU" sz="2800" dirty="0" smtClean="0"/>
              <a:t> активов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1674292" y="2124447"/>
            <a:ext cx="7776864" cy="42149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Отразите указанные в данных Профильной организации операции в учете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242244" y="1980431"/>
            <a:ext cx="8208912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7460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/>
              <a:t>Учет затрат на производство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8420355"/>
              </p:ext>
            </p:extLst>
          </p:nvPr>
        </p:nvGraphicFramePr>
        <p:xfrm>
          <a:off x="894064" y="1764407"/>
          <a:ext cx="8964409" cy="4927243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677734">
                  <a:extLst>
                    <a:ext uri="{9D8B030D-6E8A-4147-A177-3AD203B41FA5}">
                      <a16:colId xmlns:a16="http://schemas.microsoft.com/office/drawing/2014/main" val="302484397"/>
                    </a:ext>
                  </a:extLst>
                </a:gridCol>
                <a:gridCol w="4970031">
                  <a:extLst>
                    <a:ext uri="{9D8B030D-6E8A-4147-A177-3AD203B41FA5}">
                      <a16:colId xmlns:a16="http://schemas.microsoft.com/office/drawing/2014/main" val="2981156240"/>
                    </a:ext>
                  </a:extLst>
                </a:gridCol>
                <a:gridCol w="1105548">
                  <a:extLst>
                    <a:ext uri="{9D8B030D-6E8A-4147-A177-3AD203B41FA5}">
                      <a16:colId xmlns:a16="http://schemas.microsoft.com/office/drawing/2014/main" val="3604031831"/>
                    </a:ext>
                  </a:extLst>
                </a:gridCol>
                <a:gridCol w="1105548">
                  <a:extLst>
                    <a:ext uri="{9D8B030D-6E8A-4147-A177-3AD203B41FA5}">
                      <a16:colId xmlns:a16="http://schemas.microsoft.com/office/drawing/2014/main" val="2804172773"/>
                    </a:ext>
                  </a:extLst>
                </a:gridCol>
                <a:gridCol w="1105548">
                  <a:extLst>
                    <a:ext uri="{9D8B030D-6E8A-4147-A177-3AD203B41FA5}">
                      <a16:colId xmlns:a16="http://schemas.microsoft.com/office/drawing/2014/main" val="1854825520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№ п/п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Содержание операции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Сумма, руб.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Дебет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extLst>
                  <a:ext uri="{0D108BD9-81ED-4DB2-BD59-A6C34878D82A}">
                    <a16:rowId xmlns:a16="http://schemas.microsoft.com/office/drawing/2014/main" val="2467194891"/>
                  </a:ext>
                </a:extLst>
              </a:tr>
              <a:tr h="304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1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Отпущены сырье и материалы на производство продукции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50000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extLst>
                  <a:ext uri="{0D108BD9-81ED-4DB2-BD59-A6C34878D82A}">
                    <a16:rowId xmlns:a16="http://schemas.microsoft.com/office/drawing/2014/main" val="1925980732"/>
                  </a:ext>
                </a:extLst>
              </a:tr>
              <a:tr h="4331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2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Начислена заработная плата рабочим основного производства, за выпуск продукции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500000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extLst>
                  <a:ext uri="{0D108BD9-81ED-4DB2-BD59-A6C34878D82A}">
                    <a16:rowId xmlns:a16="http://schemas.microsoft.com/office/drawing/2014/main" val="2008698154"/>
                  </a:ext>
                </a:extLst>
              </a:tr>
              <a:tr h="6904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3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Начислены страховые взносы в государственные внебюджетные фонды и взносы в Фонд социального страхования на травматизм и профессиональные заболевания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155000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extLst>
                  <a:ext uri="{0D108BD9-81ED-4DB2-BD59-A6C34878D82A}">
                    <a16:rowId xmlns:a16="http://schemas.microsoft.com/office/drawing/2014/main" val="2972793993"/>
                  </a:ext>
                </a:extLst>
              </a:tr>
              <a:tr h="304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4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Начислена амортизация производственного оборудования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30000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extLst>
                  <a:ext uri="{0D108BD9-81ED-4DB2-BD59-A6C34878D82A}">
                    <a16:rowId xmlns:a16="http://schemas.microsoft.com/office/drawing/2014/main" val="1999237756"/>
                  </a:ext>
                </a:extLst>
              </a:tr>
              <a:tr h="304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5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Учтены затраты на электроэнергию на технологические нужды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7000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extLst>
                  <a:ext uri="{0D108BD9-81ED-4DB2-BD59-A6C34878D82A}">
                    <a16:rowId xmlns:a16="http://schemas.microsoft.com/office/drawing/2014/main" val="2335076665"/>
                  </a:ext>
                </a:extLst>
              </a:tr>
              <a:tr h="4331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6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Начислена амортизация нематериального актива (товарный знак)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4000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extLst>
                  <a:ext uri="{0D108BD9-81ED-4DB2-BD59-A6C34878D82A}">
                    <a16:rowId xmlns:a16="http://schemas.microsoft.com/office/drawing/2014/main" val="1649397627"/>
                  </a:ext>
                </a:extLst>
              </a:tr>
              <a:tr h="4331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7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Начислена заработная плата административно-управленческому персоналу предприятия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120000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extLst>
                  <a:ext uri="{0D108BD9-81ED-4DB2-BD59-A6C34878D82A}">
                    <a16:rowId xmlns:a16="http://schemas.microsoft.com/office/drawing/2014/main" val="2865950445"/>
                  </a:ext>
                </a:extLst>
              </a:tr>
              <a:tr h="6904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8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Начислены страховые взносы в государственные внебюджетные фонды и взносы в Фонд социального страхования на травматизм и профессиональные заболевания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37200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extLst>
                  <a:ext uri="{0D108BD9-81ED-4DB2-BD59-A6C34878D82A}">
                    <a16:rowId xmlns:a16="http://schemas.microsoft.com/office/drawing/2014/main" val="3758804707"/>
                  </a:ext>
                </a:extLst>
              </a:tr>
              <a:tr h="4331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9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В конце месяца определяются и списываются общехозяйственные затраты со счета 26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?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extLst>
                  <a:ext uri="{0D108BD9-81ED-4DB2-BD59-A6C34878D82A}">
                    <a16:rowId xmlns:a16="http://schemas.microsoft.com/office/drawing/2014/main" val="3637687688"/>
                  </a:ext>
                </a:extLst>
              </a:tr>
              <a:tr h="304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10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>
                          <a:effectLst/>
                        </a:rPr>
                        <a:t>Оприходована на склад готовая продукция</a:t>
                      </a:r>
                      <a:endParaRPr lang="ru-RU" sz="1400" kern="1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</a:rPr>
                        <a:t>95000</a:t>
                      </a: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0356" marR="20356" marT="20356" marB="20356"/>
                </a:tc>
                <a:extLst>
                  <a:ext uri="{0D108BD9-81ED-4DB2-BD59-A6C34878D82A}">
                    <a16:rowId xmlns:a16="http://schemas.microsoft.com/office/drawing/2014/main" val="190967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96153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963" y="623371"/>
            <a:ext cx="9687193" cy="387798"/>
          </a:xfrm>
        </p:spPr>
        <p:txBody>
          <a:bodyPr/>
          <a:lstStyle/>
          <a:p>
            <a:r>
              <a:rPr lang="ru-RU" sz="2800" dirty="0"/>
              <a:t>Выводы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6461" y="3276575"/>
            <a:ext cx="9625695" cy="298746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1. …</a:t>
            </a:r>
          </a:p>
          <a:p>
            <a:pPr marL="0" indent="0">
              <a:buNone/>
            </a:pPr>
            <a:r>
              <a:rPr lang="ru-RU" dirty="0" smtClean="0"/>
              <a:t>2. …</a:t>
            </a:r>
          </a:p>
          <a:p>
            <a:pPr marL="0" indent="0">
              <a:buNone/>
            </a:pPr>
            <a:r>
              <a:rPr lang="ru-RU" dirty="0" smtClean="0"/>
              <a:t>3. …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369970" y="1836415"/>
            <a:ext cx="9824904" cy="1368152"/>
          </a:xfrm>
        </p:spPr>
        <p:txBody>
          <a:bodyPr>
            <a:normAutofit/>
          </a:bodyPr>
          <a:lstStyle/>
          <a:p>
            <a:pPr indent="449263"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 smtClean="0">
                <a:solidFill>
                  <a:schemeClr val="tx1"/>
                </a:solidFill>
              </a:rPr>
              <a:t>Осуществите </a:t>
            </a:r>
            <a:r>
              <a:rPr lang="ru-RU" sz="1400" dirty="0">
                <a:solidFill>
                  <a:schemeClr val="tx1"/>
                </a:solidFill>
              </a:rPr>
              <a:t>комплексный анализ полученной информации, </a:t>
            </a:r>
            <a:r>
              <a:rPr lang="ru-RU" sz="1400" dirty="0" smtClean="0">
                <a:solidFill>
                  <a:schemeClr val="tx1"/>
                </a:solidFill>
              </a:rPr>
              <a:t>разработайте свои </a:t>
            </a:r>
            <a:r>
              <a:rPr lang="ru-RU" sz="1400" dirty="0">
                <a:solidFill>
                  <a:schemeClr val="tx1"/>
                </a:solidFill>
              </a:rPr>
              <a:t>предложения и рекомендации на основе сравнения </a:t>
            </a:r>
            <a:r>
              <a:rPr lang="ru-RU" sz="1400" dirty="0" smtClean="0">
                <a:solidFill>
                  <a:schemeClr val="tx1"/>
                </a:solidFill>
              </a:rPr>
              <a:t>полученного </a:t>
            </a:r>
            <a:r>
              <a:rPr lang="ru-RU" sz="1400" smtClean="0">
                <a:solidFill>
                  <a:schemeClr val="tx1"/>
                </a:solidFill>
              </a:rPr>
              <a:t>практического опыта с </a:t>
            </a:r>
            <a:r>
              <a:rPr lang="ru-RU" sz="1400" dirty="0">
                <a:solidFill>
                  <a:schemeClr val="tx1"/>
                </a:solidFill>
              </a:rPr>
              <a:t>пройденным по профессиональному модулю ПМ.01 </a:t>
            </a:r>
            <a:r>
              <a:rPr lang="ru-RU" sz="1400" dirty="0" smtClean="0">
                <a:solidFill>
                  <a:schemeClr val="tx1"/>
                </a:solidFill>
              </a:rPr>
              <a:t>Документирование </a:t>
            </a:r>
            <a:r>
              <a:rPr lang="ru-RU" sz="1400" dirty="0">
                <a:solidFill>
                  <a:schemeClr val="tx1"/>
                </a:solidFill>
              </a:rPr>
              <a:t>хозяйственных операций и ведение бухгалтерского учета </a:t>
            </a:r>
            <a:r>
              <a:rPr lang="ru-RU" sz="1400" dirty="0" smtClean="0">
                <a:solidFill>
                  <a:schemeClr val="tx1"/>
                </a:solidFill>
              </a:rPr>
              <a:t>активов организации </a:t>
            </a:r>
            <a:r>
              <a:rPr lang="ru-RU" sz="1400" dirty="0">
                <a:solidFill>
                  <a:schemeClr val="tx1"/>
                </a:solidFill>
              </a:rPr>
              <a:t>теоретическим </a:t>
            </a:r>
            <a:r>
              <a:rPr lang="ru-RU" sz="1400" dirty="0" smtClean="0">
                <a:solidFill>
                  <a:schemeClr val="tx1"/>
                </a:solidFill>
              </a:rPr>
              <a:t>материалом:</a:t>
            </a:r>
            <a:endParaRPr lang="ru-RU" sz="14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58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_шаблончик A4 (1)" id="{CECEB147-F7F0-4995-89D0-2FD57D90FCEB}" vid="{306AE4ED-CFFA-434E-A652-8353525159A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презентация_шаблончик A4 (1)</Template>
  <TotalTime>1521</TotalTime>
  <Words>1102</Words>
  <Application>Microsoft Office PowerPoint</Application>
  <PresentationFormat>Произвольный</PresentationFormat>
  <Paragraphs>276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Times New Roman</vt:lpstr>
      <vt:lpstr>Тема Office</vt:lpstr>
      <vt:lpstr>ОТЧЕТ о прохождении производственной практики   по профессиональному модулю ПМ 01. Документирование хозяйственных операций и ведение бухгалтерского учета активов организации  в период с «___» ________ 20__ г. по «___» ________ 20__ г.  Специальность 38.02.01 Экономика и бухгалтерский учет (по отраслям)</vt:lpstr>
      <vt:lpstr>Содержание</vt:lpstr>
      <vt:lpstr>Общая информация о Профильной организации - объекте практики</vt:lpstr>
      <vt:lpstr>Организационная структура Профильной организации </vt:lpstr>
      <vt:lpstr>Организационная структура бухгалтерии</vt:lpstr>
      <vt:lpstr>Функции бухгалтерии в Профильной организации</vt:lpstr>
      <vt:lpstr>Порядок организации бухгалтерского учета</vt:lpstr>
      <vt:lpstr>График документооборота </vt:lpstr>
      <vt:lpstr>Рабочий план счетов</vt:lpstr>
      <vt:lpstr>Учетная политика</vt:lpstr>
      <vt:lpstr>Составление первичных документов по учету денежных средств</vt:lpstr>
      <vt:lpstr>Составление первичных документов</vt:lpstr>
      <vt:lpstr>Составление первичных документов</vt:lpstr>
      <vt:lpstr>Составление первичных документов</vt:lpstr>
      <vt:lpstr>Журнал хозяйственных операций  по кассе за «___» ______ 20__г.</vt:lpstr>
      <vt:lpstr>Журнал хозяйственных операций  по движению денежных средств  на расчетном счете </vt:lpstr>
      <vt:lpstr>Платежное поручение</vt:lpstr>
      <vt:lpstr>Расчеты с подотчетными лицами </vt:lpstr>
      <vt:lpstr>Учет материалов</vt:lpstr>
      <vt:lpstr>Учет внеоборотных активов</vt:lpstr>
      <vt:lpstr>Учет затрат на производство</vt:lpstr>
      <vt:lpstr>Выводы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Буланова Альбина Евгеньевна</cp:lastModifiedBy>
  <cp:revision>117</cp:revision>
  <cp:lastPrinted>2019-08-06T13:15:09Z</cp:lastPrinted>
  <dcterms:created xsi:type="dcterms:W3CDTF">2020-03-27T22:15:06Z</dcterms:created>
  <dcterms:modified xsi:type="dcterms:W3CDTF">2024-12-11T13:10:16Z</dcterms:modified>
</cp:coreProperties>
</file>