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6"/>
  </p:notesMasterIdLst>
  <p:handoutMasterIdLst>
    <p:handoutMasterId r:id="rId27"/>
  </p:handoutMasterIdLst>
  <p:sldIdLst>
    <p:sldId id="405" r:id="rId2"/>
    <p:sldId id="647" r:id="rId3"/>
    <p:sldId id="648" r:id="rId4"/>
    <p:sldId id="649" r:id="rId5"/>
    <p:sldId id="675" r:id="rId6"/>
    <p:sldId id="671" r:id="rId7"/>
    <p:sldId id="676" r:id="rId8"/>
    <p:sldId id="677" r:id="rId9"/>
    <p:sldId id="678" r:id="rId10"/>
    <p:sldId id="689" r:id="rId11"/>
    <p:sldId id="679" r:id="rId12"/>
    <p:sldId id="682" r:id="rId13"/>
    <p:sldId id="684" r:id="rId14"/>
    <p:sldId id="686" r:id="rId15"/>
    <p:sldId id="690" r:id="rId16"/>
    <p:sldId id="696" r:id="rId17"/>
    <p:sldId id="695" r:id="rId18"/>
    <p:sldId id="694" r:id="rId19"/>
    <p:sldId id="693" r:id="rId20"/>
    <p:sldId id="691" r:id="rId21"/>
    <p:sldId id="692" r:id="rId22"/>
    <p:sldId id="688" r:id="rId23"/>
    <p:sldId id="672" r:id="rId24"/>
    <p:sldId id="681" r:id="rId25"/>
  </p:sldIdLst>
  <p:sldSz cx="10693400" cy="7561263"/>
  <p:notesSz cx="6797675" cy="992505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2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commentAuthors" Target="commentAuthors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11.xml"/><Relationship Id="rId2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01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Проблемы в работе</a:t>
            </a:r>
            <a:r>
              <a:rPr lang="ru-RU"/>
              <a:t> СПиР</a:t>
            </a:r>
          </a:p>
        </c:rich>
      </c:tx>
      <c:overlay val="0"/>
      <c:spPr>
        <a:noFill/>
        <a:ln w="21534">
          <a:noFill/>
        </a:ln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Ппоблемы СПиР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0DA-4E22-8324-F4A5BF83869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50DA-4E22-8324-F4A5BF83869C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50DA-4E22-8324-F4A5BF83869C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50DA-4E22-8324-F4A5BF83869C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50DA-4E22-8324-F4A5BF83869C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50DA-4E22-8324-F4A5BF83869C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50DA-4E22-8324-F4A5BF83869C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50DA-4E22-8324-F4A5BF83869C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50DA-4E22-8324-F4A5BF83869C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9-50DA-4E22-8324-F4A5BF83869C}"/>
              </c:ext>
            </c:extLst>
          </c:dPt>
          <c:dLbls>
            <c:dLbl>
              <c:idx val="0"/>
              <c:layout>
                <c:manualLayout>
                  <c:x val="7.605748552641807E-2"/>
                  <c:y val="0.15578708213803649"/>
                </c:manualLayout>
              </c:layout>
              <c:tx>
                <c:rich>
                  <a:bodyPr/>
                  <a:lstStyle/>
                  <a:p>
                    <a:r>
                      <a:rPr lang="ru-RU" sz="800"/>
                      <a:t>Неполное\</a:t>
                    </a:r>
                  </a:p>
                  <a:p>
                    <a:r>
                      <a:rPr lang="ru-RU" sz="800"/>
                      <a:t>неточное предоставление информации об услугах 
</a:t>
                    </a:r>
                    <a:r>
                      <a:rPr lang="ru-RU" sz="800" b="1"/>
                      <a:t>23%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DA-4E22-8324-F4A5BF83869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/>
                      <a:t>Путаница в передаче информации между СПиР и хозяйственной службой 
</a:t>
                    </a:r>
                    <a:r>
                      <a:rPr lang="ru-RU" b="1"/>
                      <a:t>17%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DA-4E22-8324-F4A5BF83869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/>
                      <a:t>Невыполнение персоналом стойки регистрации просьб
</a:t>
                    </a:r>
                    <a:r>
                      <a:rPr lang="ru-RU" b="1"/>
                      <a:t>2%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DA-4E22-8324-F4A5BF83869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/>
                      <a:t>Долгое заселение 
</a:t>
                    </a:r>
                    <a:r>
                      <a:rPr lang="ru-RU" b="1"/>
                      <a:t>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DA-4E22-8324-F4A5BF83869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/>
                      <a:t>Дублирование списания с карты
</a:t>
                    </a:r>
                    <a:r>
                      <a:rPr lang="ru-RU" b="1"/>
                      <a:t>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DA-4E22-8324-F4A5BF83869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ru-RU"/>
                      <a:t>Нерасторопность персонала 
</a:t>
                    </a:r>
                    <a:r>
                      <a:rPr lang="ru-RU" b="1"/>
                      <a:t>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DA-4E22-8324-F4A5BF83869C}"/>
                </c:ext>
              </c:extLst>
            </c:dLbl>
            <c:dLbl>
              <c:idx val="6"/>
              <c:layout>
                <c:manualLayout>
                  <c:x val="-4.944135284447989E-2"/>
                  <c:y val="-6.6490875573612496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Заселение не соответствует бронированию
</a:t>
                    </a:r>
                    <a:r>
                      <a:rPr lang="ru-RU" b="1"/>
                      <a:t>18%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0DA-4E22-8324-F4A5BF83869C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ru-RU"/>
                      <a:t>Неэтичное\непрофессиональное поведение персонала 
</a:t>
                    </a:r>
                    <a:r>
                      <a:rPr lang="ru-RU" b="1"/>
                      <a:t>4%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DA-4E22-8324-F4A5BF83869C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ru-RU" sz="800"/>
                      <a:t>Ошибки в работе при регистрации\</a:t>
                    </a:r>
                  </a:p>
                  <a:p>
                    <a:r>
                      <a:rPr lang="ru-RU" sz="800"/>
                      <a:t>выезде 
</a:t>
                    </a:r>
                    <a:r>
                      <a:rPr lang="ru-RU" sz="800" b="1"/>
                      <a:t>14%</a:t>
                    </a:r>
                    <a:endParaRPr lang="ru-RU" b="1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0DA-4E22-8324-F4A5BF83869C}"/>
                </c:ext>
              </c:extLst>
            </c:dLbl>
            <c:dLbl>
              <c:idx val="9"/>
              <c:layout>
                <c:manualLayout>
                  <c:x val="0.20910820855776621"/>
                  <c:y val="3.207733747760682E-2"/>
                </c:manualLayout>
              </c:layout>
              <c:tx>
                <c:rich>
                  <a:bodyPr/>
                  <a:lstStyle/>
                  <a:p>
                    <a:r>
                      <a:rPr lang="ru-RU" sz="800"/>
                      <a:t>Неработающие ключ</a:t>
                    </a:r>
                    <a:r>
                      <a:rPr lang="ru-RU" sz="800" b="0" i="0" u="none" strike="noStrike" kern="1200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– </a:t>
                    </a:r>
                    <a:r>
                      <a:rPr lang="ru-RU" sz="800"/>
                      <a:t>карты 
</a:t>
                    </a:r>
                    <a:r>
                      <a:rPr lang="ru-RU" sz="800" b="1"/>
                      <a:t>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DA-4E22-8324-F4A5BF83869C}"/>
                </c:ext>
              </c:extLst>
            </c:dLbl>
            <c:spPr>
              <a:noFill/>
              <a:ln w="21534">
                <a:noFill/>
              </a:ln>
            </c:spPr>
            <c:txPr>
              <a:bodyPr/>
              <a:lstStyle/>
              <a:p>
                <a:pPr>
                  <a:defRPr sz="8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Неполное\неточное предоставление информации об услугах </c:v>
                </c:pt>
                <c:pt idx="1">
                  <c:v>Путаница в передачи информации между спир и хозяйственной службой </c:v>
                </c:pt>
                <c:pt idx="2">
                  <c:v>Невыполнение персоналом стойки регистрации просьб</c:v>
                </c:pt>
                <c:pt idx="3">
                  <c:v>Долгое заселение </c:v>
                </c:pt>
                <c:pt idx="4">
                  <c:v>Дублирование списания с карты</c:v>
                </c:pt>
                <c:pt idx="5">
                  <c:v>Нерасторопность персонала </c:v>
                </c:pt>
                <c:pt idx="6">
                  <c:v>Заселение не соответствует бронированию</c:v>
                </c:pt>
                <c:pt idx="7">
                  <c:v>Неэтичное\непрофессиональное поведение персонала </c:v>
                </c:pt>
                <c:pt idx="8">
                  <c:v>Ошибки в работе при регистрации\выезде </c:v>
                </c:pt>
                <c:pt idx="9">
                  <c:v>Неработающие ключ-карты 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 formatCode="0">
                  <c:v>23</c:v>
                </c:pt>
                <c:pt idx="1">
                  <c:v>17</c:v>
                </c:pt>
                <c:pt idx="2">
                  <c:v>2</c:v>
                </c:pt>
                <c:pt idx="3">
                  <c:v>7</c:v>
                </c:pt>
                <c:pt idx="4">
                  <c:v>5</c:v>
                </c:pt>
                <c:pt idx="5">
                  <c:v>7</c:v>
                </c:pt>
                <c:pt idx="6">
                  <c:v>18</c:v>
                </c:pt>
                <c:pt idx="7">
                  <c:v>4</c:v>
                </c:pt>
                <c:pt idx="8">
                  <c:v>14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DA-4E22-8324-F4A5BF83869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1534">
          <a:noFill/>
        </a:ln>
      </c:spPr>
    </c:plotArea>
    <c:plotVisOnly val="1"/>
    <c:dispBlanksAs val="zero"/>
    <c:showDLblsOverMax val="0"/>
  </c:chart>
  <c:externalData r:id="rId2">
    <c:autoUpdate val="0"/>
  </c:externalData>
</c:chartSpac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098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8.xml"/><Relationship Id="rId2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9.xml"/><Relationship Id="rId2" Type="http://schemas.openxmlformats.org/officeDocument/2006/relationships/slideLayout" Target="../slideLayouts/slideLayou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10.xml"/><Relationship Id="rId2" Type="http://schemas.openxmlformats.org/officeDocument/2006/relationships/slideLayout" Target="../slideLayouts/slideLayout3.xml"/><Relationship Id="rId3" Type="http://schemas.openxmlformats.org/officeDocument/2006/relationships/chart" Target="../charts/char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3132559"/>
            <a:ext cx="9721080" cy="2934324"/>
          </a:xfrm>
        </p:spPr>
        <p:txBody>
          <a:bodyPr>
            <a:normAutofit/>
          </a:bodyPr>
          <a:lstStyle/>
          <a:p>
            <a:r>
              <a:rPr lang="ru-RU" sz="2100" dirty="0"/>
              <a:t>ОТЧЕТ</a:t>
            </a:r>
            <a:br>
              <a:rPr lang="ru-RU" sz="2100" dirty="0"/>
            </a:br>
            <a:r>
              <a:rPr lang="ru-RU" sz="2100" dirty="0"/>
              <a:t>о прохождении учебной практики</a:t>
            </a:r>
            <a:br>
              <a:rPr lang="ru-RU" sz="2100" dirty="0"/>
            </a:br>
            <a:r>
              <a:rPr lang="ru-RU" sz="2100" dirty="0"/>
              <a:t> </a:t>
            </a:r>
            <a:br>
              <a:rPr lang="ru-RU" sz="2100" dirty="0"/>
            </a:br>
            <a:r>
              <a:rPr lang="ru-RU" sz="1800" dirty="0"/>
              <a:t>по профессиональному модулю ПМ.01 Организация и контроль текущей деятельности сотрудников службы приема и размещения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в период с </a:t>
            </a:r>
            <a:r>
              <a:rPr lang="ru-RU" sz="1800" dirty="0" smtClean="0"/>
              <a:t>«___» ________ 20__ </a:t>
            </a:r>
            <a:r>
              <a:rPr lang="ru-RU" sz="1800" dirty="0"/>
              <a:t>г. по «___» ________ 20__ г.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100" dirty="0"/>
              <a:t>Специальность </a:t>
            </a:r>
            <a:r>
              <a:rPr lang="ru-RU" sz="2000" dirty="0"/>
              <a:t>43.02.14 Гостиничное дело</a:t>
            </a: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Туризма и индустрии гостеприимства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Менеджмента в гостиничном и ресторанном бизнесе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BC1611B-5C6A-4DD4-B018-FCDD128CAB95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                       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ФИО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Руководителя: 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45846-6D5E-49F4-AA03-D79147EB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Особенности работы с гостями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391D44-0DE1-4ADC-B027-3F59ED0D8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3" y="2268463"/>
            <a:ext cx="9824904" cy="3488816"/>
          </a:xfrm>
        </p:spPr>
        <p:txBody>
          <a:bodyPr>
            <a:normAutofit/>
          </a:bodyPr>
          <a:lstStyle/>
          <a:p>
            <a:pPr marL="0" indent="536575">
              <a:buNone/>
            </a:pPr>
            <a:r>
              <a:rPr lang="ru-RU" sz="2100" dirty="0"/>
              <a:t>Проанализировать категории гостей в гостинице «…».</a:t>
            </a:r>
          </a:p>
          <a:p>
            <a:pPr marL="0" indent="536575" algn="just">
              <a:buNone/>
            </a:pPr>
            <a:r>
              <a:rPr lang="ru-RU" sz="2100" dirty="0"/>
              <a:t>Изучить порядок встречи, приема, регистрации и размещения гостей, групп, корпоративных гостей, иностранных граждан. Принять участие в демонстрации и назначении номера. Осуществить поселение в номер. Описать особенности обслуживания VIP-гостей. Выявить особенности работы с постоянными и </a:t>
            </a:r>
            <a:r>
              <a:rPr lang="ru-RU" sz="2100" dirty="0" smtClean="0"/>
              <a:t>VIP-гостями </a:t>
            </a:r>
            <a:r>
              <a:rPr lang="ru-RU" sz="2100" dirty="0"/>
              <a:t>в гостинице – базе практики. Привести примеры комплиментов VIP-гостям в гостинице – базе практики. Изучить правила регистрации иностранных гостей, рассмотреть виды и категории виз, понятие миграционной карты.</a:t>
            </a:r>
          </a:p>
          <a:p>
            <a:pPr marL="0" indent="536575">
              <a:buNone/>
            </a:pPr>
            <a:r>
              <a:rPr lang="ru-RU" sz="2100" b="1" dirty="0"/>
              <a:t>(4 слайда)</a:t>
            </a:r>
          </a:p>
        </p:txBody>
      </p:sp>
    </p:spTree>
    <p:extLst>
      <p:ext uri="{BB962C8B-B14F-4D97-AF65-F5344CB8AC3E}">
        <p14:creationId xmlns:p14="http://schemas.microsoft.com/office/powerpoint/2010/main" val="410733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423955"/>
            <a:ext cx="10013422" cy="775597"/>
          </a:xfrm>
        </p:spPr>
        <p:txBody>
          <a:bodyPr/>
          <a:lstStyle/>
          <a:p>
            <a:r>
              <a:rPr lang="ru-RU" sz="2800" dirty="0"/>
              <a:t>Документация службы приема и размещения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836415"/>
            <a:ext cx="942253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Рассмотреть виды и формы документации в деятельности службы приема и размещения в зависимости от уровня автоматизации гостиницы. </a:t>
            </a:r>
          </a:p>
          <a:p>
            <a:pPr indent="536575" algn="just"/>
            <a:r>
              <a:rPr lang="ru-RU" dirty="0"/>
              <a:t>Оформить и разместить скан-фото примеров заполненных документов, необходимых для учета использования номерного фонда на этапах: подготовительном, въезда, пребывания, выезда гостя (</a:t>
            </a:r>
            <a:r>
              <a:rPr lang="ru-RU" b="1" dirty="0"/>
              <a:t>2-3 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83554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423956"/>
            <a:ext cx="10013422" cy="775597"/>
          </a:xfrm>
        </p:spPr>
        <p:txBody>
          <a:bodyPr/>
          <a:lstStyle/>
          <a:p>
            <a:r>
              <a:rPr lang="ru-RU" sz="2800" dirty="0"/>
              <a:t>Профессиональная автоматизированная программа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980431"/>
            <a:ext cx="942253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Ознакомиться с алгоритмом работы в профессиональной автоматизированной программе в части, касающейся заполнения бланков, регистрационных форм, заявок, писем.</a:t>
            </a:r>
          </a:p>
          <a:p>
            <a:pPr indent="536575" algn="just"/>
            <a:r>
              <a:rPr lang="ru-RU" dirty="0"/>
              <a:t>Составить заявку в технический отдел гостиницы (на ремонте/ не сдается номер) </a:t>
            </a:r>
            <a:r>
              <a:rPr lang="ru-RU" b="1" dirty="0"/>
              <a:t>(2-3  слайда).</a:t>
            </a:r>
          </a:p>
        </p:txBody>
      </p:sp>
    </p:spTree>
    <p:extLst>
      <p:ext uri="{BB962C8B-B14F-4D97-AF65-F5344CB8AC3E}">
        <p14:creationId xmlns:p14="http://schemas.microsoft.com/office/powerpoint/2010/main" val="3543379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423955"/>
            <a:ext cx="10013422" cy="775597"/>
          </a:xfrm>
        </p:spPr>
        <p:txBody>
          <a:bodyPr/>
          <a:lstStyle/>
          <a:p>
            <a:r>
              <a:rPr lang="ru-RU" sz="2800" dirty="0"/>
              <a:t>Оформление выезда гостя и процедура его выписки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980431"/>
            <a:ext cx="942253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Изучить стандарты качества обслуживания при выписке гостей. </a:t>
            </a:r>
          </a:p>
          <a:p>
            <a:pPr indent="536575" algn="just"/>
            <a:r>
              <a:rPr lang="ru-RU" dirty="0"/>
              <a:t>Описать порядок действий менеджера в случае выписки гостя в:</a:t>
            </a:r>
          </a:p>
          <a:p>
            <a:pPr marL="536575" indent="536575" algn="just">
              <a:buFont typeface="Arial" panose="020B0604020202020204" pitchFamily="34" charset="0"/>
              <a:buChar char="•"/>
            </a:pPr>
            <a:r>
              <a:rPr lang="ru-RU" dirty="0"/>
              <a:t>расчетный час;</a:t>
            </a:r>
          </a:p>
          <a:p>
            <a:pPr marL="536575" indent="536575" algn="just">
              <a:buFont typeface="Arial" panose="020B0604020202020204" pitchFamily="34" charset="0"/>
              <a:buChar char="•"/>
            </a:pPr>
            <a:r>
              <a:rPr lang="ru-RU" dirty="0"/>
              <a:t>час выезда гостей;</a:t>
            </a:r>
          </a:p>
          <a:p>
            <a:pPr marL="536575" indent="536575" algn="just">
              <a:buFont typeface="Arial" panose="020B0604020202020204" pitchFamily="34" charset="0"/>
              <a:buChar char="•"/>
            </a:pPr>
            <a:r>
              <a:rPr lang="ru-RU" dirty="0"/>
              <a:t>«экспресс выписка». </a:t>
            </a:r>
          </a:p>
          <a:p>
            <a:pPr indent="536575" algn="just"/>
            <a:r>
              <a:rPr lang="ru-RU" dirty="0"/>
              <a:t>Рассмотреть функции кассира службы приема и размещения. Определить материальную ответственность при работе с валютными и другими ценностями. Разместить на слайде фото оборудования кассового отделения гостиницы                    </a:t>
            </a:r>
            <a:r>
              <a:rPr lang="ru-RU" b="1" dirty="0"/>
              <a:t>(3 слайда).</a:t>
            </a:r>
          </a:p>
        </p:txBody>
      </p:sp>
    </p:spTree>
    <p:extLst>
      <p:ext uri="{BB962C8B-B14F-4D97-AF65-F5344CB8AC3E}">
        <p14:creationId xmlns:p14="http://schemas.microsoft.com/office/powerpoint/2010/main" val="3866141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617854"/>
            <a:ext cx="10013422" cy="387798"/>
          </a:xfrm>
        </p:spPr>
        <p:txBody>
          <a:bodyPr/>
          <a:lstStyle/>
          <a:p>
            <a:r>
              <a:rPr lang="ru-RU" sz="2800" dirty="0"/>
              <a:t>Процедура выписки в гостинице «…»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629664-A976-4B9A-AC4D-93E545AC61DA}"/>
              </a:ext>
            </a:extLst>
          </p:cNvPr>
          <p:cNvSpPr/>
          <p:nvPr/>
        </p:nvSpPr>
        <p:spPr>
          <a:xfrm>
            <a:off x="485456" y="2052439"/>
            <a:ext cx="9649072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Рассмотреть виды и порядок расчета оплаты за проживание и дополнительные услуги в гостиницах в соответствии с «Правилами предоставления гостиничных услуг РФ». </a:t>
            </a:r>
          </a:p>
          <a:p>
            <a:pPr indent="536575" algn="just"/>
            <a:r>
              <a:rPr lang="ru-RU" dirty="0"/>
              <a:t>Описать процедуру подготовки и проведения операций расчета. Изучить правила оформления счетов. Рассмотреть способы оплаты в гостиницах. Принять участие в оформлении счетов. Рассмотреть примеры конфликтных ситуаций при расчетах с гостями и описать алгоритм их разрешения </a:t>
            </a:r>
            <a:r>
              <a:rPr lang="ru-RU" b="1" dirty="0"/>
              <a:t>(2-3 слайда).</a:t>
            </a:r>
          </a:p>
        </p:txBody>
      </p:sp>
    </p:spTree>
    <p:extLst>
      <p:ext uri="{BB962C8B-B14F-4D97-AF65-F5344CB8AC3E}">
        <p14:creationId xmlns:p14="http://schemas.microsoft.com/office/powerpoint/2010/main" val="3667986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617854"/>
            <a:ext cx="10013422" cy="387798"/>
          </a:xfrm>
        </p:spPr>
        <p:txBody>
          <a:bodyPr/>
          <a:lstStyle/>
          <a:p>
            <a:r>
              <a:rPr lang="ru-RU" sz="2800" dirty="0"/>
              <a:t>Организация ночного аудита в гостинице «…»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629664-A976-4B9A-AC4D-93E545AC61DA}"/>
              </a:ext>
            </a:extLst>
          </p:cNvPr>
          <p:cNvSpPr/>
          <p:nvPr/>
        </p:nvSpPr>
        <p:spPr>
          <a:xfrm>
            <a:off x="497220" y="2052439"/>
            <a:ext cx="964907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Ознакомиться с работой службы ночного аудита: назначение и основные функции. Изучить правила выполнения ночного аудита и правила работы с информационной базой данных гостиницы </a:t>
            </a:r>
            <a:r>
              <a:rPr lang="ru-RU" b="1" dirty="0"/>
              <a:t>(2-3 слайда).</a:t>
            </a:r>
          </a:p>
        </p:txBody>
      </p:sp>
    </p:spTree>
    <p:extLst>
      <p:ext uri="{BB962C8B-B14F-4D97-AF65-F5344CB8AC3E}">
        <p14:creationId xmlns:p14="http://schemas.microsoft.com/office/powerpoint/2010/main" val="3732608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0225" algn="just">
              <a:buNone/>
            </a:pPr>
            <a:r>
              <a:rPr lang="ru-RU" sz="2100" dirty="0"/>
              <a:t>Гость заплатил за проживание в одноместном стандартном номере с 15.12 по 20.12 – 50 000 руб., 17.12 Гость неожиданно получил вызов с работы и попросил портье, сделать ему возврат денежных средств за двое суток. Напишите, какую сумму необходимо вернуть гостю, какие документы портье необходимо подготовить и получить от гостя для возврата денежных средств гостю и для финансовой отчетности в бухгалтерию. Подробно пропишите все суммы в документах, которые будут фигурировать при данной процедуре.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467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/>
          <a:lstStyle/>
          <a:p>
            <a:pPr marL="0" indent="542925" algn="just">
              <a:buNone/>
            </a:pPr>
            <a:r>
              <a:rPr lang="ru-RU" sz="2100" dirty="0"/>
              <a:t>Гость при заезде оплатил проживание с 18.12 по 21.12 – 27 000 рублей, через 2,5 часа после заселения Гостю пришло сообщение о срочном выезде. Какую сумму должен вернуть портье гостю, и какие документы портье должен подготовить и получить от гостя для возврата денежных средств гостю и для финансовой отчетности в бухгалтерию. Подробно пропишите все суммы в документах, которые будут фигурировать при данной процедуре.</a:t>
            </a:r>
          </a:p>
          <a:p>
            <a:pPr marL="0" indent="542925" algn="just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1167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354013" algn="just">
              <a:buNone/>
            </a:pPr>
            <a:r>
              <a:rPr lang="ru-RU" sz="2100" dirty="0"/>
              <a:t>Прибывшие в отель гости заселились в забронированные для них номера, но войдя в номер, поняли, что категория номеров их не удовлетворяет и они хотели бы номера сменить. </a:t>
            </a:r>
          </a:p>
          <a:p>
            <a:pPr marL="0" indent="354013">
              <a:buNone/>
            </a:pPr>
            <a:r>
              <a:rPr lang="ru-RU" sz="2100" dirty="0"/>
              <a:t>А) Ваши действия: </a:t>
            </a:r>
          </a:p>
          <a:p>
            <a:pPr marL="0" indent="354013">
              <a:buNone/>
            </a:pPr>
            <a:r>
              <a:rPr lang="ru-RU" sz="2100" dirty="0"/>
              <a:t>1. …</a:t>
            </a:r>
          </a:p>
          <a:p>
            <a:pPr marL="0" indent="354013">
              <a:buNone/>
            </a:pPr>
            <a:r>
              <a:rPr lang="ru-RU" sz="2100" dirty="0"/>
              <a:t>2. …</a:t>
            </a:r>
          </a:p>
          <a:p>
            <a:pPr marL="0" indent="354013">
              <a:buNone/>
            </a:pPr>
            <a:r>
              <a:rPr lang="ru-RU" sz="2100" dirty="0"/>
              <a:t>3. … и т.д.</a:t>
            </a:r>
          </a:p>
          <a:p>
            <a:pPr marL="0" indent="354013">
              <a:buNone/>
            </a:pPr>
            <a:r>
              <a:rPr lang="ru-RU" sz="2100" dirty="0"/>
              <a:t>Б) Документы, которые необходимы при выполнении задания.</a:t>
            </a:r>
          </a:p>
          <a:p>
            <a:pPr marL="0" indent="354013">
              <a:buNone/>
            </a:pPr>
            <a:r>
              <a:rPr lang="ru-RU" sz="2100" dirty="0"/>
              <a:t>В) Должности сотрудников, которые задействованы в решении ситуации.</a:t>
            </a:r>
          </a:p>
          <a:p>
            <a:pPr marL="0" indent="542925" algn="just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407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354013" algn="just">
              <a:buNone/>
            </a:pPr>
            <a:r>
              <a:rPr lang="ru-RU" sz="2100" dirty="0"/>
              <a:t>Номер гостя не был убран. Гость с претензией обратился к администратору. Действия администратора в данной ситуации.</a:t>
            </a:r>
          </a:p>
          <a:p>
            <a:pPr marL="0" indent="354013" algn="just">
              <a:buNone/>
            </a:pPr>
            <a:r>
              <a:rPr lang="ru-RU" sz="2100" dirty="0"/>
              <a:t>А) Ваши действия: </a:t>
            </a:r>
          </a:p>
          <a:p>
            <a:pPr marL="0" indent="354013" algn="just">
              <a:buNone/>
            </a:pPr>
            <a:r>
              <a:rPr lang="ru-RU" sz="2100" dirty="0"/>
              <a:t>1. …</a:t>
            </a:r>
          </a:p>
          <a:p>
            <a:pPr marL="0" indent="354013" algn="just">
              <a:buNone/>
            </a:pPr>
            <a:r>
              <a:rPr lang="ru-RU" sz="2100" dirty="0"/>
              <a:t>2. …</a:t>
            </a:r>
          </a:p>
          <a:p>
            <a:pPr marL="0" indent="354013" algn="just">
              <a:buNone/>
            </a:pPr>
            <a:r>
              <a:rPr lang="ru-RU" sz="2100" dirty="0"/>
              <a:t>3. … и т.д.</a:t>
            </a:r>
          </a:p>
          <a:p>
            <a:pPr marL="0" indent="354013" algn="just">
              <a:buNone/>
            </a:pPr>
            <a:r>
              <a:rPr lang="ru-RU" sz="2100" dirty="0"/>
              <a:t>Б) Документы, которые необходимы при выполнении задания.</a:t>
            </a:r>
          </a:p>
          <a:p>
            <a:pPr marL="0" indent="354013" algn="just">
              <a:buNone/>
            </a:pPr>
            <a:r>
              <a:rPr lang="ru-RU" sz="2100" dirty="0"/>
              <a:t>В) Должности сотрудников, которые задействованы в решении ситуации.</a:t>
            </a:r>
          </a:p>
          <a:p>
            <a:pPr marL="0" indent="542925" algn="just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5997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Содержание 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(25-35 слайдов)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1713" y="1836415"/>
            <a:ext cx="10009112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algn="just">
              <a:buAutoNum type="romanUcPeriod"/>
            </a:pPr>
            <a:r>
              <a:rPr lang="ru-RU" sz="1600" b="1" dirty="0">
                <a:cs typeface="Times New Roman" panose="02020603050405020304" pitchFamily="18" charset="0"/>
              </a:rPr>
              <a:t>Характеристика организационной структуры гостиницы «…»</a:t>
            </a:r>
          </a:p>
          <a:p>
            <a:pPr algn="just"/>
            <a:r>
              <a:rPr lang="ru-RU" sz="1600" dirty="0">
                <a:cs typeface="Times New Roman" panose="02020603050405020304" pitchFamily="18" charset="0"/>
              </a:rPr>
              <a:t>1.1. </a:t>
            </a:r>
            <a:r>
              <a:rPr lang="ru-RU" sz="1600" dirty="0"/>
              <a:t>Организационная структура управления в гостинице «…»</a:t>
            </a:r>
          </a:p>
          <a:p>
            <a:pPr algn="just"/>
            <a:r>
              <a:rPr lang="ru-RU" sz="1600" dirty="0"/>
              <a:t>1.2. Взаимодействие службы приема и размещения со смежными подразделениями в гостинице  «…»</a:t>
            </a:r>
          </a:p>
          <a:p>
            <a:pPr algn="just"/>
            <a:r>
              <a:rPr lang="en-US" sz="1600" b="1" dirty="0">
                <a:cs typeface="Times New Roman" panose="02020603050405020304" pitchFamily="18" charset="0"/>
              </a:rPr>
              <a:t>II.</a:t>
            </a:r>
            <a:r>
              <a:rPr lang="ru-RU" sz="1600" b="1" dirty="0">
                <a:cs typeface="Times New Roman" panose="02020603050405020304" pitchFamily="18" charset="0"/>
              </a:rPr>
              <a:t> Сбор информации об объекте практики и анализ содержания источников </a:t>
            </a:r>
            <a:endParaRPr lang="ru-RU" sz="1600" dirty="0"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cs typeface="Times New Roman" panose="02020603050405020304" pitchFamily="18" charset="0"/>
              </a:rPr>
              <a:t>2.1. </a:t>
            </a:r>
            <a:r>
              <a:rPr lang="ru-RU" sz="1600" dirty="0"/>
              <a:t>Организация и технология работы службы приема и размещения в гостинице «…»</a:t>
            </a:r>
          </a:p>
          <a:p>
            <a:pPr algn="just"/>
            <a:r>
              <a:rPr lang="ru-RU" sz="1600" dirty="0"/>
              <a:t>2.2. Технология взаимодействия сотрудников службы приема и размещения с гостями </a:t>
            </a:r>
            <a:r>
              <a:rPr lang="ru-RU" sz="1600" dirty="0" smtClean="0"/>
              <a:t>в </a:t>
            </a:r>
            <a:r>
              <a:rPr lang="ru-RU" sz="1600" dirty="0"/>
              <a:t>гостинице «…»</a:t>
            </a:r>
          </a:p>
          <a:p>
            <a:pPr algn="just"/>
            <a:r>
              <a:rPr lang="ru-RU" sz="1600" dirty="0"/>
              <a:t>2.3. Виды и формы документации в деятельности службы приема и размещения гостинице «…»</a:t>
            </a:r>
          </a:p>
          <a:p>
            <a:pPr algn="just"/>
            <a:r>
              <a:rPr lang="ru-RU" sz="1600" dirty="0"/>
              <a:t>2.4. Программы обслуживания постоянных гостей в гостинице «…»</a:t>
            </a:r>
          </a:p>
          <a:p>
            <a:pPr algn="just"/>
            <a:r>
              <a:rPr lang="en-US" sz="1600" b="1" dirty="0">
                <a:cs typeface="Times New Roman" panose="02020603050405020304" pitchFamily="18" charset="0"/>
              </a:rPr>
              <a:t>III. </a:t>
            </a:r>
            <a:r>
              <a:rPr lang="ru-RU" sz="1600" b="1" dirty="0">
                <a:cs typeface="Times New Roman" panose="02020603050405020304" pitchFamily="18" charset="0"/>
              </a:rPr>
              <a:t>Экспериментально-практическая работа. Приобретение необходимых умений и </a:t>
            </a:r>
            <a:r>
              <a:rPr lang="ru-RU" sz="1600" b="1" dirty="0" smtClean="0">
                <a:cs typeface="Times New Roman" panose="02020603050405020304" pitchFamily="18" charset="0"/>
              </a:rPr>
              <a:t>первоначального опыта практической </a:t>
            </a:r>
            <a:r>
              <a:rPr lang="ru-RU" sz="1600" b="1" dirty="0">
                <a:cs typeface="Times New Roman" panose="02020603050405020304" pitchFamily="18" charset="0"/>
              </a:rPr>
              <a:t>работы по специальности в рамках освоения вида деятельности </a:t>
            </a:r>
            <a:r>
              <a:rPr lang="ru-RU" sz="1600" b="1" dirty="0" smtClean="0">
                <a:cs typeface="Times New Roman" panose="02020603050405020304" pitchFamily="18" charset="0"/>
              </a:rPr>
              <a:t>ВД 1. </a:t>
            </a:r>
            <a:r>
              <a:rPr lang="ru-RU" sz="1600" b="1" dirty="0">
                <a:cs typeface="Times New Roman" panose="02020603050405020304" pitchFamily="18" charset="0"/>
              </a:rPr>
              <a:t>Организация и контроль текущей деятельности </a:t>
            </a:r>
            <a:r>
              <a:rPr lang="ru-RU" sz="1600" b="1" dirty="0" smtClean="0">
                <a:cs typeface="Times New Roman" panose="02020603050405020304" pitchFamily="18" charset="0"/>
              </a:rPr>
              <a:t>работников </a:t>
            </a:r>
            <a:r>
              <a:rPr lang="ru-RU" sz="1600" b="1" dirty="0">
                <a:cs typeface="Times New Roman" panose="02020603050405020304" pitchFamily="18" charset="0"/>
              </a:rPr>
              <a:t>службы приема и размещения. </a:t>
            </a:r>
            <a:endParaRPr lang="en-US" sz="1600" b="1" dirty="0">
              <a:cs typeface="Times New Roman" panose="02020603050405020304" pitchFamily="18" charset="0"/>
            </a:endParaRPr>
          </a:p>
          <a:p>
            <a:pPr algn="just"/>
            <a:r>
              <a:rPr lang="ru-RU" sz="1600" dirty="0"/>
              <a:t>3.1. Порядок регистрации гостя в отеле «…»</a:t>
            </a:r>
          </a:p>
          <a:p>
            <a:pPr algn="just"/>
            <a:r>
              <a:rPr lang="ru-RU" sz="1600" dirty="0"/>
              <a:t>3.2. Особенности предоставления основных и дополнительных услуг в гостинице «…»  </a:t>
            </a:r>
          </a:p>
          <a:p>
            <a:pPr algn="just"/>
            <a:r>
              <a:rPr lang="ru-RU" sz="1600" dirty="0"/>
              <a:t>3.3. Порядок организации отъезда и проводов гостей «…»</a:t>
            </a:r>
          </a:p>
          <a:p>
            <a:pPr algn="just"/>
            <a:r>
              <a:rPr lang="ru-RU" sz="1600" dirty="0"/>
              <a:t>3.4. Анализ используемых в гостинице информационных и телекоммуникационных технологий для автоматизированной системы управления службой приема и размещения в гостинице «…»</a:t>
            </a:r>
          </a:p>
          <a:p>
            <a:pPr algn="just"/>
            <a:r>
              <a:rPr lang="ru-RU" sz="1600" dirty="0"/>
              <a:t>3.5. Анализ гостевых отзывов о работе службы приема и размещения в гостинице «...» </a:t>
            </a:r>
          </a:p>
          <a:p>
            <a:pPr algn="just"/>
            <a:r>
              <a:rPr lang="en-US" sz="1600" b="1" dirty="0">
                <a:cs typeface="Times New Roman" panose="02020603050405020304" pitchFamily="18" charset="0"/>
              </a:rPr>
              <a:t>IV. </a:t>
            </a:r>
            <a:r>
              <a:rPr lang="ru-RU" sz="1600" b="1" dirty="0">
                <a:cs typeface="Times New Roman" panose="02020603050405020304" pitchFamily="18" charset="0"/>
              </a:rPr>
              <a:t>Обработка и систематизация полученного фактического материала</a:t>
            </a:r>
          </a:p>
          <a:p>
            <a:pPr algn="just"/>
            <a:r>
              <a:rPr lang="ru-RU" sz="1600" dirty="0"/>
              <a:t>4.1. Предложения по совершенствованию работы службы приема и размещения в гостинице «…»</a:t>
            </a:r>
            <a:endParaRPr lang="ru-RU" sz="1600" b="1" dirty="0">
              <a:cs typeface="Times New Roman" panose="02020603050405020304" pitchFamily="18" charset="0"/>
            </a:endParaRPr>
          </a:p>
          <a:p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/>
          <a:lstStyle/>
          <a:p>
            <a:pPr marL="0" indent="542925" algn="just">
              <a:buNone/>
            </a:pPr>
            <a:r>
              <a:rPr lang="ru-RU" sz="2100" dirty="0"/>
              <a:t>Рассчитайте стоимость номера с понедельника по воскресенье. </a:t>
            </a:r>
            <a:endParaRPr lang="ru-RU" sz="2100" dirty="0" smtClean="0"/>
          </a:p>
          <a:p>
            <a:pPr marL="0" indent="542925" algn="just">
              <a:buNone/>
            </a:pPr>
            <a:r>
              <a:rPr lang="ru-RU" sz="2100" dirty="0" smtClean="0"/>
              <a:t>Стоимость </a:t>
            </a:r>
            <a:r>
              <a:rPr lang="ru-RU" sz="2100" dirty="0"/>
              <a:t>номера в будние дни составляет 6000 руб./</a:t>
            </a:r>
            <a:r>
              <a:rPr lang="ru-RU" sz="2100" dirty="0" err="1"/>
              <a:t>сут</a:t>
            </a:r>
            <a:r>
              <a:rPr lang="ru-RU" sz="2100" dirty="0"/>
              <a:t>. в выходные 8000 руб./</a:t>
            </a:r>
            <a:r>
              <a:rPr lang="ru-RU" sz="2100" dirty="0" err="1"/>
              <a:t>сут</a:t>
            </a:r>
            <a:r>
              <a:rPr lang="ru-RU" sz="2100" dirty="0"/>
              <a:t>.</a:t>
            </a:r>
          </a:p>
          <a:p>
            <a:pPr marL="0" indent="542925" algn="just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№5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2540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42925" algn="just">
              <a:buNone/>
            </a:pPr>
            <a:r>
              <a:rPr lang="ru-RU" sz="2100" dirty="0"/>
              <a:t>Рассчитайте стоимость проживания для семейной пары с ребенком в стандартном двухместном номере с 10.05 (14-00) по 13.05 (12-00), стоимостью 4500 рублей в сутки, и дополнительной оплатой детской кроватки 600 рублей в сутки. Расчетный час 12.00.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кейс-задания №6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850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351947"/>
            <a:ext cx="10013422" cy="775597"/>
          </a:xfrm>
        </p:spPr>
        <p:txBody>
          <a:bodyPr/>
          <a:lstStyle/>
          <a:p>
            <a:r>
              <a:rPr lang="ru-RU" sz="2800" dirty="0"/>
              <a:t>Анализ гостевых отзывов о работе службы приема и размещения в гостинице «...»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3221" y="1787132"/>
            <a:ext cx="94225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Проанализировать гостевые отзывы о работе службы приема и размещения на таких ресурсах, как: «</a:t>
            </a:r>
            <a:r>
              <a:rPr lang="en-US" dirty="0"/>
              <a:t>TripAdvisor</a:t>
            </a:r>
            <a:r>
              <a:rPr lang="ru-RU" dirty="0"/>
              <a:t>», «</a:t>
            </a:r>
            <a:r>
              <a:rPr lang="en-US" dirty="0"/>
              <a:t>Booking</a:t>
            </a:r>
            <a:r>
              <a:rPr lang="ru-RU" dirty="0"/>
              <a:t>.</a:t>
            </a:r>
            <a:r>
              <a:rPr lang="en-US" dirty="0"/>
              <a:t>com</a:t>
            </a:r>
            <a:r>
              <a:rPr lang="ru-RU" dirty="0"/>
              <a:t>» «</a:t>
            </a:r>
            <a:r>
              <a:rPr lang="en-US" dirty="0" err="1"/>
              <a:t>Oteleus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». Итоговые результаты представить в виде диаграммы, например: 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DEE5FADF-F680-4F3D-B956-47309A1E15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502637"/>
              </p:ext>
            </p:extLst>
          </p:nvPr>
        </p:nvGraphicFramePr>
        <p:xfrm>
          <a:off x="2741612" y="2866220"/>
          <a:ext cx="5413400" cy="3650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2677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20" y="487688"/>
            <a:ext cx="9638563" cy="692497"/>
          </a:xfrm>
        </p:spPr>
        <p:txBody>
          <a:bodyPr/>
          <a:lstStyle/>
          <a:p>
            <a:r>
              <a:rPr lang="ru-RU" sz="2500" dirty="0"/>
              <a:t>Предложения по совершенствованию работы службы приема и размещения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1" y="1908423"/>
            <a:ext cx="9782579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Сформулировать предложения по совершенствованию работы службы приема и размещения в гостинице – базе практики, при этом сравниваются результаты полученных в процессе обучения теоретических знаний с личными наблюдениями и навыками, полученными в период прохождения практики. Предложения должны быть обоснованы экономически (затраты на внедрение будут возмещены в течение года повышением прибыли или экономией на других статьях расходов). Предложения разрабатываются полностью, от документальной основы и планов внедрения, до характеристики зоны ответственности топ-менеджеров и запланированных экономических результатов. Предложений должно быть не менее 3 (например, установка дополнительного программного обеспечения, создание или изменение стандартов работы службы, разработка инструкций по работе с жалобами гостей, бланков передачи выручки по смене, методы мотивации сотрудников службы </a:t>
            </a:r>
            <a:r>
              <a:rPr lang="ru-RU" dirty="0" err="1"/>
              <a:t>СПиР</a:t>
            </a:r>
            <a:r>
              <a:rPr lang="ru-RU" dirty="0"/>
              <a:t> и т.д.)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94909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38" y="612279"/>
            <a:ext cx="9638563" cy="387798"/>
          </a:xfrm>
        </p:spPr>
        <p:txBody>
          <a:bodyPr/>
          <a:lstStyle/>
          <a:p>
            <a:r>
              <a:rPr lang="ru-RU" sz="2800" dirty="0"/>
              <a:t>Приложения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3" y="2052439"/>
            <a:ext cx="97825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Разместить дополнительную информацию, позволяющую раскрыть особенности прохождения </a:t>
            </a:r>
            <a:r>
              <a:rPr lang="ru-RU" dirty="0" smtClean="0"/>
              <a:t>учебной практики.</a:t>
            </a:r>
            <a:endParaRPr lang="ru-RU" dirty="0"/>
          </a:p>
          <a:p>
            <a:pPr indent="536575" algn="just">
              <a:spcAft>
                <a:spcPts val="0"/>
              </a:spcAft>
            </a:pPr>
            <a:r>
              <a:rPr lang="ru-RU" dirty="0"/>
              <a:t>Например, дополнительные фото- материалы, документы, стандарты и т.д.                  (</a:t>
            </a:r>
            <a:r>
              <a:rPr lang="ru-RU" b="1" dirty="0"/>
              <a:t>не более 10 слайдов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056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86" y="423955"/>
            <a:ext cx="9687193" cy="775597"/>
          </a:xfrm>
        </p:spPr>
        <p:txBody>
          <a:bodyPr/>
          <a:lstStyle/>
          <a:p>
            <a:r>
              <a:rPr lang="ru-RU" sz="2800" dirty="0">
                <a:cs typeface="Times New Roman" panose="02020603050405020304" pitchFamily="18" charset="0"/>
              </a:rPr>
              <a:t>Характеристика организационной структуры гостиницы «…»</a:t>
            </a:r>
            <a:endParaRPr lang="ru-RU" sz="2800" b="0" i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2673" y="1908423"/>
            <a:ext cx="96871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dirty="0"/>
              <a:t>Составить общую характеристику гостиничного предприятия, включая местоположение, историю предприятия, организационно-правовую форму, наличие дополнительных и сопутствующих услуг, краткое описание номерного фонда, соответствие требованиям классификации и так далее </a:t>
            </a:r>
            <a:r>
              <a:rPr lang="ru-RU" b="1" dirty="0"/>
              <a:t>(3 слайда)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8313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Организационная структура управления </a:t>
            </a:r>
            <a:br>
              <a:rPr lang="ru-RU" sz="2800" dirty="0"/>
            </a:br>
            <a:r>
              <a:rPr lang="ru-RU" sz="2800" dirty="0"/>
              <a:t>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Проанализировать организационную структуру гостиничного предприятия и представить  ее в виде схемы. Выделить службы и отделы, которые занимаются непосредственным обслуживанием гостей: службу бронирования, службу приема и размещения, хозяйственную службу, службу питания и т.д., с указанием должностей, входящих в данные структурные подразделения гостиницы (</a:t>
            </a:r>
            <a:r>
              <a:rPr lang="ru-RU" b="1" dirty="0"/>
              <a:t>2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10572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Организационная структура службы приема и размещения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Проанализировать организационную структуру службы приема и размещения и представить ее в виде схемы с указанием должностей, входящих в эту службу                 (</a:t>
            </a:r>
            <a:r>
              <a:rPr lang="ru-RU" b="1" dirty="0"/>
              <a:t>1 слайд</a:t>
            </a:r>
            <a:r>
              <a:rPr lang="ru-RU" dirty="0"/>
              <a:t>).</a:t>
            </a:r>
          </a:p>
          <a:p>
            <a:pPr indent="536575" algn="just"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514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346429"/>
            <a:ext cx="10013422" cy="1163395"/>
          </a:xfrm>
        </p:spPr>
        <p:txBody>
          <a:bodyPr/>
          <a:lstStyle/>
          <a:p>
            <a:r>
              <a:rPr lang="ru-RU" sz="2800" dirty="0"/>
              <a:t>Взаимодействие службы приема и размещения со смежными подразделениями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836415"/>
            <a:ext cx="94225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Проанализировать взаимодействие службы приема и размещения с такими службами, как: служба продаж, служба питания, инженерно-техническая служба (</a:t>
            </a:r>
            <a:r>
              <a:rPr lang="ru-RU" b="1" dirty="0"/>
              <a:t>1  слайд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28565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351947"/>
            <a:ext cx="10013422" cy="775597"/>
          </a:xfrm>
        </p:spPr>
        <p:txBody>
          <a:bodyPr/>
          <a:lstStyle/>
          <a:p>
            <a:r>
              <a:rPr lang="ru-RU" sz="2800" dirty="0"/>
              <a:t>Организация рабочего места сотрудника службы приема и размещения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836415"/>
            <a:ext cx="94225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Изучить организацию рабочего места сотрудника службы приема и размещения. Описать, какое программное обеспечение используется для работы в гостинице – базе практики, вставить по возможности экранные формы (скриншот) (</a:t>
            </a:r>
            <a:r>
              <a:rPr lang="ru-RU" b="1" dirty="0"/>
              <a:t>1  слайд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06769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293789"/>
            <a:ext cx="10013422" cy="1163395"/>
          </a:xfrm>
        </p:spPr>
        <p:txBody>
          <a:bodyPr/>
          <a:lstStyle/>
          <a:p>
            <a:r>
              <a:rPr lang="ru-RU" sz="2800" dirty="0"/>
              <a:t>Стандарты работы и требования </a:t>
            </a:r>
            <a:br>
              <a:rPr lang="ru-RU" sz="2800" dirty="0"/>
            </a:br>
            <a:r>
              <a:rPr lang="ru-RU" sz="2800" dirty="0"/>
              <a:t>к сотрудникам службы приема </a:t>
            </a:r>
            <a:br>
              <a:rPr lang="ru-RU" sz="2800" dirty="0"/>
            </a:br>
            <a:r>
              <a:rPr lang="ru-RU" sz="2800" dirty="0"/>
              <a:t>и размещения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836415"/>
            <a:ext cx="94225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Изучить стандарты работы и сервиса, требования к сотрудникам подразделения (должностные инструкции, требования к внешнему виду и прочее) (</a:t>
            </a:r>
            <a:r>
              <a:rPr lang="ru-RU" b="1" dirty="0"/>
              <a:t>1  слайд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83100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108" y="423955"/>
            <a:ext cx="9292030" cy="775597"/>
          </a:xfrm>
        </p:spPr>
        <p:txBody>
          <a:bodyPr/>
          <a:lstStyle/>
          <a:p>
            <a:r>
              <a:rPr lang="ru-RU" sz="2800" dirty="0"/>
              <a:t>Правила приема и размещения гостей</a:t>
            </a:r>
            <a:br>
              <a:rPr lang="ru-RU" sz="2800" dirty="0"/>
            </a:br>
            <a:r>
              <a:rPr lang="ru-RU" sz="2800" dirty="0"/>
              <a:t>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836415"/>
            <a:ext cx="942253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Изучить процесс поселения в гостиницу, особое внимание уделить стандартам качества обслуживания при приеме гостей. </a:t>
            </a:r>
          </a:p>
          <a:p>
            <a:pPr indent="536575" algn="just"/>
            <a:r>
              <a:rPr lang="ru-RU" dirty="0"/>
              <a:t>Рассмотреть системы и технологии службы приема и размещения: неавтоматизированные, </a:t>
            </a:r>
            <a:r>
              <a:rPr lang="ru-RU" dirty="0" err="1"/>
              <a:t>полуавтоматизированные</a:t>
            </a:r>
            <a:r>
              <a:rPr lang="ru-RU" dirty="0"/>
              <a:t> и автоматизированные.</a:t>
            </a:r>
          </a:p>
          <a:p>
            <a:pPr indent="536575" algn="just"/>
            <a:r>
              <a:rPr lang="ru-RU" dirty="0"/>
              <a:t>Привести примеры: </a:t>
            </a:r>
          </a:p>
          <a:p>
            <a:pPr marL="536575" indent="454025" algn="just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ru-RU" i="1" dirty="0"/>
              <a:t>Поселение гостя по брони, заполнение </a:t>
            </a:r>
            <a:r>
              <a:rPr lang="ru-RU" i="1" dirty="0" err="1"/>
              <a:t>профайла</a:t>
            </a:r>
            <a:r>
              <a:rPr lang="ru-RU" i="1" dirty="0"/>
              <a:t> гостя,</a:t>
            </a:r>
          </a:p>
          <a:p>
            <a:pPr marL="536575" indent="454025" algn="just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ru-RU" i="1" dirty="0"/>
              <a:t>Поселение гостя от стойки, заполнение регистрационной карточки гостя,</a:t>
            </a:r>
          </a:p>
          <a:p>
            <a:pPr marL="536575" indent="454025" algn="just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ru-RU" i="1" dirty="0"/>
              <a:t>Особенности поселения гостей от группы</a:t>
            </a:r>
          </a:p>
          <a:p>
            <a:pPr indent="536575" algn="just"/>
            <a:r>
              <a:rPr lang="ru-RU" dirty="0"/>
              <a:t>(</a:t>
            </a:r>
            <a:r>
              <a:rPr lang="ru-RU" b="1" dirty="0"/>
              <a:t>3  слайда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9209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3230</TotalTime>
  <Words>1543</Words>
  <Application>Microsoft Office PowerPoint</Application>
  <PresentationFormat>Произвольный</PresentationFormat>
  <Paragraphs>115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Times New Roman</vt:lpstr>
      <vt:lpstr>Verdana</vt:lpstr>
      <vt:lpstr>Тема Office</vt:lpstr>
      <vt:lpstr>ОТЧЕТ о прохождении учебной практики   по профессиональному модулю ПМ.01 Организация и контроль текущей деятельности сотрудников службы приема и размещения  в период с «___» ________ 20__ г. по «___» ________ 20__ г.   Специальность 43.02.14 Гостиничное дело </vt:lpstr>
      <vt:lpstr>Содержание (25-35 слайдов)</vt:lpstr>
      <vt:lpstr>Характеристика организационной структуры гостиницы «…»</vt:lpstr>
      <vt:lpstr>Организационная структура управления  в гостинице «…»</vt:lpstr>
      <vt:lpstr>Организационная структура службы приема и размещения в гостинице «…»</vt:lpstr>
      <vt:lpstr>Взаимодействие службы приема и размещения со смежными подразделениями в гостинице «…»</vt:lpstr>
      <vt:lpstr>Организация рабочего места сотрудника службы приема и размещения «…»</vt:lpstr>
      <vt:lpstr>Стандарты работы и требования  к сотрудникам службы приема  и размещения «…»</vt:lpstr>
      <vt:lpstr>Правила приема и размещения гостей в гостинице «…»</vt:lpstr>
      <vt:lpstr>Особенности работы с гостями</vt:lpstr>
      <vt:lpstr>Документация службы приема и размещения в гостинице «…»</vt:lpstr>
      <vt:lpstr>Профессиональная автоматизированная программа в гостинице «…»</vt:lpstr>
      <vt:lpstr>Оформление выезда гостя и процедура его выписки в гостинице «…»</vt:lpstr>
      <vt:lpstr>Процедура выписки в гостинице «…»</vt:lpstr>
      <vt:lpstr>Организация ночного аудита в гостинице «…»</vt:lpstr>
      <vt:lpstr>Выполнение практического  кейс-задания №1</vt:lpstr>
      <vt:lpstr>Выполнение практического  кейс-задания №2</vt:lpstr>
      <vt:lpstr>Выполнение практического  кейс-задания №3</vt:lpstr>
      <vt:lpstr>Выполнение практического  кейс-задания №4</vt:lpstr>
      <vt:lpstr>Выполнение практического  кейс-задания №5</vt:lpstr>
      <vt:lpstr>Выполнение практического  кейс-задания №6</vt:lpstr>
      <vt:lpstr>Анализ гостевых отзывов о работе службы приема и размещения в гостинице «...» </vt:lpstr>
      <vt:lpstr>Предложения по совершенствованию работы службы приема и размещения в гостинице «…»</vt:lpstr>
      <vt:lpstr>Приложения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319</cp:revision>
  <cp:lastPrinted>2021-01-11T11:19:56Z</cp:lastPrinted>
  <dcterms:created xsi:type="dcterms:W3CDTF">2020-03-27T22:15:06Z</dcterms:created>
  <dcterms:modified xsi:type="dcterms:W3CDTF">2025-03-27T14:46:00Z</dcterms:modified>
</cp:coreProperties>
</file>