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41"/>
  </p:notesMasterIdLst>
  <p:handoutMasterIdLst>
    <p:handoutMasterId r:id="rId42"/>
  </p:handoutMasterIdLst>
  <p:sldIdLst>
    <p:sldId id="405" r:id="rId2"/>
    <p:sldId id="648" r:id="rId3"/>
    <p:sldId id="710" r:id="rId4"/>
    <p:sldId id="649" r:id="rId5"/>
    <p:sldId id="651" r:id="rId6"/>
    <p:sldId id="723" r:id="rId7"/>
    <p:sldId id="680" r:id="rId8"/>
    <p:sldId id="650" r:id="rId9"/>
    <p:sldId id="767" r:id="rId10"/>
    <p:sldId id="768" r:id="rId11"/>
    <p:sldId id="769" r:id="rId12"/>
    <p:sldId id="770" r:id="rId13"/>
    <p:sldId id="771" r:id="rId14"/>
    <p:sldId id="773" r:id="rId15"/>
    <p:sldId id="774" r:id="rId16"/>
    <p:sldId id="775" r:id="rId17"/>
    <p:sldId id="776" r:id="rId18"/>
    <p:sldId id="777" r:id="rId19"/>
    <p:sldId id="772" r:id="rId20"/>
    <p:sldId id="778" r:id="rId21"/>
    <p:sldId id="779" r:id="rId22"/>
    <p:sldId id="780" r:id="rId23"/>
    <p:sldId id="781" r:id="rId24"/>
    <p:sldId id="782" r:id="rId25"/>
    <p:sldId id="783" r:id="rId26"/>
    <p:sldId id="784" r:id="rId27"/>
    <p:sldId id="785" r:id="rId28"/>
    <p:sldId id="786" r:id="rId29"/>
    <p:sldId id="787" r:id="rId30"/>
    <p:sldId id="788" r:id="rId31"/>
    <p:sldId id="789" r:id="rId32"/>
    <p:sldId id="790" r:id="rId33"/>
    <p:sldId id="791" r:id="rId34"/>
    <p:sldId id="792" r:id="rId35"/>
    <p:sldId id="762" r:id="rId36"/>
    <p:sldId id="764" r:id="rId37"/>
    <p:sldId id="765" r:id="rId38"/>
    <p:sldId id="716" r:id="rId39"/>
    <p:sldId id="793" r:id="rId40"/>
  </p:sldIdLst>
  <p:sldSz cx="10693400" cy="7561263"/>
  <p:notesSz cx="6669088" cy="992822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0000"/>
    <a:srgbClr val="E60000"/>
    <a:srgbClr val="EB1E00"/>
    <a:srgbClr val="EB1E28"/>
    <a:srgbClr val="E51F26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4" autoAdjust="0"/>
    <p:restoredTop sz="94061" autoAdjust="0"/>
  </p:normalViewPr>
  <p:slideViewPr>
    <p:cSldViewPr showGuides="1">
      <p:cViewPr>
        <p:scale>
          <a:sx n="100" d="100"/>
          <a:sy n="100" d="100"/>
        </p:scale>
        <p:origin x="1392" y="126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7A71DF-BB4A-47D5-BA4E-965BCD0661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19CEE6-5D29-43EE-8582-2E4408ECA947}">
      <dgm:prSet phldrT="[Текст]"/>
      <dgm:spPr/>
      <dgm:t>
        <a:bodyPr/>
        <a:lstStyle/>
        <a:p>
          <a:r>
            <a:rPr lang="ru-RU" dirty="0" smtClean="0"/>
            <a:t>Актуализация данных клиентской базы ООО «…»</a:t>
          </a:r>
          <a:endParaRPr lang="ru-RU" dirty="0"/>
        </a:p>
      </dgm:t>
    </dgm:pt>
    <dgm:pt modelId="{62FB47E7-0B28-4F5D-9CA5-DFD0C54F1BC9}" type="parTrans" cxnId="{383DA008-6335-4DC4-A47A-1367874EFB56}">
      <dgm:prSet/>
      <dgm:spPr/>
      <dgm:t>
        <a:bodyPr/>
        <a:lstStyle/>
        <a:p>
          <a:endParaRPr lang="ru-RU"/>
        </a:p>
      </dgm:t>
    </dgm:pt>
    <dgm:pt modelId="{9E75326A-D6A9-4BFB-8CD6-0042414B2CF4}" type="sibTrans" cxnId="{383DA008-6335-4DC4-A47A-1367874EFB56}">
      <dgm:prSet/>
      <dgm:spPr/>
      <dgm:t>
        <a:bodyPr/>
        <a:lstStyle/>
        <a:p>
          <a:endParaRPr lang="ru-RU"/>
        </a:p>
      </dgm:t>
    </dgm:pt>
    <dgm:pt modelId="{43392091-834F-43F7-A4D8-5BFE8CE92805}">
      <dgm:prSet phldrT="[Текст]"/>
      <dgm:spPr/>
      <dgm:t>
        <a:bodyPr/>
        <a:lstStyle/>
        <a:p>
          <a:r>
            <a:rPr lang="ru-RU" dirty="0" smtClean="0"/>
            <a:t>С помощью опросов</a:t>
          </a:r>
          <a:endParaRPr lang="ru-RU" dirty="0"/>
        </a:p>
      </dgm:t>
    </dgm:pt>
    <dgm:pt modelId="{96EA4BCA-6B36-4888-B03F-4AD7B7B8C3A4}" type="parTrans" cxnId="{4F2C7EF9-2D43-4240-AAAC-FB08EEAD2A42}">
      <dgm:prSet/>
      <dgm:spPr/>
      <dgm:t>
        <a:bodyPr/>
        <a:lstStyle/>
        <a:p>
          <a:endParaRPr lang="ru-RU"/>
        </a:p>
      </dgm:t>
    </dgm:pt>
    <dgm:pt modelId="{65D3EDE3-30C9-4D8F-B677-0F6561A50581}" type="sibTrans" cxnId="{4F2C7EF9-2D43-4240-AAAC-FB08EEAD2A42}">
      <dgm:prSet/>
      <dgm:spPr/>
      <dgm:t>
        <a:bodyPr/>
        <a:lstStyle/>
        <a:p>
          <a:endParaRPr lang="ru-RU"/>
        </a:p>
      </dgm:t>
    </dgm:pt>
    <dgm:pt modelId="{F4491C40-A3D6-482D-ADA6-7BE5AF9AD142}">
      <dgm:prSet phldrT="[Текст]"/>
      <dgm:spPr/>
      <dgm:t>
        <a:bodyPr/>
        <a:lstStyle/>
        <a:p>
          <a:r>
            <a:rPr lang="ru-RU" dirty="0" smtClean="0"/>
            <a:t>Раз в квартал</a:t>
          </a:r>
          <a:endParaRPr lang="ru-RU" dirty="0"/>
        </a:p>
      </dgm:t>
    </dgm:pt>
    <dgm:pt modelId="{27D32489-0912-4150-B21E-8E43D6E58734}" type="parTrans" cxnId="{64823735-9514-4EAA-BA75-CEEB378EC989}">
      <dgm:prSet/>
      <dgm:spPr/>
      <dgm:t>
        <a:bodyPr/>
        <a:lstStyle/>
        <a:p>
          <a:endParaRPr lang="ru-RU"/>
        </a:p>
      </dgm:t>
    </dgm:pt>
    <dgm:pt modelId="{214DD39E-1C96-4C59-BE58-425D59909926}" type="sibTrans" cxnId="{64823735-9514-4EAA-BA75-CEEB378EC989}">
      <dgm:prSet/>
      <dgm:spPr/>
      <dgm:t>
        <a:bodyPr/>
        <a:lstStyle/>
        <a:p>
          <a:endParaRPr lang="ru-RU"/>
        </a:p>
      </dgm:t>
    </dgm:pt>
    <dgm:pt modelId="{390DCF33-76CB-4F6A-9F32-C2759FA85AD1}">
      <dgm:prSet phldrT="[Текст]"/>
      <dgm:spPr/>
      <dgm:t>
        <a:bodyPr/>
        <a:lstStyle/>
        <a:p>
          <a:r>
            <a:rPr lang="ru-RU" dirty="0" smtClean="0"/>
            <a:t>С помощью </a:t>
          </a:r>
          <a:r>
            <a:rPr lang="ru-RU" dirty="0" err="1" smtClean="0"/>
            <a:t>тлф</a:t>
          </a:r>
          <a:r>
            <a:rPr lang="ru-RU" dirty="0" smtClean="0"/>
            <a:t> звонков</a:t>
          </a:r>
          <a:endParaRPr lang="ru-RU" dirty="0"/>
        </a:p>
      </dgm:t>
    </dgm:pt>
    <dgm:pt modelId="{3803613B-0490-4DFD-9A85-67F8F612FC0D}" type="parTrans" cxnId="{FEE4523B-8CF6-4B86-A7D3-BE5DC0E1B5A4}">
      <dgm:prSet/>
      <dgm:spPr/>
      <dgm:t>
        <a:bodyPr/>
        <a:lstStyle/>
        <a:p>
          <a:endParaRPr lang="ru-RU"/>
        </a:p>
      </dgm:t>
    </dgm:pt>
    <dgm:pt modelId="{B3DC9BB5-DA13-4E98-BE85-355589D13DFE}" type="sibTrans" cxnId="{FEE4523B-8CF6-4B86-A7D3-BE5DC0E1B5A4}">
      <dgm:prSet/>
      <dgm:spPr/>
      <dgm:t>
        <a:bodyPr/>
        <a:lstStyle/>
        <a:p>
          <a:endParaRPr lang="ru-RU"/>
        </a:p>
      </dgm:t>
    </dgm:pt>
    <dgm:pt modelId="{5393E933-742A-4211-B50A-ED651CC7BD6F}">
      <dgm:prSet phldrT="[Текст]"/>
      <dgm:spPr/>
      <dgm:t>
        <a:bodyPr/>
        <a:lstStyle/>
        <a:p>
          <a:r>
            <a:rPr lang="ru-RU" dirty="0" smtClean="0"/>
            <a:t>Раз в 6 мес.</a:t>
          </a:r>
          <a:endParaRPr lang="ru-RU" dirty="0"/>
        </a:p>
      </dgm:t>
    </dgm:pt>
    <dgm:pt modelId="{50BF3D60-872D-4951-A854-C98CA24B6F96}" type="parTrans" cxnId="{2CCECEE1-C90C-48F1-BACB-93465142CB10}">
      <dgm:prSet/>
      <dgm:spPr/>
      <dgm:t>
        <a:bodyPr/>
        <a:lstStyle/>
        <a:p>
          <a:endParaRPr lang="ru-RU"/>
        </a:p>
      </dgm:t>
    </dgm:pt>
    <dgm:pt modelId="{2CFBD95D-35F0-4A2E-98F8-88DBC6896D56}" type="sibTrans" cxnId="{2CCECEE1-C90C-48F1-BACB-93465142CB10}">
      <dgm:prSet/>
      <dgm:spPr/>
      <dgm:t>
        <a:bodyPr/>
        <a:lstStyle/>
        <a:p>
          <a:endParaRPr lang="ru-RU"/>
        </a:p>
      </dgm:t>
    </dgm:pt>
    <dgm:pt modelId="{B1307611-3F01-45CA-BFDB-6A0DA457680B}" type="pres">
      <dgm:prSet presAssocID="{857A71DF-BB4A-47D5-BA4E-965BCD0661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DA53876-88DC-4352-96CD-59B82D6B16B2}" type="pres">
      <dgm:prSet presAssocID="{D219CEE6-5D29-43EE-8582-2E4408ECA947}" presName="hierRoot1" presStyleCnt="0"/>
      <dgm:spPr/>
    </dgm:pt>
    <dgm:pt modelId="{6CDE7CEE-63F4-4D13-801E-4BC525DECB09}" type="pres">
      <dgm:prSet presAssocID="{D219CEE6-5D29-43EE-8582-2E4408ECA947}" presName="composite" presStyleCnt="0"/>
      <dgm:spPr/>
    </dgm:pt>
    <dgm:pt modelId="{074D2ABE-F9F4-4499-BB79-731B1E4ACB6A}" type="pres">
      <dgm:prSet presAssocID="{D219CEE6-5D29-43EE-8582-2E4408ECA947}" presName="background" presStyleLbl="node0" presStyleIdx="0" presStyleCnt="1"/>
      <dgm:spPr/>
    </dgm:pt>
    <dgm:pt modelId="{A77D2815-B621-4F3E-989F-6AB46C46DCE7}" type="pres">
      <dgm:prSet presAssocID="{D219CEE6-5D29-43EE-8582-2E4408ECA947}" presName="text" presStyleLbl="fgAcc0" presStyleIdx="0" presStyleCnt="1" custScaleX="2526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419722-693F-4B5A-8546-DED2AACB23B9}" type="pres">
      <dgm:prSet presAssocID="{D219CEE6-5D29-43EE-8582-2E4408ECA947}" presName="hierChild2" presStyleCnt="0"/>
      <dgm:spPr/>
    </dgm:pt>
    <dgm:pt modelId="{B9234970-2A65-4C8B-A7CB-D39D752F68E2}" type="pres">
      <dgm:prSet presAssocID="{96EA4BCA-6B36-4888-B03F-4AD7B7B8C3A4}" presName="Name10" presStyleLbl="parChTrans1D2" presStyleIdx="0" presStyleCnt="2"/>
      <dgm:spPr/>
      <dgm:t>
        <a:bodyPr/>
        <a:lstStyle/>
        <a:p>
          <a:endParaRPr lang="ru-RU"/>
        </a:p>
      </dgm:t>
    </dgm:pt>
    <dgm:pt modelId="{7CB9CFD7-8F25-45E3-9626-5EB4D0ECEAD9}" type="pres">
      <dgm:prSet presAssocID="{43392091-834F-43F7-A4D8-5BFE8CE92805}" presName="hierRoot2" presStyleCnt="0"/>
      <dgm:spPr/>
    </dgm:pt>
    <dgm:pt modelId="{CF986BD3-4F29-4DDB-9113-8AEDC42CD2EF}" type="pres">
      <dgm:prSet presAssocID="{43392091-834F-43F7-A4D8-5BFE8CE92805}" presName="composite2" presStyleCnt="0"/>
      <dgm:spPr/>
    </dgm:pt>
    <dgm:pt modelId="{56F8B6E0-7DEA-4A0F-88EC-221B133655C3}" type="pres">
      <dgm:prSet presAssocID="{43392091-834F-43F7-A4D8-5BFE8CE92805}" presName="background2" presStyleLbl="node2" presStyleIdx="0" presStyleCnt="2"/>
      <dgm:spPr/>
    </dgm:pt>
    <dgm:pt modelId="{84D8E3CF-AB00-40F4-931A-FDD92817201A}" type="pres">
      <dgm:prSet presAssocID="{43392091-834F-43F7-A4D8-5BFE8CE92805}" presName="text2" presStyleLbl="fgAcc2" presStyleIdx="0" presStyleCnt="2" custScaleX="1490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E87C71-8290-4BA8-B578-6E916FA358BE}" type="pres">
      <dgm:prSet presAssocID="{43392091-834F-43F7-A4D8-5BFE8CE92805}" presName="hierChild3" presStyleCnt="0"/>
      <dgm:spPr/>
    </dgm:pt>
    <dgm:pt modelId="{921670E3-2D80-4ED3-95D1-D26CECFFBF84}" type="pres">
      <dgm:prSet presAssocID="{27D32489-0912-4150-B21E-8E43D6E58734}" presName="Name17" presStyleLbl="parChTrans1D3" presStyleIdx="0" presStyleCnt="2"/>
      <dgm:spPr/>
      <dgm:t>
        <a:bodyPr/>
        <a:lstStyle/>
        <a:p>
          <a:endParaRPr lang="ru-RU"/>
        </a:p>
      </dgm:t>
    </dgm:pt>
    <dgm:pt modelId="{900C9C4E-B92D-40CE-8DC4-E0EF6149FA1C}" type="pres">
      <dgm:prSet presAssocID="{F4491C40-A3D6-482D-ADA6-7BE5AF9AD142}" presName="hierRoot3" presStyleCnt="0"/>
      <dgm:spPr/>
    </dgm:pt>
    <dgm:pt modelId="{03190DEA-D0BD-4232-96CC-82B6340073DA}" type="pres">
      <dgm:prSet presAssocID="{F4491C40-A3D6-482D-ADA6-7BE5AF9AD142}" presName="composite3" presStyleCnt="0"/>
      <dgm:spPr/>
    </dgm:pt>
    <dgm:pt modelId="{3411315B-E68A-44AC-89DB-6B63C2AC2636}" type="pres">
      <dgm:prSet presAssocID="{F4491C40-A3D6-482D-ADA6-7BE5AF9AD142}" presName="background3" presStyleLbl="node3" presStyleIdx="0" presStyleCnt="2"/>
      <dgm:spPr/>
    </dgm:pt>
    <dgm:pt modelId="{5E9278F1-B506-4732-84AA-01C3606094C4}" type="pres">
      <dgm:prSet presAssocID="{F4491C40-A3D6-482D-ADA6-7BE5AF9AD142}" presName="text3" presStyleLbl="fgAcc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045751-E9D5-4358-AAFF-0FC4B0E75E4A}" type="pres">
      <dgm:prSet presAssocID="{F4491C40-A3D6-482D-ADA6-7BE5AF9AD142}" presName="hierChild4" presStyleCnt="0"/>
      <dgm:spPr/>
    </dgm:pt>
    <dgm:pt modelId="{9DD7293F-5710-4C00-9BEC-A0E1DBA9E074}" type="pres">
      <dgm:prSet presAssocID="{3803613B-0490-4DFD-9A85-67F8F612FC0D}" presName="Name10" presStyleLbl="parChTrans1D2" presStyleIdx="1" presStyleCnt="2"/>
      <dgm:spPr/>
      <dgm:t>
        <a:bodyPr/>
        <a:lstStyle/>
        <a:p>
          <a:endParaRPr lang="ru-RU"/>
        </a:p>
      </dgm:t>
    </dgm:pt>
    <dgm:pt modelId="{5FE3F5FD-D3C5-4613-A5EB-886518D4215C}" type="pres">
      <dgm:prSet presAssocID="{390DCF33-76CB-4F6A-9F32-C2759FA85AD1}" presName="hierRoot2" presStyleCnt="0"/>
      <dgm:spPr/>
    </dgm:pt>
    <dgm:pt modelId="{08D4779E-4BCA-44DB-9A0D-086940146E0B}" type="pres">
      <dgm:prSet presAssocID="{390DCF33-76CB-4F6A-9F32-C2759FA85AD1}" presName="composite2" presStyleCnt="0"/>
      <dgm:spPr/>
    </dgm:pt>
    <dgm:pt modelId="{868B3902-8BE3-44C6-A312-30CDBE08FE60}" type="pres">
      <dgm:prSet presAssocID="{390DCF33-76CB-4F6A-9F32-C2759FA85AD1}" presName="background2" presStyleLbl="node2" presStyleIdx="1" presStyleCnt="2"/>
      <dgm:spPr/>
    </dgm:pt>
    <dgm:pt modelId="{8E46DF3D-F9FC-4D9A-B434-63F0CA613D7A}" type="pres">
      <dgm:prSet presAssocID="{390DCF33-76CB-4F6A-9F32-C2759FA85AD1}" presName="text2" presStyleLbl="fgAcc2" presStyleIdx="1" presStyleCnt="2" custScaleX="1330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DF3A07-A783-4758-9C11-330C12727292}" type="pres">
      <dgm:prSet presAssocID="{390DCF33-76CB-4F6A-9F32-C2759FA85AD1}" presName="hierChild3" presStyleCnt="0"/>
      <dgm:spPr/>
    </dgm:pt>
    <dgm:pt modelId="{AF4276F4-DECE-4E59-B4DA-94777C417F0F}" type="pres">
      <dgm:prSet presAssocID="{50BF3D60-872D-4951-A854-C98CA24B6F96}" presName="Name17" presStyleLbl="parChTrans1D3" presStyleIdx="1" presStyleCnt="2"/>
      <dgm:spPr/>
      <dgm:t>
        <a:bodyPr/>
        <a:lstStyle/>
        <a:p>
          <a:endParaRPr lang="ru-RU"/>
        </a:p>
      </dgm:t>
    </dgm:pt>
    <dgm:pt modelId="{2BDA0963-0155-4609-B3CB-DAFE42A34831}" type="pres">
      <dgm:prSet presAssocID="{5393E933-742A-4211-B50A-ED651CC7BD6F}" presName="hierRoot3" presStyleCnt="0"/>
      <dgm:spPr/>
    </dgm:pt>
    <dgm:pt modelId="{106F8918-73A6-4694-B2E3-87319B8C462C}" type="pres">
      <dgm:prSet presAssocID="{5393E933-742A-4211-B50A-ED651CC7BD6F}" presName="composite3" presStyleCnt="0"/>
      <dgm:spPr/>
    </dgm:pt>
    <dgm:pt modelId="{4D0DA1D3-C8A9-4AD6-8D64-D00B3A26B8F9}" type="pres">
      <dgm:prSet presAssocID="{5393E933-742A-4211-B50A-ED651CC7BD6F}" presName="background3" presStyleLbl="node3" presStyleIdx="1" presStyleCnt="2"/>
      <dgm:spPr/>
    </dgm:pt>
    <dgm:pt modelId="{848E1CF9-D85D-4679-B6A7-C781B9E48F71}" type="pres">
      <dgm:prSet presAssocID="{5393E933-742A-4211-B50A-ED651CC7BD6F}" presName="text3" presStyleLbl="fgAcc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3B04B75-4641-4621-866F-A83D134901DF}" type="pres">
      <dgm:prSet presAssocID="{5393E933-742A-4211-B50A-ED651CC7BD6F}" presName="hierChild4" presStyleCnt="0"/>
      <dgm:spPr/>
    </dgm:pt>
  </dgm:ptLst>
  <dgm:cxnLst>
    <dgm:cxn modelId="{64823735-9514-4EAA-BA75-CEEB378EC989}" srcId="{43392091-834F-43F7-A4D8-5BFE8CE92805}" destId="{F4491C40-A3D6-482D-ADA6-7BE5AF9AD142}" srcOrd="0" destOrd="0" parTransId="{27D32489-0912-4150-B21E-8E43D6E58734}" sibTransId="{214DD39E-1C96-4C59-BE58-425D59909926}"/>
    <dgm:cxn modelId="{7731D476-6A2B-4D47-83E1-676C27DBFF33}" type="presOf" srcId="{27D32489-0912-4150-B21E-8E43D6E58734}" destId="{921670E3-2D80-4ED3-95D1-D26CECFFBF84}" srcOrd="0" destOrd="0" presId="urn:microsoft.com/office/officeart/2005/8/layout/hierarchy1"/>
    <dgm:cxn modelId="{4A53DDEC-6EFB-4CF6-9043-C5BC262D60BD}" type="presOf" srcId="{3803613B-0490-4DFD-9A85-67F8F612FC0D}" destId="{9DD7293F-5710-4C00-9BEC-A0E1DBA9E074}" srcOrd="0" destOrd="0" presId="urn:microsoft.com/office/officeart/2005/8/layout/hierarchy1"/>
    <dgm:cxn modelId="{481A7559-5CBF-42A5-81D4-29D3E657A95A}" type="presOf" srcId="{50BF3D60-872D-4951-A854-C98CA24B6F96}" destId="{AF4276F4-DECE-4E59-B4DA-94777C417F0F}" srcOrd="0" destOrd="0" presId="urn:microsoft.com/office/officeart/2005/8/layout/hierarchy1"/>
    <dgm:cxn modelId="{263DDA95-C638-4641-9D84-C3636F1A71FC}" type="presOf" srcId="{96EA4BCA-6B36-4888-B03F-4AD7B7B8C3A4}" destId="{B9234970-2A65-4C8B-A7CB-D39D752F68E2}" srcOrd="0" destOrd="0" presId="urn:microsoft.com/office/officeart/2005/8/layout/hierarchy1"/>
    <dgm:cxn modelId="{FEE4523B-8CF6-4B86-A7D3-BE5DC0E1B5A4}" srcId="{D219CEE6-5D29-43EE-8582-2E4408ECA947}" destId="{390DCF33-76CB-4F6A-9F32-C2759FA85AD1}" srcOrd="1" destOrd="0" parTransId="{3803613B-0490-4DFD-9A85-67F8F612FC0D}" sibTransId="{B3DC9BB5-DA13-4E98-BE85-355589D13DFE}"/>
    <dgm:cxn modelId="{383DA008-6335-4DC4-A47A-1367874EFB56}" srcId="{857A71DF-BB4A-47D5-BA4E-965BCD066184}" destId="{D219CEE6-5D29-43EE-8582-2E4408ECA947}" srcOrd="0" destOrd="0" parTransId="{62FB47E7-0B28-4F5D-9CA5-DFD0C54F1BC9}" sibTransId="{9E75326A-D6A9-4BFB-8CD6-0042414B2CF4}"/>
    <dgm:cxn modelId="{4F2C7EF9-2D43-4240-AAAC-FB08EEAD2A42}" srcId="{D219CEE6-5D29-43EE-8582-2E4408ECA947}" destId="{43392091-834F-43F7-A4D8-5BFE8CE92805}" srcOrd="0" destOrd="0" parTransId="{96EA4BCA-6B36-4888-B03F-4AD7B7B8C3A4}" sibTransId="{65D3EDE3-30C9-4D8F-B677-0F6561A50581}"/>
    <dgm:cxn modelId="{162A97AF-3F28-4129-AB84-9EC082F8E159}" type="presOf" srcId="{857A71DF-BB4A-47D5-BA4E-965BCD066184}" destId="{B1307611-3F01-45CA-BFDB-6A0DA457680B}" srcOrd="0" destOrd="0" presId="urn:microsoft.com/office/officeart/2005/8/layout/hierarchy1"/>
    <dgm:cxn modelId="{A46BCEAE-6979-48F7-85DE-C67FF1559F6E}" type="presOf" srcId="{43392091-834F-43F7-A4D8-5BFE8CE92805}" destId="{84D8E3CF-AB00-40F4-931A-FDD92817201A}" srcOrd="0" destOrd="0" presId="urn:microsoft.com/office/officeart/2005/8/layout/hierarchy1"/>
    <dgm:cxn modelId="{455D588D-D5DB-47A3-BA7F-A1F1E4FB38F9}" type="presOf" srcId="{5393E933-742A-4211-B50A-ED651CC7BD6F}" destId="{848E1CF9-D85D-4679-B6A7-C781B9E48F71}" srcOrd="0" destOrd="0" presId="urn:microsoft.com/office/officeart/2005/8/layout/hierarchy1"/>
    <dgm:cxn modelId="{ADB68761-6D41-456B-A5FB-781CBA8337EA}" type="presOf" srcId="{D219CEE6-5D29-43EE-8582-2E4408ECA947}" destId="{A77D2815-B621-4F3E-989F-6AB46C46DCE7}" srcOrd="0" destOrd="0" presId="urn:microsoft.com/office/officeart/2005/8/layout/hierarchy1"/>
    <dgm:cxn modelId="{B4A9F3F0-025E-4219-A08B-F6C07E1FCE0B}" type="presOf" srcId="{390DCF33-76CB-4F6A-9F32-C2759FA85AD1}" destId="{8E46DF3D-F9FC-4D9A-B434-63F0CA613D7A}" srcOrd="0" destOrd="0" presId="urn:microsoft.com/office/officeart/2005/8/layout/hierarchy1"/>
    <dgm:cxn modelId="{2CCECEE1-C90C-48F1-BACB-93465142CB10}" srcId="{390DCF33-76CB-4F6A-9F32-C2759FA85AD1}" destId="{5393E933-742A-4211-B50A-ED651CC7BD6F}" srcOrd="0" destOrd="0" parTransId="{50BF3D60-872D-4951-A854-C98CA24B6F96}" sibTransId="{2CFBD95D-35F0-4A2E-98F8-88DBC6896D56}"/>
    <dgm:cxn modelId="{FDFFD38D-DB37-49EA-B339-39D64094A14C}" type="presOf" srcId="{F4491C40-A3D6-482D-ADA6-7BE5AF9AD142}" destId="{5E9278F1-B506-4732-84AA-01C3606094C4}" srcOrd="0" destOrd="0" presId="urn:microsoft.com/office/officeart/2005/8/layout/hierarchy1"/>
    <dgm:cxn modelId="{DB733816-2D72-4ED5-987F-F748F227E151}" type="presParOf" srcId="{B1307611-3F01-45CA-BFDB-6A0DA457680B}" destId="{7DA53876-88DC-4352-96CD-59B82D6B16B2}" srcOrd="0" destOrd="0" presId="urn:microsoft.com/office/officeart/2005/8/layout/hierarchy1"/>
    <dgm:cxn modelId="{98F1BE80-5974-4A63-BFDC-8E44B11CF895}" type="presParOf" srcId="{7DA53876-88DC-4352-96CD-59B82D6B16B2}" destId="{6CDE7CEE-63F4-4D13-801E-4BC525DECB09}" srcOrd="0" destOrd="0" presId="urn:microsoft.com/office/officeart/2005/8/layout/hierarchy1"/>
    <dgm:cxn modelId="{33239F42-73D5-4A45-BFB0-7618F7C28423}" type="presParOf" srcId="{6CDE7CEE-63F4-4D13-801E-4BC525DECB09}" destId="{074D2ABE-F9F4-4499-BB79-731B1E4ACB6A}" srcOrd="0" destOrd="0" presId="urn:microsoft.com/office/officeart/2005/8/layout/hierarchy1"/>
    <dgm:cxn modelId="{C3155E97-7554-494B-90AB-C2769E26635B}" type="presParOf" srcId="{6CDE7CEE-63F4-4D13-801E-4BC525DECB09}" destId="{A77D2815-B621-4F3E-989F-6AB46C46DCE7}" srcOrd="1" destOrd="0" presId="urn:microsoft.com/office/officeart/2005/8/layout/hierarchy1"/>
    <dgm:cxn modelId="{7B936D54-FD74-43F9-92BA-1FDE7AB204AD}" type="presParOf" srcId="{7DA53876-88DC-4352-96CD-59B82D6B16B2}" destId="{A3419722-693F-4B5A-8546-DED2AACB23B9}" srcOrd="1" destOrd="0" presId="urn:microsoft.com/office/officeart/2005/8/layout/hierarchy1"/>
    <dgm:cxn modelId="{A8CAD46A-7F38-4E35-BEC0-A85155E21D79}" type="presParOf" srcId="{A3419722-693F-4B5A-8546-DED2AACB23B9}" destId="{B9234970-2A65-4C8B-A7CB-D39D752F68E2}" srcOrd="0" destOrd="0" presId="urn:microsoft.com/office/officeart/2005/8/layout/hierarchy1"/>
    <dgm:cxn modelId="{38A99C47-4595-4F81-AECD-A92D630AA1F7}" type="presParOf" srcId="{A3419722-693F-4B5A-8546-DED2AACB23B9}" destId="{7CB9CFD7-8F25-45E3-9626-5EB4D0ECEAD9}" srcOrd="1" destOrd="0" presId="urn:microsoft.com/office/officeart/2005/8/layout/hierarchy1"/>
    <dgm:cxn modelId="{A7385EC2-7F67-4632-A224-36CFBF593768}" type="presParOf" srcId="{7CB9CFD7-8F25-45E3-9626-5EB4D0ECEAD9}" destId="{CF986BD3-4F29-4DDB-9113-8AEDC42CD2EF}" srcOrd="0" destOrd="0" presId="urn:microsoft.com/office/officeart/2005/8/layout/hierarchy1"/>
    <dgm:cxn modelId="{BD9DF30F-C4B0-4393-9EF7-6830002A6967}" type="presParOf" srcId="{CF986BD3-4F29-4DDB-9113-8AEDC42CD2EF}" destId="{56F8B6E0-7DEA-4A0F-88EC-221B133655C3}" srcOrd="0" destOrd="0" presId="urn:microsoft.com/office/officeart/2005/8/layout/hierarchy1"/>
    <dgm:cxn modelId="{D80340CF-51A5-4173-A450-E27E5347A190}" type="presParOf" srcId="{CF986BD3-4F29-4DDB-9113-8AEDC42CD2EF}" destId="{84D8E3CF-AB00-40F4-931A-FDD92817201A}" srcOrd="1" destOrd="0" presId="urn:microsoft.com/office/officeart/2005/8/layout/hierarchy1"/>
    <dgm:cxn modelId="{1B4167F3-1C6C-4F98-A34E-A1296B8C6F5F}" type="presParOf" srcId="{7CB9CFD7-8F25-45E3-9626-5EB4D0ECEAD9}" destId="{81E87C71-8290-4BA8-B578-6E916FA358BE}" srcOrd="1" destOrd="0" presId="urn:microsoft.com/office/officeart/2005/8/layout/hierarchy1"/>
    <dgm:cxn modelId="{BB02F7AD-27F9-4114-B464-818393BCA743}" type="presParOf" srcId="{81E87C71-8290-4BA8-B578-6E916FA358BE}" destId="{921670E3-2D80-4ED3-95D1-D26CECFFBF84}" srcOrd="0" destOrd="0" presId="urn:microsoft.com/office/officeart/2005/8/layout/hierarchy1"/>
    <dgm:cxn modelId="{5C23EB12-A1B2-4B8C-A933-B43C95ACD13E}" type="presParOf" srcId="{81E87C71-8290-4BA8-B578-6E916FA358BE}" destId="{900C9C4E-B92D-40CE-8DC4-E0EF6149FA1C}" srcOrd="1" destOrd="0" presId="urn:microsoft.com/office/officeart/2005/8/layout/hierarchy1"/>
    <dgm:cxn modelId="{A99C4A84-54E7-49EC-A904-8A93F2E739CC}" type="presParOf" srcId="{900C9C4E-B92D-40CE-8DC4-E0EF6149FA1C}" destId="{03190DEA-D0BD-4232-96CC-82B6340073DA}" srcOrd="0" destOrd="0" presId="urn:microsoft.com/office/officeart/2005/8/layout/hierarchy1"/>
    <dgm:cxn modelId="{04569F7B-04B2-43CC-9957-A1E797AF81A5}" type="presParOf" srcId="{03190DEA-D0BD-4232-96CC-82B6340073DA}" destId="{3411315B-E68A-44AC-89DB-6B63C2AC2636}" srcOrd="0" destOrd="0" presId="urn:microsoft.com/office/officeart/2005/8/layout/hierarchy1"/>
    <dgm:cxn modelId="{EBEB862E-6EDC-4A67-9E32-86679587DF1C}" type="presParOf" srcId="{03190DEA-D0BD-4232-96CC-82B6340073DA}" destId="{5E9278F1-B506-4732-84AA-01C3606094C4}" srcOrd="1" destOrd="0" presId="urn:microsoft.com/office/officeart/2005/8/layout/hierarchy1"/>
    <dgm:cxn modelId="{A8C2409E-A4C8-4F8D-AC0A-234A460CD98E}" type="presParOf" srcId="{900C9C4E-B92D-40CE-8DC4-E0EF6149FA1C}" destId="{FA045751-E9D5-4358-AAFF-0FC4B0E75E4A}" srcOrd="1" destOrd="0" presId="urn:microsoft.com/office/officeart/2005/8/layout/hierarchy1"/>
    <dgm:cxn modelId="{304AC80D-5EE8-4850-9F46-BA306DDFD991}" type="presParOf" srcId="{A3419722-693F-4B5A-8546-DED2AACB23B9}" destId="{9DD7293F-5710-4C00-9BEC-A0E1DBA9E074}" srcOrd="2" destOrd="0" presId="urn:microsoft.com/office/officeart/2005/8/layout/hierarchy1"/>
    <dgm:cxn modelId="{D23C375C-D6C4-4E47-A17F-57C462D973CD}" type="presParOf" srcId="{A3419722-693F-4B5A-8546-DED2AACB23B9}" destId="{5FE3F5FD-D3C5-4613-A5EB-886518D4215C}" srcOrd="3" destOrd="0" presId="urn:microsoft.com/office/officeart/2005/8/layout/hierarchy1"/>
    <dgm:cxn modelId="{76173369-E7A0-40A3-B573-94B2ACACA33C}" type="presParOf" srcId="{5FE3F5FD-D3C5-4613-A5EB-886518D4215C}" destId="{08D4779E-4BCA-44DB-9A0D-086940146E0B}" srcOrd="0" destOrd="0" presId="urn:microsoft.com/office/officeart/2005/8/layout/hierarchy1"/>
    <dgm:cxn modelId="{6FB06412-3165-471D-A13E-ED4B80F625F7}" type="presParOf" srcId="{08D4779E-4BCA-44DB-9A0D-086940146E0B}" destId="{868B3902-8BE3-44C6-A312-30CDBE08FE60}" srcOrd="0" destOrd="0" presId="urn:microsoft.com/office/officeart/2005/8/layout/hierarchy1"/>
    <dgm:cxn modelId="{5095A75B-06EE-448B-9042-014AF900FB6A}" type="presParOf" srcId="{08D4779E-4BCA-44DB-9A0D-086940146E0B}" destId="{8E46DF3D-F9FC-4D9A-B434-63F0CA613D7A}" srcOrd="1" destOrd="0" presId="urn:microsoft.com/office/officeart/2005/8/layout/hierarchy1"/>
    <dgm:cxn modelId="{3BD7B612-4696-4642-9ED7-CE401193E301}" type="presParOf" srcId="{5FE3F5FD-D3C5-4613-A5EB-886518D4215C}" destId="{D3DF3A07-A783-4758-9C11-330C12727292}" srcOrd="1" destOrd="0" presId="urn:microsoft.com/office/officeart/2005/8/layout/hierarchy1"/>
    <dgm:cxn modelId="{95D4518C-827B-4F35-848F-4FC959513B56}" type="presParOf" srcId="{D3DF3A07-A783-4758-9C11-330C12727292}" destId="{AF4276F4-DECE-4E59-B4DA-94777C417F0F}" srcOrd="0" destOrd="0" presId="urn:microsoft.com/office/officeart/2005/8/layout/hierarchy1"/>
    <dgm:cxn modelId="{AF31045C-D123-4748-BAE5-CF8437F104C2}" type="presParOf" srcId="{D3DF3A07-A783-4758-9C11-330C12727292}" destId="{2BDA0963-0155-4609-B3CB-DAFE42A34831}" srcOrd="1" destOrd="0" presId="urn:microsoft.com/office/officeart/2005/8/layout/hierarchy1"/>
    <dgm:cxn modelId="{6DF12D6E-E13D-46AC-8D69-95B468F54852}" type="presParOf" srcId="{2BDA0963-0155-4609-B3CB-DAFE42A34831}" destId="{106F8918-73A6-4694-B2E3-87319B8C462C}" srcOrd="0" destOrd="0" presId="urn:microsoft.com/office/officeart/2005/8/layout/hierarchy1"/>
    <dgm:cxn modelId="{7FD189C4-4E0F-4FE3-B661-85F996410072}" type="presParOf" srcId="{106F8918-73A6-4694-B2E3-87319B8C462C}" destId="{4D0DA1D3-C8A9-4AD6-8D64-D00B3A26B8F9}" srcOrd="0" destOrd="0" presId="urn:microsoft.com/office/officeart/2005/8/layout/hierarchy1"/>
    <dgm:cxn modelId="{1FAE4F80-144C-4ED0-BB9F-20A2CC053279}" type="presParOf" srcId="{106F8918-73A6-4694-B2E3-87319B8C462C}" destId="{848E1CF9-D85D-4679-B6A7-C781B9E48F71}" srcOrd="1" destOrd="0" presId="urn:microsoft.com/office/officeart/2005/8/layout/hierarchy1"/>
    <dgm:cxn modelId="{368ADA9F-C3CF-4376-9B1B-4889D4D671F9}" type="presParOf" srcId="{2BDA0963-0155-4609-B3CB-DAFE42A34831}" destId="{93B04B75-4641-4621-866F-A83D134901D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313F1-4D95-4398-B44E-30519C2CC024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988E4201-EDFF-48A2-8E2A-5DBAFEC3308E}">
      <dgm:prSet phldrT="[Текст]" custT="1"/>
      <dgm:spPr/>
      <dgm:t>
        <a:bodyPr/>
        <a:lstStyle/>
        <a:p>
          <a:r>
            <a:rPr lang="ru-RU" sz="1400" dirty="0" smtClean="0"/>
            <a:t>Общие данные</a:t>
          </a:r>
          <a:endParaRPr lang="ru-RU" sz="1400" dirty="0"/>
        </a:p>
      </dgm:t>
    </dgm:pt>
    <dgm:pt modelId="{434DB266-358B-4C59-BE53-39D75963C9CE}" type="parTrans" cxnId="{65D606DD-778F-4DDA-ACB1-F745CBB153B5}">
      <dgm:prSet/>
      <dgm:spPr/>
      <dgm:t>
        <a:bodyPr/>
        <a:lstStyle/>
        <a:p>
          <a:endParaRPr lang="ru-RU" sz="1400"/>
        </a:p>
      </dgm:t>
    </dgm:pt>
    <dgm:pt modelId="{09409B71-0D8C-469F-B78B-172A17393BB7}" type="sibTrans" cxnId="{65D606DD-778F-4DDA-ACB1-F745CBB153B5}">
      <dgm:prSet/>
      <dgm:spPr/>
      <dgm:t>
        <a:bodyPr/>
        <a:lstStyle/>
        <a:p>
          <a:endParaRPr lang="ru-RU" sz="1400"/>
        </a:p>
      </dgm:t>
    </dgm:pt>
    <dgm:pt modelId="{ABD6A50F-878A-4FAE-A79C-21A48ACAD241}">
      <dgm:prSet phldrT="[Текст]" custT="1"/>
      <dgm:spPr/>
      <dgm:t>
        <a:bodyPr/>
        <a:lstStyle/>
        <a:p>
          <a:r>
            <a:rPr lang="ru-RU" sz="1400" dirty="0" smtClean="0"/>
            <a:t>Название фирмы – клиента</a:t>
          </a:r>
          <a:endParaRPr lang="ru-RU" sz="1400" dirty="0"/>
        </a:p>
      </dgm:t>
    </dgm:pt>
    <dgm:pt modelId="{3FF8CBD1-D904-4D45-BA29-FB95E80F351C}" type="parTrans" cxnId="{F7D8BA82-5CD1-4AA2-B537-882177E2832D}">
      <dgm:prSet/>
      <dgm:spPr/>
      <dgm:t>
        <a:bodyPr/>
        <a:lstStyle/>
        <a:p>
          <a:endParaRPr lang="ru-RU" sz="1400"/>
        </a:p>
      </dgm:t>
    </dgm:pt>
    <dgm:pt modelId="{EA07492E-D81A-428B-A3DA-3560ED344868}" type="sibTrans" cxnId="{F7D8BA82-5CD1-4AA2-B537-882177E2832D}">
      <dgm:prSet/>
      <dgm:spPr/>
      <dgm:t>
        <a:bodyPr/>
        <a:lstStyle/>
        <a:p>
          <a:endParaRPr lang="ru-RU" sz="1400"/>
        </a:p>
      </dgm:t>
    </dgm:pt>
    <dgm:pt modelId="{0DECCB6F-F3C4-4BF4-8E90-E07D0D0901E7}">
      <dgm:prSet phldrT="[Текст]" custT="1"/>
      <dgm:spPr/>
      <dgm:t>
        <a:bodyPr/>
        <a:lstStyle/>
        <a:p>
          <a:r>
            <a:rPr lang="ru-RU" sz="1400" dirty="0" smtClean="0"/>
            <a:t>…</a:t>
          </a:r>
          <a:endParaRPr lang="ru-RU" sz="1400" dirty="0"/>
        </a:p>
      </dgm:t>
    </dgm:pt>
    <dgm:pt modelId="{0C19C45C-6638-4633-A791-9D39A5EACA6C}" type="parTrans" cxnId="{1DEB6B0F-91A7-4A4A-8E17-0B8562065468}">
      <dgm:prSet/>
      <dgm:spPr/>
      <dgm:t>
        <a:bodyPr/>
        <a:lstStyle/>
        <a:p>
          <a:endParaRPr lang="ru-RU" sz="1400"/>
        </a:p>
      </dgm:t>
    </dgm:pt>
    <dgm:pt modelId="{D6FC0397-8052-468A-8B69-37B2A8049865}" type="sibTrans" cxnId="{1DEB6B0F-91A7-4A4A-8E17-0B8562065468}">
      <dgm:prSet/>
      <dgm:spPr/>
      <dgm:t>
        <a:bodyPr/>
        <a:lstStyle/>
        <a:p>
          <a:endParaRPr lang="ru-RU" sz="1400"/>
        </a:p>
      </dgm:t>
    </dgm:pt>
    <dgm:pt modelId="{E00EA16B-8D40-42FB-9406-D8D66CB8A002}">
      <dgm:prSet phldrT="[Текст]" custT="1"/>
      <dgm:spPr/>
      <dgm:t>
        <a:bodyPr/>
        <a:lstStyle/>
        <a:p>
          <a:r>
            <a:rPr lang="ru-RU" sz="1400" dirty="0" smtClean="0"/>
            <a:t>…</a:t>
          </a:r>
          <a:endParaRPr lang="ru-RU" sz="1400" dirty="0"/>
        </a:p>
      </dgm:t>
    </dgm:pt>
    <dgm:pt modelId="{AB744AE0-0C49-4D00-84F5-792F8C134851}" type="parTrans" cxnId="{EDCF3BFA-7402-4211-B06C-1D2A09B3F331}">
      <dgm:prSet/>
      <dgm:spPr/>
      <dgm:t>
        <a:bodyPr/>
        <a:lstStyle/>
        <a:p>
          <a:endParaRPr lang="ru-RU" sz="1400"/>
        </a:p>
      </dgm:t>
    </dgm:pt>
    <dgm:pt modelId="{52C6858B-DB18-4847-86EC-C0504B85C26A}" type="sibTrans" cxnId="{EDCF3BFA-7402-4211-B06C-1D2A09B3F331}">
      <dgm:prSet/>
      <dgm:spPr/>
      <dgm:t>
        <a:bodyPr/>
        <a:lstStyle/>
        <a:p>
          <a:endParaRPr lang="ru-RU" sz="1400"/>
        </a:p>
      </dgm:t>
    </dgm:pt>
    <dgm:pt modelId="{EBB3933C-E22E-4C45-8492-E7F3F331B17F}">
      <dgm:prSet phldrT="[Текст]" custT="1"/>
      <dgm:spPr/>
      <dgm:t>
        <a:bodyPr/>
        <a:lstStyle/>
        <a:p>
          <a:r>
            <a:rPr lang="ru-RU" sz="1400" dirty="0" smtClean="0"/>
            <a:t>Контактные данные</a:t>
          </a:r>
          <a:endParaRPr lang="ru-RU" sz="1400" dirty="0"/>
        </a:p>
      </dgm:t>
    </dgm:pt>
    <dgm:pt modelId="{D6498283-27AB-4F69-9FCB-FE186EE1422B}" type="parTrans" cxnId="{F1937EC0-293A-4A77-87B5-7BAA67D3F95F}">
      <dgm:prSet/>
      <dgm:spPr/>
      <dgm:t>
        <a:bodyPr/>
        <a:lstStyle/>
        <a:p>
          <a:endParaRPr lang="ru-RU" sz="1400"/>
        </a:p>
      </dgm:t>
    </dgm:pt>
    <dgm:pt modelId="{AD928218-11C9-465D-87D2-ED8CC97DB7AB}" type="sibTrans" cxnId="{F1937EC0-293A-4A77-87B5-7BAA67D3F95F}">
      <dgm:prSet/>
      <dgm:spPr/>
      <dgm:t>
        <a:bodyPr/>
        <a:lstStyle/>
        <a:p>
          <a:endParaRPr lang="ru-RU" sz="1400"/>
        </a:p>
      </dgm:t>
    </dgm:pt>
    <dgm:pt modelId="{06440B43-3376-4A40-8D52-8CE9B0C0612D}">
      <dgm:prSet phldrT="[Текст]" custT="1"/>
      <dgm:spPr/>
      <dgm:t>
        <a:bodyPr/>
        <a:lstStyle/>
        <a:p>
          <a:r>
            <a:rPr lang="ru-RU" sz="1400" dirty="0" smtClean="0"/>
            <a:t>ФИО контактного лица</a:t>
          </a:r>
          <a:endParaRPr lang="ru-RU" sz="1400" dirty="0"/>
        </a:p>
      </dgm:t>
    </dgm:pt>
    <dgm:pt modelId="{FE66C9F8-9ABC-48B7-85CB-8BF882B5AC47}" type="parTrans" cxnId="{68B855E7-3EC8-4ADE-ADE4-4B9AD3515EB5}">
      <dgm:prSet/>
      <dgm:spPr/>
      <dgm:t>
        <a:bodyPr/>
        <a:lstStyle/>
        <a:p>
          <a:endParaRPr lang="ru-RU" sz="1400"/>
        </a:p>
      </dgm:t>
    </dgm:pt>
    <dgm:pt modelId="{61B702A8-E095-44A9-B580-4EB6CD0C7A0F}" type="sibTrans" cxnId="{68B855E7-3EC8-4ADE-ADE4-4B9AD3515EB5}">
      <dgm:prSet/>
      <dgm:spPr/>
      <dgm:t>
        <a:bodyPr/>
        <a:lstStyle/>
        <a:p>
          <a:endParaRPr lang="ru-RU" sz="1400"/>
        </a:p>
      </dgm:t>
    </dgm:pt>
    <dgm:pt modelId="{9656DA32-58DF-484F-97C5-D97A4C77AD77}" type="pres">
      <dgm:prSet presAssocID="{265313F1-4D95-4398-B44E-30519C2CC0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0251C3-7B4E-4B41-9583-0A7544A9ABAA}" type="pres">
      <dgm:prSet presAssocID="{988E4201-EDFF-48A2-8E2A-5DBAFEC3308E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9E691B-E525-4A34-8B79-01030833F101}" type="pres">
      <dgm:prSet presAssocID="{988E4201-EDFF-48A2-8E2A-5DBAFEC3308E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308513-D07F-4FF4-BDE2-4CADCAF0D431}" type="pres">
      <dgm:prSet presAssocID="{0DECCB6F-F3C4-4BF4-8E90-E07D0D0901E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B5E008-73C0-43B2-AB92-B2916A1E578C}" type="pres">
      <dgm:prSet presAssocID="{0DECCB6F-F3C4-4BF4-8E90-E07D0D0901E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CCBB67-BC82-46F2-952B-079E8F656C08}" type="presOf" srcId="{ABD6A50F-878A-4FAE-A79C-21A48ACAD241}" destId="{469E691B-E525-4A34-8B79-01030833F101}" srcOrd="0" destOrd="0" presId="urn:microsoft.com/office/officeart/2005/8/layout/vList2"/>
    <dgm:cxn modelId="{FEC49E96-8B93-4CB1-87D2-8D42F2066F2D}" type="presOf" srcId="{EBB3933C-E22E-4C45-8492-E7F3F331B17F}" destId="{469E691B-E525-4A34-8B79-01030833F101}" srcOrd="0" destOrd="1" presId="urn:microsoft.com/office/officeart/2005/8/layout/vList2"/>
    <dgm:cxn modelId="{1068C082-C7F6-49A9-BBE4-D1B88AB0E59B}" type="presOf" srcId="{265313F1-4D95-4398-B44E-30519C2CC024}" destId="{9656DA32-58DF-484F-97C5-D97A4C77AD77}" srcOrd="0" destOrd="0" presId="urn:microsoft.com/office/officeart/2005/8/layout/vList2"/>
    <dgm:cxn modelId="{E45721DD-8A04-472C-AC91-6E8646E39046}" type="presOf" srcId="{E00EA16B-8D40-42FB-9406-D8D66CB8A002}" destId="{4FB5E008-73C0-43B2-AB92-B2916A1E578C}" srcOrd="0" destOrd="0" presId="urn:microsoft.com/office/officeart/2005/8/layout/vList2"/>
    <dgm:cxn modelId="{8E9388E8-E7DD-46D7-B115-9C45C37E3F68}" type="presOf" srcId="{988E4201-EDFF-48A2-8E2A-5DBAFEC3308E}" destId="{A90251C3-7B4E-4B41-9583-0A7544A9ABAA}" srcOrd="0" destOrd="0" presId="urn:microsoft.com/office/officeart/2005/8/layout/vList2"/>
    <dgm:cxn modelId="{DF497EB5-8E9A-47CF-A34F-9A879D58086B}" type="presOf" srcId="{0DECCB6F-F3C4-4BF4-8E90-E07D0D0901E7}" destId="{4B308513-D07F-4FF4-BDE2-4CADCAF0D431}" srcOrd="0" destOrd="0" presId="urn:microsoft.com/office/officeart/2005/8/layout/vList2"/>
    <dgm:cxn modelId="{97E2ED22-8DBD-400F-B767-53ECABC50CFD}" type="presOf" srcId="{06440B43-3376-4A40-8D52-8CE9B0C0612D}" destId="{469E691B-E525-4A34-8B79-01030833F101}" srcOrd="0" destOrd="2" presId="urn:microsoft.com/office/officeart/2005/8/layout/vList2"/>
    <dgm:cxn modelId="{EDCF3BFA-7402-4211-B06C-1D2A09B3F331}" srcId="{0DECCB6F-F3C4-4BF4-8E90-E07D0D0901E7}" destId="{E00EA16B-8D40-42FB-9406-D8D66CB8A002}" srcOrd="0" destOrd="0" parTransId="{AB744AE0-0C49-4D00-84F5-792F8C134851}" sibTransId="{52C6858B-DB18-4847-86EC-C0504B85C26A}"/>
    <dgm:cxn modelId="{68B855E7-3EC8-4ADE-ADE4-4B9AD3515EB5}" srcId="{988E4201-EDFF-48A2-8E2A-5DBAFEC3308E}" destId="{06440B43-3376-4A40-8D52-8CE9B0C0612D}" srcOrd="2" destOrd="0" parTransId="{FE66C9F8-9ABC-48B7-85CB-8BF882B5AC47}" sibTransId="{61B702A8-E095-44A9-B580-4EB6CD0C7A0F}"/>
    <dgm:cxn modelId="{1DEB6B0F-91A7-4A4A-8E17-0B8562065468}" srcId="{265313F1-4D95-4398-B44E-30519C2CC024}" destId="{0DECCB6F-F3C4-4BF4-8E90-E07D0D0901E7}" srcOrd="1" destOrd="0" parTransId="{0C19C45C-6638-4633-A791-9D39A5EACA6C}" sibTransId="{D6FC0397-8052-468A-8B69-37B2A8049865}"/>
    <dgm:cxn modelId="{65D606DD-778F-4DDA-ACB1-F745CBB153B5}" srcId="{265313F1-4D95-4398-B44E-30519C2CC024}" destId="{988E4201-EDFF-48A2-8E2A-5DBAFEC3308E}" srcOrd="0" destOrd="0" parTransId="{434DB266-358B-4C59-BE53-39D75963C9CE}" sibTransId="{09409B71-0D8C-469F-B78B-172A17393BB7}"/>
    <dgm:cxn modelId="{F1937EC0-293A-4A77-87B5-7BAA67D3F95F}" srcId="{988E4201-EDFF-48A2-8E2A-5DBAFEC3308E}" destId="{EBB3933C-E22E-4C45-8492-E7F3F331B17F}" srcOrd="1" destOrd="0" parTransId="{D6498283-27AB-4F69-9FCB-FE186EE1422B}" sibTransId="{AD928218-11C9-465D-87D2-ED8CC97DB7AB}"/>
    <dgm:cxn modelId="{F7D8BA82-5CD1-4AA2-B537-882177E2832D}" srcId="{988E4201-EDFF-48A2-8E2A-5DBAFEC3308E}" destId="{ABD6A50F-878A-4FAE-A79C-21A48ACAD241}" srcOrd="0" destOrd="0" parTransId="{3FF8CBD1-D904-4D45-BA29-FB95E80F351C}" sibTransId="{EA07492E-D81A-428B-A3DA-3560ED344868}"/>
    <dgm:cxn modelId="{7040177C-6528-48AA-833C-1FD79206AFE3}" type="presParOf" srcId="{9656DA32-58DF-484F-97C5-D97A4C77AD77}" destId="{A90251C3-7B4E-4B41-9583-0A7544A9ABAA}" srcOrd="0" destOrd="0" presId="urn:microsoft.com/office/officeart/2005/8/layout/vList2"/>
    <dgm:cxn modelId="{8B18FD72-541D-4676-AEC2-777BC534D1E6}" type="presParOf" srcId="{9656DA32-58DF-484F-97C5-D97A4C77AD77}" destId="{469E691B-E525-4A34-8B79-01030833F101}" srcOrd="1" destOrd="0" presId="urn:microsoft.com/office/officeart/2005/8/layout/vList2"/>
    <dgm:cxn modelId="{F02998A4-8B1E-4CF3-98D5-012745133523}" type="presParOf" srcId="{9656DA32-58DF-484F-97C5-D97A4C77AD77}" destId="{4B308513-D07F-4FF4-BDE2-4CADCAF0D431}" srcOrd="2" destOrd="0" presId="urn:microsoft.com/office/officeart/2005/8/layout/vList2"/>
    <dgm:cxn modelId="{0688086B-C1B0-47A7-9158-D7B3CA0D8542}" type="presParOf" srcId="{9656DA32-58DF-484F-97C5-D97A4C77AD77}" destId="{4FB5E008-73C0-43B2-AB92-B2916A1E578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D8000A-6273-4019-A8CF-5349E86A01FE}" type="doc">
      <dgm:prSet loTypeId="urn:microsoft.com/office/officeart/2005/8/layout/bProcess3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72C7B033-496F-4DF6-9154-123CBA774662}">
      <dgm:prSet phldrT="[Текст]" custT="1"/>
      <dgm:spPr/>
      <dgm:t>
        <a:bodyPr/>
        <a:lstStyle/>
        <a:p>
          <a:r>
            <a:rPr lang="ru-RU" sz="1600" dirty="0" smtClean="0"/>
            <a:t>Этап 1. Знакомство с брендом</a:t>
          </a:r>
          <a:endParaRPr lang="ru-RU" sz="1600" dirty="0"/>
        </a:p>
      </dgm:t>
    </dgm:pt>
    <dgm:pt modelId="{FB286554-D2A1-4DFC-AFF6-42D85506A33E}" type="parTrans" cxnId="{723E389B-ED21-41DD-890B-6CA025BFEEB3}">
      <dgm:prSet/>
      <dgm:spPr/>
      <dgm:t>
        <a:bodyPr/>
        <a:lstStyle/>
        <a:p>
          <a:endParaRPr lang="ru-RU" sz="1600"/>
        </a:p>
      </dgm:t>
    </dgm:pt>
    <dgm:pt modelId="{18C6B6FF-6CC9-4568-B81A-61414684BE27}" type="sibTrans" cxnId="{723E389B-ED21-41DD-890B-6CA025BFEEB3}">
      <dgm:prSet custT="1"/>
      <dgm:spPr/>
      <dgm:t>
        <a:bodyPr/>
        <a:lstStyle/>
        <a:p>
          <a:endParaRPr lang="ru-RU" sz="1600"/>
        </a:p>
      </dgm:t>
    </dgm:pt>
    <dgm:pt modelId="{65FD94D9-6AA8-4AF1-A2F1-5F6C526291B1}">
      <dgm:prSet phldrT="[Текст]" custT="1"/>
      <dgm:spPr/>
      <dgm:t>
        <a:bodyPr/>
        <a:lstStyle/>
        <a:p>
          <a:r>
            <a:rPr lang="ru-RU" sz="1600" dirty="0" smtClean="0"/>
            <a:t>…</a:t>
          </a:r>
          <a:endParaRPr lang="ru-RU" sz="1600" dirty="0"/>
        </a:p>
      </dgm:t>
    </dgm:pt>
    <dgm:pt modelId="{B1B5DF40-98A8-4958-B926-C8C2E46AB8D0}" type="parTrans" cxnId="{B1E8379C-1F96-4EF3-BE57-C836327841A2}">
      <dgm:prSet/>
      <dgm:spPr/>
      <dgm:t>
        <a:bodyPr/>
        <a:lstStyle/>
        <a:p>
          <a:endParaRPr lang="ru-RU" sz="1600"/>
        </a:p>
      </dgm:t>
    </dgm:pt>
    <dgm:pt modelId="{504837B9-4C0A-40CD-BD4B-9FF32DC0A87C}" type="sibTrans" cxnId="{B1E8379C-1F96-4EF3-BE57-C836327841A2}">
      <dgm:prSet custT="1"/>
      <dgm:spPr/>
      <dgm:t>
        <a:bodyPr/>
        <a:lstStyle/>
        <a:p>
          <a:endParaRPr lang="ru-RU" sz="1600"/>
        </a:p>
      </dgm:t>
    </dgm:pt>
    <dgm:pt modelId="{7A4426D8-75A5-4F3C-988E-7EDACCDF43B1}">
      <dgm:prSet custT="1"/>
      <dgm:spPr/>
      <dgm:t>
        <a:bodyPr/>
        <a:lstStyle/>
        <a:p>
          <a:r>
            <a:rPr lang="ru-RU" sz="1600" smtClean="0"/>
            <a:t>Этап 2. Первая покупка</a:t>
          </a:r>
          <a:endParaRPr lang="ru-RU" sz="1600"/>
        </a:p>
      </dgm:t>
    </dgm:pt>
    <dgm:pt modelId="{EF302547-8DCB-4B69-8DDB-3D78D2A750E7}" type="parTrans" cxnId="{315D0310-397D-47F3-A24B-798F19727FEC}">
      <dgm:prSet/>
      <dgm:spPr/>
      <dgm:t>
        <a:bodyPr/>
        <a:lstStyle/>
        <a:p>
          <a:endParaRPr lang="ru-RU" sz="1600"/>
        </a:p>
      </dgm:t>
    </dgm:pt>
    <dgm:pt modelId="{2E0EA8F9-CE0F-4911-B161-98101CA07F0C}" type="sibTrans" cxnId="{315D0310-397D-47F3-A24B-798F19727FEC}">
      <dgm:prSet custT="1"/>
      <dgm:spPr/>
      <dgm:t>
        <a:bodyPr/>
        <a:lstStyle/>
        <a:p>
          <a:endParaRPr lang="ru-RU" sz="1600"/>
        </a:p>
      </dgm:t>
    </dgm:pt>
    <dgm:pt modelId="{19FE3DE9-0E37-49F5-A219-A6E6A14DEDB7}">
      <dgm:prSet custT="1"/>
      <dgm:spPr/>
      <dgm:t>
        <a:bodyPr/>
        <a:lstStyle/>
        <a:p>
          <a:r>
            <a:rPr lang="ru-RU" sz="1600" dirty="0" smtClean="0"/>
            <a:t>Этап 3. …</a:t>
          </a:r>
          <a:endParaRPr lang="ru-RU" sz="1600" dirty="0"/>
        </a:p>
      </dgm:t>
    </dgm:pt>
    <dgm:pt modelId="{7E9506DE-27FC-4B75-AACD-900FA57D08C6}" type="parTrans" cxnId="{CAAB8E0B-4BA2-43DB-AA1B-6DC2C62AC1BB}">
      <dgm:prSet/>
      <dgm:spPr/>
      <dgm:t>
        <a:bodyPr/>
        <a:lstStyle/>
        <a:p>
          <a:endParaRPr lang="ru-RU" sz="1600"/>
        </a:p>
      </dgm:t>
    </dgm:pt>
    <dgm:pt modelId="{3D5DF5A9-2F8B-43AF-B725-AE3F60892BFE}" type="sibTrans" cxnId="{CAAB8E0B-4BA2-43DB-AA1B-6DC2C62AC1BB}">
      <dgm:prSet custT="1"/>
      <dgm:spPr/>
      <dgm:t>
        <a:bodyPr/>
        <a:lstStyle/>
        <a:p>
          <a:endParaRPr lang="ru-RU" sz="1600"/>
        </a:p>
      </dgm:t>
    </dgm:pt>
    <dgm:pt modelId="{D899CE1B-7410-400D-870F-85337F7A223E}">
      <dgm:prSet phldrT="[Текст]" custT="1"/>
      <dgm:spPr/>
      <dgm:t>
        <a:bodyPr/>
        <a:lstStyle/>
        <a:p>
          <a:r>
            <a:rPr lang="ru-RU" sz="1600" dirty="0" smtClean="0"/>
            <a:t>…</a:t>
          </a:r>
          <a:endParaRPr lang="ru-RU" sz="1600" dirty="0"/>
        </a:p>
      </dgm:t>
    </dgm:pt>
    <dgm:pt modelId="{E243C921-F45E-460D-9CC0-C1DC1EC8EE64}" type="parTrans" cxnId="{24373408-E793-48A8-BDDA-36DC90194515}">
      <dgm:prSet/>
      <dgm:spPr/>
      <dgm:t>
        <a:bodyPr/>
        <a:lstStyle/>
        <a:p>
          <a:endParaRPr lang="ru-RU" sz="1600"/>
        </a:p>
      </dgm:t>
    </dgm:pt>
    <dgm:pt modelId="{2B1F6083-63F1-4B3C-94D4-3E98D8E0D5BB}" type="sibTrans" cxnId="{24373408-E793-48A8-BDDA-36DC90194515}">
      <dgm:prSet custT="1"/>
      <dgm:spPr/>
      <dgm:t>
        <a:bodyPr/>
        <a:lstStyle/>
        <a:p>
          <a:endParaRPr lang="ru-RU" sz="1600"/>
        </a:p>
      </dgm:t>
    </dgm:pt>
    <dgm:pt modelId="{5FF9ED62-8F9F-49F4-A105-89974162B898}">
      <dgm:prSet phldrT="[Текст]" custT="1"/>
      <dgm:spPr/>
      <dgm:t>
        <a:bodyPr/>
        <a:lstStyle/>
        <a:p>
          <a:endParaRPr lang="ru-RU" sz="1600" dirty="0"/>
        </a:p>
      </dgm:t>
    </dgm:pt>
    <dgm:pt modelId="{A67806C0-F397-42CE-BFE2-01DB937C8814}" type="parTrans" cxnId="{0D1A176F-7253-498D-8FB2-5623C5BB6340}">
      <dgm:prSet/>
      <dgm:spPr/>
      <dgm:t>
        <a:bodyPr/>
        <a:lstStyle/>
        <a:p>
          <a:endParaRPr lang="ru-RU" sz="1600"/>
        </a:p>
      </dgm:t>
    </dgm:pt>
    <dgm:pt modelId="{C3CC027C-98BA-4FE5-9960-80E54B6BB438}" type="sibTrans" cxnId="{0D1A176F-7253-498D-8FB2-5623C5BB6340}">
      <dgm:prSet/>
      <dgm:spPr/>
      <dgm:t>
        <a:bodyPr/>
        <a:lstStyle/>
        <a:p>
          <a:endParaRPr lang="ru-RU" sz="1600"/>
        </a:p>
      </dgm:t>
    </dgm:pt>
    <dgm:pt modelId="{C5B0BFB9-667B-439B-BC31-8F00D1B85DF9}" type="pres">
      <dgm:prSet presAssocID="{1DD8000A-6273-4019-A8CF-5349E86A01F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F44A90-6D2C-4A1B-B4AB-CEF10103F5A4}" type="pres">
      <dgm:prSet presAssocID="{72C7B033-496F-4DF6-9154-123CBA77466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FD13B9-5DA5-4EFB-9053-98FADAF3705D}" type="pres">
      <dgm:prSet presAssocID="{18C6B6FF-6CC9-4568-B81A-61414684BE27}" presName="sibTrans" presStyleLbl="sibTrans1D1" presStyleIdx="0" presStyleCnt="5"/>
      <dgm:spPr/>
      <dgm:t>
        <a:bodyPr/>
        <a:lstStyle/>
        <a:p>
          <a:endParaRPr lang="ru-RU"/>
        </a:p>
      </dgm:t>
    </dgm:pt>
    <dgm:pt modelId="{35B81082-1197-43BD-A5B9-C8B92497D75E}" type="pres">
      <dgm:prSet presAssocID="{18C6B6FF-6CC9-4568-B81A-61414684BE27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E38C4D3A-B2A6-4398-A29F-84A8C8498960}" type="pres">
      <dgm:prSet presAssocID="{7A4426D8-75A5-4F3C-988E-7EDACCDF43B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E89F6A-CE63-4AEC-8C21-13BCBD775CB9}" type="pres">
      <dgm:prSet presAssocID="{2E0EA8F9-CE0F-4911-B161-98101CA07F0C}" presName="sibTrans" presStyleLbl="sibTrans1D1" presStyleIdx="1" presStyleCnt="5"/>
      <dgm:spPr/>
      <dgm:t>
        <a:bodyPr/>
        <a:lstStyle/>
        <a:p>
          <a:endParaRPr lang="ru-RU"/>
        </a:p>
      </dgm:t>
    </dgm:pt>
    <dgm:pt modelId="{0C5A4DC7-F853-417C-B4CF-9EF639599723}" type="pres">
      <dgm:prSet presAssocID="{2E0EA8F9-CE0F-4911-B161-98101CA07F0C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A3059A83-AB9D-4CA5-AF8F-712CF62DEFA3}" type="pres">
      <dgm:prSet presAssocID="{19FE3DE9-0E37-49F5-A219-A6E6A14DEDB7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4F9EEB-5589-4B48-A57C-E78BE208313B}" type="pres">
      <dgm:prSet presAssocID="{3D5DF5A9-2F8B-43AF-B725-AE3F60892BF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8548E66-4EBD-4BA8-8873-4C65392C67F5}" type="pres">
      <dgm:prSet presAssocID="{3D5DF5A9-2F8B-43AF-B725-AE3F60892BFE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7967E13B-9228-4545-A5E6-FA21293C708B}" type="pres">
      <dgm:prSet presAssocID="{65FD94D9-6AA8-4AF1-A2F1-5F6C526291B1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A84954-0EDB-48BE-9851-CB2CF7FCBB91}" type="pres">
      <dgm:prSet presAssocID="{504837B9-4C0A-40CD-BD4B-9FF32DC0A87C}" presName="sibTrans" presStyleLbl="sibTrans1D1" presStyleIdx="3" presStyleCnt="5"/>
      <dgm:spPr/>
      <dgm:t>
        <a:bodyPr/>
        <a:lstStyle/>
        <a:p>
          <a:endParaRPr lang="ru-RU"/>
        </a:p>
      </dgm:t>
    </dgm:pt>
    <dgm:pt modelId="{982EE8D1-B169-426A-90E5-F6688BCD76C2}" type="pres">
      <dgm:prSet presAssocID="{504837B9-4C0A-40CD-BD4B-9FF32DC0A87C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4E0616EA-8822-4E07-A122-194F48F99A11}" type="pres">
      <dgm:prSet presAssocID="{D899CE1B-7410-400D-870F-85337F7A223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B4CA4C-0AD2-43F0-9D26-0322300850FE}" type="pres">
      <dgm:prSet presAssocID="{2B1F6083-63F1-4B3C-94D4-3E98D8E0D5BB}" presName="sibTrans" presStyleLbl="sibTrans1D1" presStyleIdx="4" presStyleCnt="5"/>
      <dgm:spPr/>
      <dgm:t>
        <a:bodyPr/>
        <a:lstStyle/>
        <a:p>
          <a:endParaRPr lang="ru-RU"/>
        </a:p>
      </dgm:t>
    </dgm:pt>
    <dgm:pt modelId="{889FBA83-BDF9-43E4-9102-BE5CC1EFDF96}" type="pres">
      <dgm:prSet presAssocID="{2B1F6083-63F1-4B3C-94D4-3E98D8E0D5BB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8F9483F8-E0BB-4572-9E17-0EE803F0B891}" type="pres">
      <dgm:prSet presAssocID="{5FF9ED62-8F9F-49F4-A105-89974162B898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5DFEB2-F885-46CE-B796-3B9A2897B105}" type="presOf" srcId="{7A4426D8-75A5-4F3C-988E-7EDACCDF43B1}" destId="{E38C4D3A-B2A6-4398-A29F-84A8C8498960}" srcOrd="0" destOrd="0" presId="urn:microsoft.com/office/officeart/2005/8/layout/bProcess3"/>
    <dgm:cxn modelId="{4E7F707E-DA98-426B-A068-99BE7B6B9BD9}" type="presOf" srcId="{72C7B033-496F-4DF6-9154-123CBA774662}" destId="{2DF44A90-6D2C-4A1B-B4AB-CEF10103F5A4}" srcOrd="0" destOrd="0" presId="urn:microsoft.com/office/officeart/2005/8/layout/bProcess3"/>
    <dgm:cxn modelId="{708307CF-712A-440B-B4F5-66D9946CAC8B}" type="presOf" srcId="{18C6B6FF-6CC9-4568-B81A-61414684BE27}" destId="{A0FD13B9-5DA5-4EFB-9053-98FADAF3705D}" srcOrd="0" destOrd="0" presId="urn:microsoft.com/office/officeart/2005/8/layout/bProcess3"/>
    <dgm:cxn modelId="{585921F9-AADC-4E0C-B899-484DB8943620}" type="presOf" srcId="{2B1F6083-63F1-4B3C-94D4-3E98D8E0D5BB}" destId="{889FBA83-BDF9-43E4-9102-BE5CC1EFDF96}" srcOrd="1" destOrd="0" presId="urn:microsoft.com/office/officeart/2005/8/layout/bProcess3"/>
    <dgm:cxn modelId="{315D0310-397D-47F3-A24B-798F19727FEC}" srcId="{1DD8000A-6273-4019-A8CF-5349E86A01FE}" destId="{7A4426D8-75A5-4F3C-988E-7EDACCDF43B1}" srcOrd="1" destOrd="0" parTransId="{EF302547-8DCB-4B69-8DDB-3D78D2A750E7}" sibTransId="{2E0EA8F9-CE0F-4911-B161-98101CA07F0C}"/>
    <dgm:cxn modelId="{D383D4A0-A69B-44A5-B06F-24AB055101A3}" type="presOf" srcId="{2E0EA8F9-CE0F-4911-B161-98101CA07F0C}" destId="{0C5A4DC7-F853-417C-B4CF-9EF639599723}" srcOrd="1" destOrd="0" presId="urn:microsoft.com/office/officeart/2005/8/layout/bProcess3"/>
    <dgm:cxn modelId="{4E321D34-0871-43D5-92BA-9E03D8AC42EF}" type="presOf" srcId="{5FF9ED62-8F9F-49F4-A105-89974162B898}" destId="{8F9483F8-E0BB-4572-9E17-0EE803F0B891}" srcOrd="0" destOrd="0" presId="urn:microsoft.com/office/officeart/2005/8/layout/bProcess3"/>
    <dgm:cxn modelId="{D2611D18-7887-449A-80CA-F1C442B88C07}" type="presOf" srcId="{65FD94D9-6AA8-4AF1-A2F1-5F6C526291B1}" destId="{7967E13B-9228-4545-A5E6-FA21293C708B}" srcOrd="0" destOrd="0" presId="urn:microsoft.com/office/officeart/2005/8/layout/bProcess3"/>
    <dgm:cxn modelId="{4244151B-F2F6-4351-95AF-A940ECA13132}" type="presOf" srcId="{18C6B6FF-6CC9-4568-B81A-61414684BE27}" destId="{35B81082-1197-43BD-A5B9-C8B92497D75E}" srcOrd="1" destOrd="0" presId="urn:microsoft.com/office/officeart/2005/8/layout/bProcess3"/>
    <dgm:cxn modelId="{0D1A176F-7253-498D-8FB2-5623C5BB6340}" srcId="{1DD8000A-6273-4019-A8CF-5349E86A01FE}" destId="{5FF9ED62-8F9F-49F4-A105-89974162B898}" srcOrd="5" destOrd="0" parTransId="{A67806C0-F397-42CE-BFE2-01DB937C8814}" sibTransId="{C3CC027C-98BA-4FE5-9960-80E54B6BB438}"/>
    <dgm:cxn modelId="{723E389B-ED21-41DD-890B-6CA025BFEEB3}" srcId="{1DD8000A-6273-4019-A8CF-5349E86A01FE}" destId="{72C7B033-496F-4DF6-9154-123CBA774662}" srcOrd="0" destOrd="0" parTransId="{FB286554-D2A1-4DFC-AFF6-42D85506A33E}" sibTransId="{18C6B6FF-6CC9-4568-B81A-61414684BE27}"/>
    <dgm:cxn modelId="{55D7A34A-28A2-42BE-A628-B84F97456DE3}" type="presOf" srcId="{504837B9-4C0A-40CD-BD4B-9FF32DC0A87C}" destId="{36A84954-0EDB-48BE-9851-CB2CF7FCBB91}" srcOrd="0" destOrd="0" presId="urn:microsoft.com/office/officeart/2005/8/layout/bProcess3"/>
    <dgm:cxn modelId="{24373408-E793-48A8-BDDA-36DC90194515}" srcId="{1DD8000A-6273-4019-A8CF-5349E86A01FE}" destId="{D899CE1B-7410-400D-870F-85337F7A223E}" srcOrd="4" destOrd="0" parTransId="{E243C921-F45E-460D-9CC0-C1DC1EC8EE64}" sibTransId="{2B1F6083-63F1-4B3C-94D4-3E98D8E0D5BB}"/>
    <dgm:cxn modelId="{1079B775-6950-462D-8AAA-D5930373A473}" type="presOf" srcId="{3D5DF5A9-2F8B-43AF-B725-AE3F60892BFE}" destId="{18548E66-4EBD-4BA8-8873-4C65392C67F5}" srcOrd="1" destOrd="0" presId="urn:microsoft.com/office/officeart/2005/8/layout/bProcess3"/>
    <dgm:cxn modelId="{B0B8D0A1-1487-46FE-A263-C9C7D6D716C4}" type="presOf" srcId="{1DD8000A-6273-4019-A8CF-5349E86A01FE}" destId="{C5B0BFB9-667B-439B-BC31-8F00D1B85DF9}" srcOrd="0" destOrd="0" presId="urn:microsoft.com/office/officeart/2005/8/layout/bProcess3"/>
    <dgm:cxn modelId="{5E944978-646C-4578-8C57-3FF6E4982C35}" type="presOf" srcId="{3D5DF5A9-2F8B-43AF-B725-AE3F60892BFE}" destId="{114F9EEB-5589-4B48-A57C-E78BE208313B}" srcOrd="0" destOrd="0" presId="urn:microsoft.com/office/officeart/2005/8/layout/bProcess3"/>
    <dgm:cxn modelId="{0765D027-993B-4179-8BCE-218AFD5ECC33}" type="presOf" srcId="{504837B9-4C0A-40CD-BD4B-9FF32DC0A87C}" destId="{982EE8D1-B169-426A-90E5-F6688BCD76C2}" srcOrd="1" destOrd="0" presId="urn:microsoft.com/office/officeart/2005/8/layout/bProcess3"/>
    <dgm:cxn modelId="{7F04C89C-45E4-4D6F-94CD-769385AF38F7}" type="presOf" srcId="{D899CE1B-7410-400D-870F-85337F7A223E}" destId="{4E0616EA-8822-4E07-A122-194F48F99A11}" srcOrd="0" destOrd="0" presId="urn:microsoft.com/office/officeart/2005/8/layout/bProcess3"/>
    <dgm:cxn modelId="{DD81CB3B-A162-40DA-9BD2-CA2A0F6641DE}" type="presOf" srcId="{2E0EA8F9-CE0F-4911-B161-98101CA07F0C}" destId="{43E89F6A-CE63-4AEC-8C21-13BCBD775CB9}" srcOrd="0" destOrd="0" presId="urn:microsoft.com/office/officeart/2005/8/layout/bProcess3"/>
    <dgm:cxn modelId="{AAB85CA5-CADE-44D5-B10F-6AEFADD99B20}" type="presOf" srcId="{19FE3DE9-0E37-49F5-A219-A6E6A14DEDB7}" destId="{A3059A83-AB9D-4CA5-AF8F-712CF62DEFA3}" srcOrd="0" destOrd="0" presId="urn:microsoft.com/office/officeart/2005/8/layout/bProcess3"/>
    <dgm:cxn modelId="{CAAB8E0B-4BA2-43DB-AA1B-6DC2C62AC1BB}" srcId="{1DD8000A-6273-4019-A8CF-5349E86A01FE}" destId="{19FE3DE9-0E37-49F5-A219-A6E6A14DEDB7}" srcOrd="2" destOrd="0" parTransId="{7E9506DE-27FC-4B75-AACD-900FA57D08C6}" sibTransId="{3D5DF5A9-2F8B-43AF-B725-AE3F60892BFE}"/>
    <dgm:cxn modelId="{3293910D-3890-4D8D-9E26-DE613E8CDB8C}" type="presOf" srcId="{2B1F6083-63F1-4B3C-94D4-3E98D8E0D5BB}" destId="{28B4CA4C-0AD2-43F0-9D26-0322300850FE}" srcOrd="0" destOrd="0" presId="urn:microsoft.com/office/officeart/2005/8/layout/bProcess3"/>
    <dgm:cxn modelId="{B1E8379C-1F96-4EF3-BE57-C836327841A2}" srcId="{1DD8000A-6273-4019-A8CF-5349E86A01FE}" destId="{65FD94D9-6AA8-4AF1-A2F1-5F6C526291B1}" srcOrd="3" destOrd="0" parTransId="{B1B5DF40-98A8-4958-B926-C8C2E46AB8D0}" sibTransId="{504837B9-4C0A-40CD-BD4B-9FF32DC0A87C}"/>
    <dgm:cxn modelId="{1AD0AD73-4BD7-4757-A1FF-F4CC54A652E4}" type="presParOf" srcId="{C5B0BFB9-667B-439B-BC31-8F00D1B85DF9}" destId="{2DF44A90-6D2C-4A1B-B4AB-CEF10103F5A4}" srcOrd="0" destOrd="0" presId="urn:microsoft.com/office/officeart/2005/8/layout/bProcess3"/>
    <dgm:cxn modelId="{72C4C87F-7410-442D-8651-35DA08E3BCC6}" type="presParOf" srcId="{C5B0BFB9-667B-439B-BC31-8F00D1B85DF9}" destId="{A0FD13B9-5DA5-4EFB-9053-98FADAF3705D}" srcOrd="1" destOrd="0" presId="urn:microsoft.com/office/officeart/2005/8/layout/bProcess3"/>
    <dgm:cxn modelId="{84C49278-2591-4C78-B94B-528059BA0E3B}" type="presParOf" srcId="{A0FD13B9-5DA5-4EFB-9053-98FADAF3705D}" destId="{35B81082-1197-43BD-A5B9-C8B92497D75E}" srcOrd="0" destOrd="0" presId="urn:microsoft.com/office/officeart/2005/8/layout/bProcess3"/>
    <dgm:cxn modelId="{180270FC-85E9-4132-BAD3-9999AB55B979}" type="presParOf" srcId="{C5B0BFB9-667B-439B-BC31-8F00D1B85DF9}" destId="{E38C4D3A-B2A6-4398-A29F-84A8C8498960}" srcOrd="2" destOrd="0" presId="urn:microsoft.com/office/officeart/2005/8/layout/bProcess3"/>
    <dgm:cxn modelId="{C2AE8917-FC8E-4445-9198-3C1D2E18B6B8}" type="presParOf" srcId="{C5B0BFB9-667B-439B-BC31-8F00D1B85DF9}" destId="{43E89F6A-CE63-4AEC-8C21-13BCBD775CB9}" srcOrd="3" destOrd="0" presId="urn:microsoft.com/office/officeart/2005/8/layout/bProcess3"/>
    <dgm:cxn modelId="{BBFB6D24-A6C8-4948-97EF-8A46974B5B82}" type="presParOf" srcId="{43E89F6A-CE63-4AEC-8C21-13BCBD775CB9}" destId="{0C5A4DC7-F853-417C-B4CF-9EF639599723}" srcOrd="0" destOrd="0" presId="urn:microsoft.com/office/officeart/2005/8/layout/bProcess3"/>
    <dgm:cxn modelId="{FD47B783-9AFE-4EDE-9F5C-A2579C67BC95}" type="presParOf" srcId="{C5B0BFB9-667B-439B-BC31-8F00D1B85DF9}" destId="{A3059A83-AB9D-4CA5-AF8F-712CF62DEFA3}" srcOrd="4" destOrd="0" presId="urn:microsoft.com/office/officeart/2005/8/layout/bProcess3"/>
    <dgm:cxn modelId="{5595DD5B-4BF0-4C68-96EC-47DF5847562B}" type="presParOf" srcId="{C5B0BFB9-667B-439B-BC31-8F00D1B85DF9}" destId="{114F9EEB-5589-4B48-A57C-E78BE208313B}" srcOrd="5" destOrd="0" presId="urn:microsoft.com/office/officeart/2005/8/layout/bProcess3"/>
    <dgm:cxn modelId="{88D6DFEC-1071-4BEB-9CE3-EF7080499204}" type="presParOf" srcId="{114F9EEB-5589-4B48-A57C-E78BE208313B}" destId="{18548E66-4EBD-4BA8-8873-4C65392C67F5}" srcOrd="0" destOrd="0" presId="urn:microsoft.com/office/officeart/2005/8/layout/bProcess3"/>
    <dgm:cxn modelId="{D1260CB2-D229-4764-9F0D-602C68517CD1}" type="presParOf" srcId="{C5B0BFB9-667B-439B-BC31-8F00D1B85DF9}" destId="{7967E13B-9228-4545-A5E6-FA21293C708B}" srcOrd="6" destOrd="0" presId="urn:microsoft.com/office/officeart/2005/8/layout/bProcess3"/>
    <dgm:cxn modelId="{A9C38671-6F0A-41A9-A419-94C601C30380}" type="presParOf" srcId="{C5B0BFB9-667B-439B-BC31-8F00D1B85DF9}" destId="{36A84954-0EDB-48BE-9851-CB2CF7FCBB91}" srcOrd="7" destOrd="0" presId="urn:microsoft.com/office/officeart/2005/8/layout/bProcess3"/>
    <dgm:cxn modelId="{0A8F9E61-2126-4383-8E6D-93DB812BF658}" type="presParOf" srcId="{36A84954-0EDB-48BE-9851-CB2CF7FCBB91}" destId="{982EE8D1-B169-426A-90E5-F6688BCD76C2}" srcOrd="0" destOrd="0" presId="urn:microsoft.com/office/officeart/2005/8/layout/bProcess3"/>
    <dgm:cxn modelId="{949CB8FC-B1B9-4E2A-A934-D3FAF5A4DDB8}" type="presParOf" srcId="{C5B0BFB9-667B-439B-BC31-8F00D1B85DF9}" destId="{4E0616EA-8822-4E07-A122-194F48F99A11}" srcOrd="8" destOrd="0" presId="urn:microsoft.com/office/officeart/2005/8/layout/bProcess3"/>
    <dgm:cxn modelId="{DF78C639-B8F4-44DB-B09A-3EB50D7DA013}" type="presParOf" srcId="{C5B0BFB9-667B-439B-BC31-8F00D1B85DF9}" destId="{28B4CA4C-0AD2-43F0-9D26-0322300850FE}" srcOrd="9" destOrd="0" presId="urn:microsoft.com/office/officeart/2005/8/layout/bProcess3"/>
    <dgm:cxn modelId="{56B567E1-8D8C-48DB-A106-EADFE36D6B84}" type="presParOf" srcId="{28B4CA4C-0AD2-43F0-9D26-0322300850FE}" destId="{889FBA83-BDF9-43E4-9102-BE5CC1EFDF96}" srcOrd="0" destOrd="0" presId="urn:microsoft.com/office/officeart/2005/8/layout/bProcess3"/>
    <dgm:cxn modelId="{B6DDA041-3F61-4687-A2F3-08FD7392C88D}" type="presParOf" srcId="{C5B0BFB9-667B-439B-BC31-8F00D1B85DF9}" destId="{8F9483F8-E0BB-4572-9E17-0EE803F0B891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276F4-DECE-4E59-B4DA-94777C417F0F}">
      <dsp:nvSpPr>
        <dsp:cNvPr id="0" name=""/>
        <dsp:cNvSpPr/>
      </dsp:nvSpPr>
      <dsp:spPr>
        <a:xfrm>
          <a:off x="5693954" y="1864237"/>
          <a:ext cx="91440" cy="3472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D7293F-5710-4C00-9BEC-A0E1DBA9E074}">
      <dsp:nvSpPr>
        <dsp:cNvPr id="0" name=""/>
        <dsp:cNvSpPr/>
      </dsp:nvSpPr>
      <dsp:spPr>
        <a:xfrm>
          <a:off x="4716946" y="758837"/>
          <a:ext cx="1022727" cy="3472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634"/>
              </a:lnTo>
              <a:lnTo>
                <a:pt x="1022727" y="236634"/>
              </a:lnTo>
              <a:lnTo>
                <a:pt x="1022727" y="3472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1670E3-2D80-4ED3-95D1-D26CECFFBF84}">
      <dsp:nvSpPr>
        <dsp:cNvPr id="0" name=""/>
        <dsp:cNvSpPr/>
      </dsp:nvSpPr>
      <dsp:spPr>
        <a:xfrm>
          <a:off x="3744451" y="1864237"/>
          <a:ext cx="91440" cy="34724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724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234970-2A65-4C8B-A7CB-D39D752F68E2}">
      <dsp:nvSpPr>
        <dsp:cNvPr id="0" name=""/>
        <dsp:cNvSpPr/>
      </dsp:nvSpPr>
      <dsp:spPr>
        <a:xfrm>
          <a:off x="3790171" y="758837"/>
          <a:ext cx="926775" cy="347240"/>
        </a:xfrm>
        <a:custGeom>
          <a:avLst/>
          <a:gdLst/>
          <a:ahLst/>
          <a:cxnLst/>
          <a:rect l="0" t="0" r="0" b="0"/>
          <a:pathLst>
            <a:path>
              <a:moveTo>
                <a:pt x="926775" y="0"/>
              </a:moveTo>
              <a:lnTo>
                <a:pt x="926775" y="236634"/>
              </a:lnTo>
              <a:lnTo>
                <a:pt x="0" y="236634"/>
              </a:lnTo>
              <a:lnTo>
                <a:pt x="0" y="34724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4D2ABE-F9F4-4499-BB79-731B1E4ACB6A}">
      <dsp:nvSpPr>
        <dsp:cNvPr id="0" name=""/>
        <dsp:cNvSpPr/>
      </dsp:nvSpPr>
      <dsp:spPr>
        <a:xfrm>
          <a:off x="3208586" y="678"/>
          <a:ext cx="3016719" cy="75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7D2815-B621-4F3E-989F-6AB46C46DCE7}">
      <dsp:nvSpPr>
        <dsp:cNvPr id="0" name=""/>
        <dsp:cNvSpPr/>
      </dsp:nvSpPr>
      <dsp:spPr>
        <a:xfrm>
          <a:off x="3341248" y="126707"/>
          <a:ext cx="3016719" cy="758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Актуализация данных клиентской базы ООО «…»</a:t>
          </a:r>
          <a:endParaRPr lang="ru-RU" sz="1900" kern="1200" dirty="0"/>
        </a:p>
      </dsp:txBody>
      <dsp:txXfrm>
        <a:off x="3363454" y="148913"/>
        <a:ext cx="2972307" cy="713746"/>
      </dsp:txXfrm>
    </dsp:sp>
    <dsp:sp modelId="{56F8B6E0-7DEA-4A0F-88EC-221B133655C3}">
      <dsp:nvSpPr>
        <dsp:cNvPr id="0" name=""/>
        <dsp:cNvSpPr/>
      </dsp:nvSpPr>
      <dsp:spPr>
        <a:xfrm>
          <a:off x="2900104" y="1106078"/>
          <a:ext cx="1780133" cy="75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D8E3CF-AB00-40F4-931A-FDD92817201A}">
      <dsp:nvSpPr>
        <dsp:cNvPr id="0" name=""/>
        <dsp:cNvSpPr/>
      </dsp:nvSpPr>
      <dsp:spPr>
        <a:xfrm>
          <a:off x="3032765" y="1232106"/>
          <a:ext cx="1780133" cy="758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 помощью опросов</a:t>
          </a:r>
          <a:endParaRPr lang="ru-RU" sz="1900" kern="1200" dirty="0"/>
        </a:p>
      </dsp:txBody>
      <dsp:txXfrm>
        <a:off x="3054971" y="1254312"/>
        <a:ext cx="1735721" cy="713746"/>
      </dsp:txXfrm>
    </dsp:sp>
    <dsp:sp modelId="{3411315B-E68A-44AC-89DB-6B63C2AC2636}">
      <dsp:nvSpPr>
        <dsp:cNvPr id="0" name=""/>
        <dsp:cNvSpPr/>
      </dsp:nvSpPr>
      <dsp:spPr>
        <a:xfrm>
          <a:off x="3193195" y="2211478"/>
          <a:ext cx="1193950" cy="75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9278F1-B506-4732-84AA-01C3606094C4}">
      <dsp:nvSpPr>
        <dsp:cNvPr id="0" name=""/>
        <dsp:cNvSpPr/>
      </dsp:nvSpPr>
      <dsp:spPr>
        <a:xfrm>
          <a:off x="3325856" y="2337506"/>
          <a:ext cx="1193950" cy="758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Раз в квартал</a:t>
          </a:r>
          <a:endParaRPr lang="ru-RU" sz="1900" kern="1200" dirty="0"/>
        </a:p>
      </dsp:txBody>
      <dsp:txXfrm>
        <a:off x="3348062" y="2359712"/>
        <a:ext cx="1149538" cy="713746"/>
      </dsp:txXfrm>
    </dsp:sp>
    <dsp:sp modelId="{868B3902-8BE3-44C6-A312-30CDBE08FE60}">
      <dsp:nvSpPr>
        <dsp:cNvPr id="0" name=""/>
        <dsp:cNvSpPr/>
      </dsp:nvSpPr>
      <dsp:spPr>
        <a:xfrm>
          <a:off x="4945559" y="1106078"/>
          <a:ext cx="1588229" cy="75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46DF3D-F9FC-4D9A-B434-63F0CA613D7A}">
      <dsp:nvSpPr>
        <dsp:cNvPr id="0" name=""/>
        <dsp:cNvSpPr/>
      </dsp:nvSpPr>
      <dsp:spPr>
        <a:xfrm>
          <a:off x="5078221" y="1232106"/>
          <a:ext cx="1588229" cy="758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 помощью </a:t>
          </a:r>
          <a:r>
            <a:rPr lang="ru-RU" sz="1900" kern="1200" dirty="0" err="1" smtClean="0"/>
            <a:t>тлф</a:t>
          </a:r>
          <a:r>
            <a:rPr lang="ru-RU" sz="1900" kern="1200" dirty="0" smtClean="0"/>
            <a:t> звонков</a:t>
          </a:r>
          <a:endParaRPr lang="ru-RU" sz="1900" kern="1200" dirty="0"/>
        </a:p>
      </dsp:txBody>
      <dsp:txXfrm>
        <a:off x="5100427" y="1254312"/>
        <a:ext cx="1543817" cy="713746"/>
      </dsp:txXfrm>
    </dsp:sp>
    <dsp:sp modelId="{4D0DA1D3-C8A9-4AD6-8D64-D00B3A26B8F9}">
      <dsp:nvSpPr>
        <dsp:cNvPr id="0" name=""/>
        <dsp:cNvSpPr/>
      </dsp:nvSpPr>
      <dsp:spPr>
        <a:xfrm>
          <a:off x="5142699" y="2211478"/>
          <a:ext cx="1193950" cy="7581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8E1CF9-D85D-4679-B6A7-C781B9E48F71}">
      <dsp:nvSpPr>
        <dsp:cNvPr id="0" name=""/>
        <dsp:cNvSpPr/>
      </dsp:nvSpPr>
      <dsp:spPr>
        <a:xfrm>
          <a:off x="5275360" y="2337506"/>
          <a:ext cx="1193950" cy="7581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Раз в 6 мес.</a:t>
          </a:r>
          <a:endParaRPr lang="ru-RU" sz="1900" kern="1200" dirty="0"/>
        </a:p>
      </dsp:txBody>
      <dsp:txXfrm>
        <a:off x="5297566" y="2359712"/>
        <a:ext cx="1149538" cy="713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0251C3-7B4E-4B41-9583-0A7544A9ABAA}">
      <dsp:nvSpPr>
        <dsp:cNvPr id="0" name=""/>
        <dsp:cNvSpPr/>
      </dsp:nvSpPr>
      <dsp:spPr>
        <a:xfrm>
          <a:off x="0" y="17446"/>
          <a:ext cx="7128933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Общие данные</a:t>
          </a:r>
          <a:endParaRPr lang="ru-RU" sz="1400" kern="1200" dirty="0"/>
        </a:p>
      </dsp:txBody>
      <dsp:txXfrm>
        <a:off x="31070" y="48516"/>
        <a:ext cx="7066793" cy="574340"/>
      </dsp:txXfrm>
    </dsp:sp>
    <dsp:sp modelId="{469E691B-E525-4A34-8B79-01030833F101}">
      <dsp:nvSpPr>
        <dsp:cNvPr id="0" name=""/>
        <dsp:cNvSpPr/>
      </dsp:nvSpPr>
      <dsp:spPr>
        <a:xfrm>
          <a:off x="0" y="653926"/>
          <a:ext cx="7128933" cy="7213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44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Название фирмы – клиента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Контактные данные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ФИО контактного лица</a:t>
          </a:r>
          <a:endParaRPr lang="ru-RU" sz="1400" kern="1200" dirty="0"/>
        </a:p>
      </dsp:txBody>
      <dsp:txXfrm>
        <a:off x="0" y="653926"/>
        <a:ext cx="7128933" cy="721395"/>
      </dsp:txXfrm>
    </dsp:sp>
    <dsp:sp modelId="{4B308513-D07F-4FF4-BDE2-4CADCAF0D431}">
      <dsp:nvSpPr>
        <dsp:cNvPr id="0" name=""/>
        <dsp:cNvSpPr/>
      </dsp:nvSpPr>
      <dsp:spPr>
        <a:xfrm>
          <a:off x="0" y="1375321"/>
          <a:ext cx="7128933" cy="6364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…</a:t>
          </a:r>
          <a:endParaRPr lang="ru-RU" sz="1400" kern="1200" dirty="0"/>
        </a:p>
      </dsp:txBody>
      <dsp:txXfrm>
        <a:off x="31070" y="1406391"/>
        <a:ext cx="7066793" cy="574340"/>
      </dsp:txXfrm>
    </dsp:sp>
    <dsp:sp modelId="{4FB5E008-73C0-43B2-AB92-B2916A1E578C}">
      <dsp:nvSpPr>
        <dsp:cNvPr id="0" name=""/>
        <dsp:cNvSpPr/>
      </dsp:nvSpPr>
      <dsp:spPr>
        <a:xfrm>
          <a:off x="0" y="2011801"/>
          <a:ext cx="7128933" cy="563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6344" tIns="17780" rIns="99568" bIns="1778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1400" kern="1200" dirty="0" smtClean="0"/>
            <a:t>…</a:t>
          </a:r>
          <a:endParaRPr lang="ru-RU" sz="1400" kern="1200" dirty="0"/>
        </a:p>
      </dsp:txBody>
      <dsp:txXfrm>
        <a:off x="0" y="2011801"/>
        <a:ext cx="7128933" cy="5630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FD13B9-5DA5-4EFB-9053-98FADAF3705D}">
      <dsp:nvSpPr>
        <dsp:cNvPr id="0" name=""/>
        <dsp:cNvSpPr/>
      </dsp:nvSpPr>
      <dsp:spPr>
        <a:xfrm>
          <a:off x="2129500" y="543714"/>
          <a:ext cx="4209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094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328684" y="587176"/>
        <a:ext cx="22577" cy="4515"/>
      </dsp:txXfrm>
    </dsp:sp>
    <dsp:sp modelId="{2DF44A90-6D2C-4A1B-B4AB-CEF10103F5A4}">
      <dsp:nvSpPr>
        <dsp:cNvPr id="0" name=""/>
        <dsp:cNvSpPr/>
      </dsp:nvSpPr>
      <dsp:spPr>
        <a:xfrm>
          <a:off x="168059" y="461"/>
          <a:ext cx="1963241" cy="1177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Этап 1. Знакомство с брендом</a:t>
          </a:r>
          <a:endParaRPr lang="ru-RU" sz="1600" kern="1200" dirty="0"/>
        </a:p>
      </dsp:txBody>
      <dsp:txXfrm>
        <a:off x="168059" y="461"/>
        <a:ext cx="1963241" cy="1177944"/>
      </dsp:txXfrm>
    </dsp:sp>
    <dsp:sp modelId="{43E89F6A-CE63-4AEC-8C21-13BCBD775CB9}">
      <dsp:nvSpPr>
        <dsp:cNvPr id="0" name=""/>
        <dsp:cNvSpPr/>
      </dsp:nvSpPr>
      <dsp:spPr>
        <a:xfrm>
          <a:off x="4544287" y="543714"/>
          <a:ext cx="4209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094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4743471" y="587176"/>
        <a:ext cx="22577" cy="4515"/>
      </dsp:txXfrm>
    </dsp:sp>
    <dsp:sp modelId="{E38C4D3A-B2A6-4398-A29F-84A8C8498960}">
      <dsp:nvSpPr>
        <dsp:cNvPr id="0" name=""/>
        <dsp:cNvSpPr/>
      </dsp:nvSpPr>
      <dsp:spPr>
        <a:xfrm>
          <a:off x="2582845" y="461"/>
          <a:ext cx="1963241" cy="1177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smtClean="0"/>
            <a:t>Этап 2. Первая покупка</a:t>
          </a:r>
          <a:endParaRPr lang="ru-RU" sz="1600" kern="1200"/>
        </a:p>
      </dsp:txBody>
      <dsp:txXfrm>
        <a:off x="2582845" y="461"/>
        <a:ext cx="1963241" cy="1177944"/>
      </dsp:txXfrm>
    </dsp:sp>
    <dsp:sp modelId="{114F9EEB-5589-4B48-A57C-E78BE208313B}">
      <dsp:nvSpPr>
        <dsp:cNvPr id="0" name=""/>
        <dsp:cNvSpPr/>
      </dsp:nvSpPr>
      <dsp:spPr>
        <a:xfrm>
          <a:off x="1149679" y="1176606"/>
          <a:ext cx="4829573" cy="420945"/>
        </a:xfrm>
        <a:custGeom>
          <a:avLst/>
          <a:gdLst/>
          <a:ahLst/>
          <a:cxnLst/>
          <a:rect l="0" t="0" r="0" b="0"/>
          <a:pathLst>
            <a:path>
              <a:moveTo>
                <a:pt x="4829573" y="0"/>
              </a:moveTo>
              <a:lnTo>
                <a:pt x="4829573" y="227572"/>
              </a:lnTo>
              <a:lnTo>
                <a:pt x="0" y="227572"/>
              </a:lnTo>
              <a:lnTo>
                <a:pt x="0" y="420945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443200" y="1384821"/>
        <a:ext cx="242531" cy="4515"/>
      </dsp:txXfrm>
    </dsp:sp>
    <dsp:sp modelId="{A3059A83-AB9D-4CA5-AF8F-712CF62DEFA3}">
      <dsp:nvSpPr>
        <dsp:cNvPr id="0" name=""/>
        <dsp:cNvSpPr/>
      </dsp:nvSpPr>
      <dsp:spPr>
        <a:xfrm>
          <a:off x="4997632" y="461"/>
          <a:ext cx="1963241" cy="1177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Этап 3. …</a:t>
          </a:r>
          <a:endParaRPr lang="ru-RU" sz="1600" kern="1200" dirty="0"/>
        </a:p>
      </dsp:txBody>
      <dsp:txXfrm>
        <a:off x="4997632" y="461"/>
        <a:ext cx="1963241" cy="1177944"/>
      </dsp:txXfrm>
    </dsp:sp>
    <dsp:sp modelId="{36A84954-0EDB-48BE-9851-CB2CF7FCBB91}">
      <dsp:nvSpPr>
        <dsp:cNvPr id="0" name=""/>
        <dsp:cNvSpPr/>
      </dsp:nvSpPr>
      <dsp:spPr>
        <a:xfrm>
          <a:off x="2129500" y="2173204"/>
          <a:ext cx="4209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094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328684" y="2216666"/>
        <a:ext cx="22577" cy="4515"/>
      </dsp:txXfrm>
    </dsp:sp>
    <dsp:sp modelId="{7967E13B-9228-4545-A5E6-FA21293C708B}">
      <dsp:nvSpPr>
        <dsp:cNvPr id="0" name=""/>
        <dsp:cNvSpPr/>
      </dsp:nvSpPr>
      <dsp:spPr>
        <a:xfrm>
          <a:off x="168059" y="1629952"/>
          <a:ext cx="1963241" cy="1177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…</a:t>
          </a:r>
          <a:endParaRPr lang="ru-RU" sz="1600" kern="1200" dirty="0"/>
        </a:p>
      </dsp:txBody>
      <dsp:txXfrm>
        <a:off x="168059" y="1629952"/>
        <a:ext cx="1963241" cy="1177944"/>
      </dsp:txXfrm>
    </dsp:sp>
    <dsp:sp modelId="{28B4CA4C-0AD2-43F0-9D26-0322300850FE}">
      <dsp:nvSpPr>
        <dsp:cNvPr id="0" name=""/>
        <dsp:cNvSpPr/>
      </dsp:nvSpPr>
      <dsp:spPr>
        <a:xfrm>
          <a:off x="4544287" y="2173204"/>
          <a:ext cx="42094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0945" y="45720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4743471" y="2216666"/>
        <a:ext cx="22577" cy="4515"/>
      </dsp:txXfrm>
    </dsp:sp>
    <dsp:sp modelId="{4E0616EA-8822-4E07-A122-194F48F99A11}">
      <dsp:nvSpPr>
        <dsp:cNvPr id="0" name=""/>
        <dsp:cNvSpPr/>
      </dsp:nvSpPr>
      <dsp:spPr>
        <a:xfrm>
          <a:off x="2582845" y="1629952"/>
          <a:ext cx="1963241" cy="1177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…</a:t>
          </a:r>
          <a:endParaRPr lang="ru-RU" sz="1600" kern="1200" dirty="0"/>
        </a:p>
      </dsp:txBody>
      <dsp:txXfrm>
        <a:off x="2582845" y="1629952"/>
        <a:ext cx="1963241" cy="1177944"/>
      </dsp:txXfrm>
    </dsp:sp>
    <dsp:sp modelId="{8F9483F8-E0BB-4572-9E17-0EE803F0B891}">
      <dsp:nvSpPr>
        <dsp:cNvPr id="0" name=""/>
        <dsp:cNvSpPr/>
      </dsp:nvSpPr>
      <dsp:spPr>
        <a:xfrm>
          <a:off x="4997632" y="1629952"/>
          <a:ext cx="1963241" cy="117794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/>
        </a:p>
      </dsp:txBody>
      <dsp:txXfrm>
        <a:off x="4997632" y="1629952"/>
        <a:ext cx="1963241" cy="11779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02.04.2026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66788" y="1241425"/>
            <a:ext cx="47355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6909" y="4777958"/>
            <a:ext cx="533527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A9037-5C04-413C-AFF2-1B3777C3E58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5524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02.04.2026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420591"/>
            <a:ext cx="9679452" cy="2920355"/>
          </a:xfrm>
        </p:spPr>
        <p:txBody>
          <a:bodyPr>
            <a:normAutofit fontScale="90000"/>
          </a:bodyPr>
          <a:lstStyle/>
          <a:p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 smtClean="0"/>
              <a:t>ОТЧЕТ </a:t>
            </a:r>
            <a:r>
              <a:rPr lang="ru-RU" sz="2100" dirty="0"/>
              <a:t/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</a:t>
            </a:r>
            <a:br>
              <a:rPr lang="ru-RU" sz="2100" dirty="0"/>
            </a:br>
            <a:r>
              <a:rPr lang="ru-RU" sz="2100" dirty="0" smtClean="0"/>
              <a:t/>
            </a:r>
            <a:br>
              <a:rPr lang="ru-RU" sz="21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>по профессиональному модулю ПМ.03 Осуществление продаж потребительских товаров и координация работы с </a:t>
            </a:r>
            <a:r>
              <a:rPr lang="ru-RU" sz="2000" dirty="0" smtClean="0"/>
              <a:t>клиентами</a:t>
            </a:r>
            <a:br>
              <a:rPr lang="ru-RU" sz="2000" dirty="0" smtClean="0"/>
            </a:br>
            <a:r>
              <a:rPr lang="ru-RU" sz="2100" dirty="0"/>
              <a:t/>
            </a:r>
            <a:br>
              <a:rPr lang="ru-RU" sz="2100" dirty="0"/>
            </a:br>
            <a:r>
              <a:rPr lang="ru-RU" sz="2000" dirty="0"/>
              <a:t>в период с «__» __________ 20__ г. по «__» __________ 20__ г.</a:t>
            </a:r>
            <a:r>
              <a:rPr lang="en-US" sz="2200" dirty="0"/>
              <a:t/>
            </a:r>
            <a:br>
              <a:rPr lang="en-US" sz="22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000" dirty="0"/>
              <a:t>Специальность </a:t>
            </a:r>
            <a:r>
              <a:rPr lang="ru-RU" sz="2000" b="1" dirty="0">
                <a:effectLst/>
                <a:ea typeface="Calibri" panose="020F0502020204030204" pitchFamily="34" charset="0"/>
              </a:rPr>
              <a:t>38.02.08 Торговое дело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id="{8EC7E33D-1387-4B56-A695-F4C72A50F4EE}"/>
              </a:ext>
            </a:extLst>
          </p:cNvPr>
          <p:cNvSpPr txBox="1">
            <a:spLocks/>
          </p:cNvSpPr>
          <p:nvPr/>
        </p:nvSpPr>
        <p:spPr bwMode="auto">
          <a:xfrm>
            <a:off x="426967" y="6084887"/>
            <a:ext cx="8712968" cy="126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dirty="0">
                <a:solidFill>
                  <a:srgbClr val="FF0000"/>
                </a:solidFill>
                <a:latin typeface="Calibri"/>
              </a:rPr>
              <a:t>ФИО обучающегося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: 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_______________________________________________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ФИО Руководителя</a:t>
            </a:r>
            <a:r>
              <a:rPr lang="ru-RU" altLang="ru-RU" sz="2400" dirty="0">
                <a:solidFill>
                  <a:srgbClr val="FF0000"/>
                </a:solidFill>
              </a:rPr>
              <a:t>:  ____________________________________</a:t>
            </a:r>
          </a:p>
          <a:p>
            <a:pPr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u="sng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kumimoji="0" lang="ru-RU" altLang="ru-RU" sz="22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790" y="1941522"/>
            <a:ext cx="9144000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«МОСКОВСКИЙ </a:t>
            </a: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lvl="0" algn="ctr">
              <a:buClr>
                <a:srgbClr val="000000"/>
              </a:buClr>
              <a:buSzPts val="1400"/>
            </a:pPr>
            <a:r>
              <a:rPr lang="ru-RU" sz="1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Факультет Бизнеса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000000"/>
              </a:buClr>
              <a:buSzPts val="1400"/>
            </a:pPr>
            <a:r>
              <a:rPr lang="ru-RU" sz="1400" b="1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Кафедра Коммерции и торгового дела</a:t>
            </a:r>
            <a:endParaRPr lang="ru-RU" sz="1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 smtClean="0">
                <a:solidFill>
                  <a:prstClr val="white"/>
                </a:solidFill>
                <a:latin typeface="Arial" charset="0"/>
              </a:rPr>
              <a:t> </a:t>
            </a:r>
            <a:endParaRPr lang="ru-RU" altLang="ru-RU" sz="1400" b="1" dirty="0">
              <a:solidFill>
                <a:prstClr val="white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83468"/>
            <a:ext cx="9687193" cy="1523494"/>
          </a:xfrm>
        </p:spPr>
        <p:txBody>
          <a:bodyPr/>
          <a:lstStyle/>
          <a:p>
            <a:r>
              <a:rPr lang="ru-RU" sz="2200" dirty="0"/>
              <a:t>III. Экспериментально-практическая часть. Приобретение необходимых умений и практического опыта работы по специальности в рамках освоения вида деятельности ВД 3. Осуществление продаж потребительских товаров и координация работы с </a:t>
            </a:r>
            <a:r>
              <a:rPr lang="ru-RU" sz="2200" dirty="0" smtClean="0"/>
              <a:t>клиентами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316" y="1836415"/>
            <a:ext cx="7162627" cy="4777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6407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/>
              <a:t>3.1. Анализ порядка формирования клиентской базы организации - объекта прохождения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936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этапы формирования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клиентской базы организации - объекта прохождения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практики, данные внести в таблицу: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1537472"/>
              </p:ext>
            </p:extLst>
          </p:nvPr>
        </p:nvGraphicFramePr>
        <p:xfrm>
          <a:off x="532673" y="2988543"/>
          <a:ext cx="9494547" cy="2402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7723">
                  <a:extLst>
                    <a:ext uri="{9D8B030D-6E8A-4147-A177-3AD203B41FA5}">
                      <a16:colId xmlns:a16="http://schemas.microsoft.com/office/drawing/2014/main" val="1877978739"/>
                    </a:ext>
                  </a:extLst>
                </a:gridCol>
                <a:gridCol w="5256584">
                  <a:extLst>
                    <a:ext uri="{9D8B030D-6E8A-4147-A177-3AD203B41FA5}">
                      <a16:colId xmlns:a16="http://schemas.microsoft.com/office/drawing/2014/main" val="3392615353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5211158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Этап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Содержание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Ответственный сотрудник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6336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779361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13742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02338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431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6600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66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/>
              <a:t>3.1. Анализ порядка формирования клиентской базы организации - объекта прохождения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источники информации и цифровые инструменты используются для поиска контактов и данных о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компаниях-клиентах;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какая информация о каждом потенциальном клиенте заносится в базу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данных, результаты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внести в таблицу: 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253874"/>
              </p:ext>
            </p:extLst>
          </p:nvPr>
        </p:nvGraphicFramePr>
        <p:xfrm>
          <a:off x="532673" y="3636615"/>
          <a:ext cx="9591567" cy="2595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7189">
                  <a:extLst>
                    <a:ext uri="{9D8B030D-6E8A-4147-A177-3AD203B41FA5}">
                      <a16:colId xmlns:a16="http://schemas.microsoft.com/office/drawing/2014/main" val="1185240130"/>
                    </a:ext>
                  </a:extLst>
                </a:gridCol>
                <a:gridCol w="3197189">
                  <a:extLst>
                    <a:ext uri="{9D8B030D-6E8A-4147-A177-3AD203B41FA5}">
                      <a16:colId xmlns:a16="http://schemas.microsoft.com/office/drawing/2014/main" val="3692585059"/>
                    </a:ext>
                  </a:extLst>
                </a:gridCol>
                <a:gridCol w="3197189">
                  <a:extLst>
                    <a:ext uri="{9D8B030D-6E8A-4147-A177-3AD203B41FA5}">
                      <a16:colId xmlns:a16="http://schemas.microsoft.com/office/drawing/2014/main" val="4818385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Источник информации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Клиент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Информация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488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2046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73387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4476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73841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21256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5276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35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/>
              <a:t>3.1. Анализ порядка формирования клиентской базы организации - объекта прохождения практики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1512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актуализации базы, определить какие действия и инструменты используются, чтобы поддерживать базу в актуальном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состоянии, составить схему актуализации.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222457407"/>
              </p:ext>
            </p:extLst>
          </p:nvPr>
        </p:nvGraphicFramePr>
        <p:xfrm>
          <a:off x="532673" y="3060551"/>
          <a:ext cx="9566555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74292" y="6588943"/>
            <a:ext cx="74168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Пример графика актуализации данных клиентской базы ООО «…»</a:t>
            </a:r>
            <a:endParaRPr lang="ru-RU" sz="1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82404" y="3852639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020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3.2</a:t>
            </a:r>
            <a:r>
              <a:rPr lang="ru-RU" sz="2200" dirty="0"/>
              <a:t>. Исследование </a:t>
            </a:r>
            <a:r>
              <a:rPr lang="en-US" sz="2200" dirty="0"/>
              <a:t>CRM-</a:t>
            </a:r>
            <a:r>
              <a:rPr lang="ru-RU" sz="2200" dirty="0"/>
              <a:t>системы </a:t>
            </a:r>
            <a:r>
              <a:rPr lang="ru-RU" sz="2200" dirty="0" smtClean="0"/>
              <a:t>ООО 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571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Ознакомиться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используемой в организации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CRM-системой: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895350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название CRM, основные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(данные оформить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текстовом формате);</a:t>
            </a:r>
          </a:p>
          <a:p>
            <a:pPr marL="895350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осуществляется процесс ведения и актуализации базы на основе информации о потребностях клиентов с помощью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автоматизации (данные оформить в виде текста или схемы);</a:t>
            </a:r>
          </a:p>
          <a:p>
            <a:pPr marL="895350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порядок текущего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организации с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клиентами с помощью CRM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оформить в виде текста или схемы)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59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3.2</a:t>
            </a:r>
            <a:r>
              <a:rPr lang="ru-RU" sz="2200" dirty="0"/>
              <a:t>. Исследование </a:t>
            </a:r>
            <a:r>
              <a:rPr lang="en-US" sz="2200" dirty="0"/>
              <a:t>CRM-</a:t>
            </a:r>
            <a:r>
              <a:rPr lang="ru-RU" sz="2200" dirty="0"/>
              <a:t>системы </a:t>
            </a:r>
            <a:r>
              <a:rPr lang="ru-RU" sz="2200" dirty="0" smtClean="0"/>
              <a:t>ООО 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571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скрипты продаж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менеджеров и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порядок интеграции скриптов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CRM: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95350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пример 2-3 скриптов продаж, используемых менеджерами (данные оформить в текстовом формате);</a:t>
            </a:r>
          </a:p>
          <a:p>
            <a:pPr marL="895350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схемы (или скриншотов)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порядок внесения/создания скрипов в 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895350"/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102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3.2</a:t>
            </a:r>
            <a:r>
              <a:rPr lang="ru-RU" sz="2200" dirty="0"/>
              <a:t>. Исследование </a:t>
            </a:r>
            <a:r>
              <a:rPr lang="en-US" sz="2200" dirty="0"/>
              <a:t>CRM-</a:t>
            </a:r>
            <a:r>
              <a:rPr lang="ru-RU" sz="2200" dirty="0"/>
              <a:t>системы </a:t>
            </a:r>
            <a:r>
              <a:rPr lang="ru-RU" sz="2200" dirty="0" smtClean="0"/>
              <a:t>ООО 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1656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чек-листа первичного сбора информации о клиенте, которую менеджер / продавец заносит в CRM после первой встречи.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анализа оформить в виде текста, схемы или в табличной форме.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620540263"/>
              </p:ext>
            </p:extLst>
          </p:nvPr>
        </p:nvGraphicFramePr>
        <p:xfrm>
          <a:off x="1742948" y="3276575"/>
          <a:ext cx="7128933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26420" y="6588943"/>
            <a:ext cx="5112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4. Пример чек-листа первичного сбора информации о клиенте ООО «…»</a:t>
            </a:r>
            <a:endParaRPr lang="ru-RU" sz="1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0523" y="3389570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36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3.2</a:t>
            </a:r>
            <a:r>
              <a:rPr lang="ru-RU" sz="2200" dirty="0"/>
              <a:t>. Исследование </a:t>
            </a:r>
            <a:r>
              <a:rPr lang="en-US" sz="2200" dirty="0"/>
              <a:t>CRM-</a:t>
            </a:r>
            <a:r>
              <a:rPr lang="ru-RU" sz="2200" dirty="0"/>
              <a:t>системы </a:t>
            </a:r>
            <a:r>
              <a:rPr lang="ru-RU" sz="2200" dirty="0" smtClean="0"/>
              <a:t>ООО 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1368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автоматизированные сценарии (воронки)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CRM, в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завершения сделки и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постпродажного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взаимодействия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оформить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виде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скриншотов из </a:t>
            </a:r>
            <a:r>
              <a:rPr lang="en-US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026" name="Picture 2" descr="В чем разница между классической и конверсионной воронками продаж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397" y="3276575"/>
            <a:ext cx="5328592" cy="289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178348" y="6588943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5. </a:t>
            </a:r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автоматизированного сценария </a:t>
            </a:r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(воронки) в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CRM «Битрикс24»</a:t>
            </a:r>
            <a:endParaRPr lang="ru-RU" sz="1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4892" y="2953410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51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3.2</a:t>
            </a:r>
            <a:r>
              <a:rPr lang="ru-RU" sz="2200" dirty="0"/>
              <a:t>. Исследование </a:t>
            </a:r>
            <a:r>
              <a:rPr lang="en-US" sz="2200" dirty="0"/>
              <a:t>CRM-</a:t>
            </a:r>
            <a:r>
              <a:rPr lang="ru-RU" sz="2200" dirty="0"/>
              <a:t>системы </a:t>
            </a:r>
            <a:r>
              <a:rPr lang="ru-RU" sz="2200" dirty="0" smtClean="0"/>
              <a:t>ООО 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836415"/>
            <a:ext cx="9824904" cy="45716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предложения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CRM-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ООО «…» показало, что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эффективного взаимодействия с клиентами (покупателями) в процессе продажи товаров, в том числе с использованием специализированных программных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  </a:t>
            </a:r>
            <a:r>
              <a:rPr lang="en-US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осуществлять….. что влияет на… данные анализа свидетельствуют, ….. Для улучшения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с клиентами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также использовать…, что позволит….</a:t>
            </a:r>
            <a:endParaRPr lang="ru-RU" sz="15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789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3.3</a:t>
            </a:r>
            <a:r>
              <a:rPr lang="ru-RU" sz="2200" dirty="0"/>
              <a:t>. Оценка взаимодействия с клиентами в процессе ведения преддоговорной работы и продажи товаров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по подготовке к встрече с компанией-клиентом перед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контактом.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цифровые инструменты (CRM, телефония,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email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-трекинг) используются для ведения преддоговорной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работы, результаты внести в таблицу: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210640"/>
              </p:ext>
            </p:extLst>
          </p:nvPr>
        </p:nvGraphicFramePr>
        <p:xfrm>
          <a:off x="532673" y="3346648"/>
          <a:ext cx="9687192" cy="2402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5715">
                  <a:extLst>
                    <a:ext uri="{9D8B030D-6E8A-4147-A177-3AD203B41FA5}">
                      <a16:colId xmlns:a16="http://schemas.microsoft.com/office/drawing/2014/main" val="2406204959"/>
                    </a:ext>
                  </a:extLst>
                </a:gridCol>
                <a:gridCol w="5328592">
                  <a:extLst>
                    <a:ext uri="{9D8B030D-6E8A-4147-A177-3AD203B41FA5}">
                      <a16:colId xmlns:a16="http://schemas.microsoft.com/office/drawing/2014/main" val="1270650781"/>
                    </a:ext>
                  </a:extLst>
                </a:gridCol>
                <a:gridCol w="2352885">
                  <a:extLst>
                    <a:ext uri="{9D8B030D-6E8A-4147-A177-3AD203B41FA5}">
                      <a16:colId xmlns:a16="http://schemas.microsoft.com/office/drawing/2014/main" val="4527996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Этап преддоговорной работы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Содержание</a:t>
                      </a:r>
                      <a:r>
                        <a:rPr lang="ru-RU" b="1" baseline="0" dirty="0" smtClean="0"/>
                        <a:t> этапа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Цифровые инструменты 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3286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09740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5961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0679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6934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635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7624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8" y="252239"/>
            <a:ext cx="9687193" cy="332399"/>
          </a:xfrm>
        </p:spPr>
        <p:txBody>
          <a:bodyPr/>
          <a:lstStyle/>
          <a:p>
            <a:r>
              <a:rPr lang="ru-RU" sz="2400" dirty="0"/>
              <a:t>Содержание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132" y="756295"/>
            <a:ext cx="10153128" cy="6580369"/>
          </a:xfrm>
        </p:spPr>
        <p:txBody>
          <a:bodyPr>
            <a:noAutofit/>
          </a:bodyPr>
          <a:lstStyle/>
          <a:p>
            <a:pPr marL="269875" indent="-269875" algn="just">
              <a:lnSpc>
                <a:spcPct val="150000"/>
              </a:lnSpc>
              <a:buAutoNum type="romanUcPeriod"/>
              <a:tabLst>
                <a:tab pos="715963" algn="l"/>
                <a:tab pos="985838" algn="l"/>
              </a:tabLst>
            </a:pP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организационная характеристика организации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II. </a:t>
            </a:r>
            <a:r>
              <a:rPr lang="ru-RU" sz="1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Исследовательско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-аналитическая часть. Сбор информации об объекте практики и анализ содержания источников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А</a:t>
            </a: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нализ внутренних и внешних информационных источников</a:t>
            </a: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регламентир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ующих деятельность предприятия при осуществлении продаж потребительских товаров и координации работы с клиентами.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2.2. А</a:t>
            </a:r>
            <a:r>
              <a:rPr lang="ru-RU" sz="1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нализ информации о сегментах рынка, на которых торговая организация осуществляет </a:t>
            </a:r>
            <a:r>
              <a:rPr lang="ru-RU" sz="1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деятельность.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en-US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Экспериментально-практическая часть. Приобретение необходимых умений и практического опыта работы по специальности в рамках освоения вида деятельности ВД 3. Осуществление продаж потребительских товаров и координация работы с клиентами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порядка формирования клиентской базы организации - объекта прохождения практики</a:t>
            </a:r>
            <a:endParaRPr lang="ru-RU" sz="1400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Исследование CRM-системы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Оценка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взаимодействия с клиентами в процессе ведения преддоговорной работы и продажи товаров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3.4. Анализ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 лояльности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3.5. Анализ и оценка реализации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мероприятий для обеспечения выполнения плана продаж 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3.6. Анализ и оценка реализации мероприятий по стимулированию покупательского спроса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3.7.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системы контроля состояния товарных запасов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3.8.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архитектуры системы отчетности по продажам 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3.9.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порядка организации послепродажного консультационно-информационного сопровождения клиентов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3.10.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показателей продаж и координации работы с клиентами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IV.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  <a:tabLst>
                <a:tab pos="542925" algn="l"/>
                <a:tab pos="900113" algn="l"/>
              </a:tabLst>
            </a:pPr>
            <a:r>
              <a:rPr lang="en-US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V.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626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3.3</a:t>
            </a:r>
            <a:r>
              <a:rPr lang="ru-RU" sz="2200" dirty="0"/>
              <a:t>. Оценка взаимодействия с клиентами в процессе ведения преддоговорной работы и продажи товаров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1008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работы с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возражениями, 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 систематизации работы с возражениями с помощью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внести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таблицу: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6476887"/>
              </p:ext>
            </p:extLst>
          </p:nvPr>
        </p:nvGraphicFramePr>
        <p:xfrm>
          <a:off x="528630" y="2844527"/>
          <a:ext cx="9691236" cy="2402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7790">
                  <a:extLst>
                    <a:ext uri="{9D8B030D-6E8A-4147-A177-3AD203B41FA5}">
                      <a16:colId xmlns:a16="http://schemas.microsoft.com/office/drawing/2014/main" val="432757819"/>
                    </a:ext>
                  </a:extLst>
                </a:gridCol>
                <a:gridCol w="4163034">
                  <a:extLst>
                    <a:ext uri="{9D8B030D-6E8A-4147-A177-3AD203B41FA5}">
                      <a16:colId xmlns:a16="http://schemas.microsoft.com/office/drawing/2014/main" val="794138082"/>
                    </a:ext>
                  </a:extLst>
                </a:gridCol>
                <a:gridCol w="3230412">
                  <a:extLst>
                    <a:ext uri="{9D8B030D-6E8A-4147-A177-3AD203B41FA5}">
                      <a16:colId xmlns:a16="http://schemas.microsoft.com/office/drawing/2014/main" val="3990645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Этап работы с</a:t>
                      </a:r>
                      <a:r>
                        <a:rPr lang="ru-RU" b="1" baseline="0" dirty="0" smtClean="0"/>
                        <a:t> возражением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этапа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Аналог в CRM (есть/нет)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747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251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03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271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63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16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2977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3.3</a:t>
            </a:r>
            <a:r>
              <a:rPr lang="ru-RU" sz="2200" dirty="0"/>
              <a:t>. Оценка взаимодействия с клиентами в процессе ведения преддоговорной работы и продажи товаров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завершения сделки как при личном контакте с клиентом, так и с помощью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CRM,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внести в таблицу: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860371"/>
              </p:ext>
            </p:extLst>
          </p:nvPr>
        </p:nvGraphicFramePr>
        <p:xfrm>
          <a:off x="528630" y="2844527"/>
          <a:ext cx="9691236" cy="2225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97790">
                  <a:extLst>
                    <a:ext uri="{9D8B030D-6E8A-4147-A177-3AD203B41FA5}">
                      <a16:colId xmlns:a16="http://schemas.microsoft.com/office/drawing/2014/main" val="432757819"/>
                    </a:ext>
                  </a:extLst>
                </a:gridCol>
                <a:gridCol w="3816424">
                  <a:extLst>
                    <a:ext uri="{9D8B030D-6E8A-4147-A177-3AD203B41FA5}">
                      <a16:colId xmlns:a16="http://schemas.microsoft.com/office/drawing/2014/main" val="794138082"/>
                    </a:ext>
                  </a:extLst>
                </a:gridCol>
                <a:gridCol w="3577022">
                  <a:extLst>
                    <a:ext uri="{9D8B030D-6E8A-4147-A177-3AD203B41FA5}">
                      <a16:colId xmlns:a16="http://schemas.microsoft.com/office/drawing/2014/main" val="399064596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Этап завершения сделки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Содержание этапа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/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Действия</a:t>
                      </a:r>
                      <a:r>
                        <a:rPr lang="ru-RU" sz="15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5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 CRM</a:t>
                      </a:r>
                      <a:endParaRPr lang="ru-RU" sz="15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47470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92513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039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92717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63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160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672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3.3</a:t>
            </a:r>
            <a:r>
              <a:rPr lang="ru-RU" sz="2200" dirty="0"/>
              <a:t>. Оценка взаимодействия с клиентами в процессе ведения преддоговорной работы и продажи товаров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стратегию развития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омниканальных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торговой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применяемые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технологии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омниканальности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(данные оформить в виде текста или схемы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«…»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омниканальных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содержит следующие положения: ….,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позволит организации….. В настоящий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момент  в организации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следующие технологии </a:t>
            </a:r>
            <a:r>
              <a:rPr lang="ru-RU" sz="15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омниканальности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обеспечения …. бизнес-стратегии, направленной на обеспечение бесперебойного процесса совершения покупок по всем каналам, включая магазин, мобильные устройства и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онлайн..</a:t>
            </a:r>
            <a:endParaRPr lang="ru-RU" sz="15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510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3.3</a:t>
            </a:r>
            <a:r>
              <a:rPr lang="ru-RU" sz="2200" dirty="0"/>
              <a:t>. Оценка взаимодействия с клиентами в процессе ведения преддоговорной работы и продажи товаров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выводы и предложения.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взаимодействия с клиентами в процессе ведения преддоговорной работы и продажи товаров ООО «…»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показала,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преддоговорная работа содержит следующие этапы… ,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с использованием специализированных программных продуктов 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данные этапы более эффективно, что заключается в следующем….. Процесс завершения сделки включает… при этом использование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влияет на… данные анализа свидетельствуют, ….. Для улучшения взаимодействия с клиентами в процессе ведения преддоговорной работы и продажи товаров необходимо также использовать…, что позволит….</a:t>
            </a:r>
          </a:p>
        </p:txBody>
      </p:sp>
    </p:spTree>
    <p:extLst>
      <p:ext uri="{BB962C8B-B14F-4D97-AF65-F5344CB8AC3E}">
        <p14:creationId xmlns:p14="http://schemas.microsoft.com/office/powerpoint/2010/main" val="3646991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3.4</a:t>
            </a:r>
            <a:r>
              <a:rPr lang="ru-RU" sz="2200" dirty="0"/>
              <a:t>. Анализ программы лояльности </a:t>
            </a:r>
            <a:r>
              <a:rPr lang="ru-RU" sz="2200" dirty="0" smtClean="0"/>
              <a:t>ООО 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1008112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Изучить существующую на предприятии программу лояльности, данные внести в таблицу: 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411449"/>
              </p:ext>
            </p:extLst>
          </p:nvPr>
        </p:nvGraphicFramePr>
        <p:xfrm>
          <a:off x="525604" y="2700511"/>
          <a:ext cx="9573624" cy="25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0816">
                  <a:extLst>
                    <a:ext uri="{9D8B030D-6E8A-4147-A177-3AD203B41FA5}">
                      <a16:colId xmlns:a16="http://schemas.microsoft.com/office/drawing/2014/main" val="4055574416"/>
                    </a:ext>
                  </a:extLst>
                </a:gridCol>
                <a:gridCol w="7272808">
                  <a:extLst>
                    <a:ext uri="{9D8B030D-6E8A-4147-A177-3AD203B41FA5}">
                      <a16:colId xmlns:a16="http://schemas.microsoft.com/office/drawing/2014/main" val="3325514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Вид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8756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Задачи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565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Основные элементы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71159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Механика программы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41181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7822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Ограничения и исключения в программе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82295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Оценка эффективности (используемые метрики)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5714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5600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3.4</a:t>
            </a:r>
            <a:r>
              <a:rPr lang="ru-RU" sz="2200" dirty="0"/>
              <a:t>. Анализ программы лояльности </a:t>
            </a:r>
            <a:r>
              <a:rPr lang="ru-RU" sz="2200" dirty="0" smtClean="0"/>
              <a:t>ООО 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129614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основные этапы и основные методы формирования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лояльности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клиентов, в 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персонализацию с помощью пользовательской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CRM, данные оформить в виде схемы (этапы) и текста (методы). 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54502716"/>
              </p:ext>
            </p:extLst>
          </p:nvPr>
        </p:nvGraphicFramePr>
        <p:xfrm>
          <a:off x="1674292" y="3288378"/>
          <a:ext cx="7128933" cy="2808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178348" y="6588943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Рисунок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6. </a:t>
            </a:r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основных этапов формирования </a:t>
            </a:r>
            <a:r>
              <a:rPr lang="ru-RU" sz="1800" b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лояльности </a:t>
            </a:r>
            <a:r>
              <a:rPr lang="ru-RU" sz="1800" b="1" dirty="0" smtClean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клиентов ООО «…»</a:t>
            </a:r>
            <a:endParaRPr lang="ru-RU" sz="18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97378" y="2988543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6366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692865"/>
            <a:ext cx="9687193" cy="304699"/>
          </a:xfrm>
        </p:spPr>
        <p:txBody>
          <a:bodyPr/>
          <a:lstStyle/>
          <a:p>
            <a:r>
              <a:rPr lang="ru-RU" sz="2200" dirty="0" smtClean="0"/>
              <a:t>3.4. </a:t>
            </a:r>
            <a:r>
              <a:rPr lang="ru-RU" sz="2200" dirty="0"/>
              <a:t>Анализ программы лояльности ООО «…»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выводы и предложения.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Пример: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лояльности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«…»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показал,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программы лояльности содержит следующие этапы… ,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с использованием специализированных программных продуктов 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данные этапы более эффективно, что заключается в следующем….. Процесс формирования лояльности клиентов включает… при этом использование </a:t>
            </a:r>
            <a:r>
              <a:rPr lang="en-US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позволяет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влияет на… данные анализа свидетельствуют, ….. Для улучшения взаимодействия с клиентами </a:t>
            </a:r>
            <a:r>
              <a:rPr lang="ru-RU" sz="15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15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использовать…, что позволит….</a:t>
            </a:r>
          </a:p>
        </p:txBody>
      </p:sp>
    </p:spTree>
    <p:extLst>
      <p:ext uri="{BB962C8B-B14F-4D97-AF65-F5344CB8AC3E}">
        <p14:creationId xmlns:p14="http://schemas.microsoft.com/office/powerpoint/2010/main" val="22322584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3.5</a:t>
            </a:r>
            <a:r>
              <a:rPr lang="ru-RU" sz="2200" dirty="0"/>
              <a:t>. Анализ и оценка реализации мероприятий для обеспечения выполнения плана продаж ООО «…»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метрики (KPI), которые отслеживают в отделе продаж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(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перечислить, указать порядок расчетов и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др.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как используют CRM-систему для оперативного контроля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менеджеров (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кто имеет право ставить задачи в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CRM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отслеживать план выполнения, какие механизмы в </a:t>
            </a:r>
            <a:r>
              <a:rPr lang="en-US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 позволяют контролировать и т.д.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грейдов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индивидуальных планов для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менеджеров (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 какая информация в них содержится, порядок определения объема индивидуального плана менеджеров и т.д.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систему мотивации менеджеров для обеспечения выполнения плана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(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охарактеризовать систему: материальное/ не материальное стимулирование, условия и т.д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реализованных мероприятий для обеспечения выполнения плана продаж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(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3-5 мероприятий за последние 2-3 года с указанием планируемых и фактически достигнутых результатов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представить в текстовом формате.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19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3.6</a:t>
            </a:r>
            <a:r>
              <a:rPr lang="ru-RU" sz="2200" dirty="0"/>
              <a:t>. Анализ и оценка реализации </a:t>
            </a:r>
            <a:r>
              <a:rPr lang="ru-RU" sz="2200" dirty="0" smtClean="0"/>
              <a:t>мероприятий ООО </a:t>
            </a:r>
            <a:r>
              <a:rPr lang="ru-RU" sz="2200" dirty="0"/>
              <a:t>«…»</a:t>
            </a:r>
            <a:r>
              <a:rPr lang="ru-RU" sz="2200" dirty="0" smtClean="0"/>
              <a:t> </a:t>
            </a:r>
            <a:r>
              <a:rPr lang="ru-RU" sz="2200" dirty="0"/>
              <a:t>по стимулированию покупательского </a:t>
            </a:r>
            <a:r>
              <a:rPr lang="ru-RU" sz="2200" dirty="0" smtClean="0"/>
              <a:t>спроса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ценовые и неценовые методы стимулирования продаж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и порядок осуществления стимулирования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 в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интернет-среде.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разработки мероприятий по воронке продаж.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инструменты (в том числе цифровые) и платформы используются для реализации мероприятий по стимулированию покупательского спроса.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каким ключевым метрикам оценивается эффективность программ по стимулированию покупательского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спроса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перечислить показатели, указать порядок расчетов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альтернативные методы стимулирования покупательского спроса, используемые организацией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предложения.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в текстовом формате.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00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3.7</a:t>
            </a:r>
            <a:r>
              <a:rPr lang="ru-RU" sz="2200" dirty="0"/>
              <a:t>. Оценка системы контроля состояния товарных запасов</a:t>
            </a:r>
            <a:br>
              <a:rPr lang="ru-RU" sz="2200" dirty="0"/>
            </a:br>
            <a:r>
              <a:rPr lang="ru-RU" sz="2200" dirty="0"/>
              <a:t>ООО </a:t>
            </a:r>
            <a:r>
              <a:rPr lang="ru-RU" sz="2200" dirty="0" smtClean="0"/>
              <a:t>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 метод управления запасами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организации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месте практики, изучить систему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контроля состояния товарных запасов организации.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Исследовать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данные из CRM-системы используются для управления запасами организации.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взаимодействия отдела закупок и отдела продаж для контроля состояния товарных запасов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lvl="0" indent="0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требований к программному продукту для управления запасами. </a:t>
            </a:r>
            <a:endParaRPr lang="ru-RU" sz="20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предложения.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в текстовом формате.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73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148" y="252239"/>
            <a:ext cx="9217024" cy="830997"/>
          </a:xfrm>
        </p:spPr>
        <p:txBody>
          <a:bodyPr/>
          <a:lstStyle/>
          <a:p>
            <a:pPr lvl="0"/>
            <a:r>
              <a:rPr lang="ru-RU" sz="2000" dirty="0"/>
              <a:t>ЛИЧНАЯ КАРТОЧКА ИНСТРУКТАЖА </a:t>
            </a:r>
            <a:br>
              <a:rPr lang="ru-RU" sz="2000" dirty="0"/>
            </a:br>
            <a:r>
              <a:rPr lang="ru-RU" sz="2000" dirty="0"/>
              <a:t>ПО БЕЗОПАСНЫМ МЕТОДАМ РАБОТЫ, ПРОМСАНИТАРИИ И ПРОТИВОПОЖАРНОЙ БЕЗОПАСНОСТИ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276" y="2916535"/>
            <a:ext cx="6909628" cy="4195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50156" y="1967539"/>
            <a:ext cx="96490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Описать процесс прохождения инструктажа по технике безопасности.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3"/>
          <p:cNvSpPr>
            <a:spLocks noGrp="1"/>
          </p:cNvSpPr>
          <p:nvPr>
            <p:ph type="body" idx="13"/>
          </p:nvPr>
        </p:nvSpPr>
        <p:spPr>
          <a:xfrm>
            <a:off x="408894" y="2526764"/>
            <a:ext cx="9687194" cy="504056"/>
          </a:xfrm>
        </p:spPr>
        <p:txBody>
          <a:bodyPr>
            <a:normAutofit fontScale="25000" lnSpcReduction="20000"/>
          </a:bodyPr>
          <a:lstStyle/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7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заполнения инструктажа:</a:t>
            </a:r>
          </a:p>
          <a:p>
            <a:pPr marL="430213" indent="-342900">
              <a:buAutoNum type="arabicPeriod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26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6"/>
            <a:ext cx="9687193" cy="609398"/>
          </a:xfrm>
        </p:spPr>
        <p:txBody>
          <a:bodyPr/>
          <a:lstStyle/>
          <a:p>
            <a:r>
              <a:rPr lang="ru-RU" sz="2200" dirty="0" smtClean="0"/>
              <a:t>3.8</a:t>
            </a:r>
            <a:r>
              <a:rPr lang="ru-RU" sz="2200" dirty="0"/>
              <a:t>. Анализ архитектуры системы отчетности по продажам </a:t>
            </a:r>
            <a:br>
              <a:rPr lang="ru-RU" sz="2200" dirty="0"/>
            </a:br>
            <a:r>
              <a:rPr lang="ru-RU" sz="2200" dirty="0"/>
              <a:t>ООО </a:t>
            </a:r>
            <a:r>
              <a:rPr lang="ru-RU" sz="2200" dirty="0" smtClean="0"/>
              <a:t>«…»</a:t>
            </a: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4499636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Исследовать уровни системы метрик и порядок проведения расчетов при составлении отчетности по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продажам (</a:t>
            </a:r>
            <a:r>
              <a:rPr 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показатели рассчитываются? для каких отчетов? с какой регулярностью?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построения отчетов, в том числе с применением программных продуктов. 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частоты пересмотра системы отчетности.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отчеты по продажам стандартизированы в организации, а какие — </a:t>
            </a:r>
            <a:r>
              <a:rPr lang="ru-RU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кастомизированы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 отделы.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 и предложения.</a:t>
            </a:r>
          </a:p>
          <a:p>
            <a:pPr marL="0" indent="0">
              <a:buNone/>
            </a:pP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в текстовом формате.</a:t>
            </a: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04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388166"/>
            <a:ext cx="9687193" cy="914096"/>
          </a:xfrm>
        </p:spPr>
        <p:txBody>
          <a:bodyPr/>
          <a:lstStyle/>
          <a:p>
            <a:r>
              <a:rPr lang="ru-RU" sz="2200" dirty="0" smtClean="0"/>
              <a:t>3.9</a:t>
            </a:r>
            <a:r>
              <a:rPr lang="ru-RU" sz="2200" dirty="0"/>
              <a:t>. Оценка порядка организации послепродажного консультационно-информационного сопровождения </a:t>
            </a:r>
            <a:r>
              <a:rPr lang="ru-RU" sz="2200" dirty="0" smtClean="0"/>
              <a:t>клиентов ООО </a:t>
            </a:r>
            <a:r>
              <a:rPr lang="ru-RU" sz="2200" dirty="0"/>
              <a:t>«…»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237626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 порядок организации послепродажного консультационно-информационного сопровождения клиентов.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коммуникации с потребителями через соответствующие каналы и точки контакта. </a:t>
            </a:r>
          </a:p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аспекты организации послепродажного консультационно-информационного сопровождения клиентов с помощью CRM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табличном формате: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741405"/>
              </p:ext>
            </p:extLst>
          </p:nvPr>
        </p:nvGraphicFramePr>
        <p:xfrm>
          <a:off x="532673" y="4356695"/>
          <a:ext cx="9494547" cy="2209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1739">
                  <a:extLst>
                    <a:ext uri="{9D8B030D-6E8A-4147-A177-3AD203B41FA5}">
                      <a16:colId xmlns:a16="http://schemas.microsoft.com/office/drawing/2014/main" val="3694584673"/>
                    </a:ext>
                  </a:extLst>
                </a:gridCol>
                <a:gridCol w="4107959">
                  <a:extLst>
                    <a:ext uri="{9D8B030D-6E8A-4147-A177-3AD203B41FA5}">
                      <a16:colId xmlns:a16="http://schemas.microsoft.com/office/drawing/2014/main" val="3547835143"/>
                    </a:ext>
                  </a:extLst>
                </a:gridCol>
                <a:gridCol w="3164849">
                  <a:extLst>
                    <a:ext uri="{9D8B030D-6E8A-4147-A177-3AD203B41FA5}">
                      <a16:colId xmlns:a16="http://schemas.microsoft.com/office/drawing/2014/main" val="3061700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Этап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Содержание 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Отражение в</a:t>
                      </a:r>
                      <a:r>
                        <a:rPr lang="ru-RU" b="1" baseline="0" dirty="0" smtClean="0"/>
                        <a:t> </a:t>
                      </a:r>
                      <a:r>
                        <a:rPr lang="en-US" b="1" baseline="0" dirty="0" smtClean="0"/>
                        <a:t>CRM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4419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Определение целей и задач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92578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Формирование перечня услуг и каналов связи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Указать какие именно каналы связи, перечислить услуги….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29633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….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9899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mtClean="0"/>
                        <a:t>….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35251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77072" y="4033530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6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5"/>
            <a:ext cx="9687193" cy="609398"/>
          </a:xfrm>
        </p:spPr>
        <p:txBody>
          <a:bodyPr/>
          <a:lstStyle/>
          <a:p>
            <a:r>
              <a:rPr lang="ru-RU" sz="2200" dirty="0" smtClean="0"/>
              <a:t>3.10</a:t>
            </a:r>
            <a:r>
              <a:rPr lang="ru-RU" sz="2200" dirty="0"/>
              <a:t>. Анализ показателей продаж и координации работы с клиентами </a:t>
            </a:r>
            <a:r>
              <a:rPr lang="ru-RU" sz="2200" dirty="0" smtClean="0"/>
              <a:t>ООО </a:t>
            </a:r>
            <a:r>
              <a:rPr lang="ru-RU" sz="2200" dirty="0"/>
              <a:t>«…»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2448272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 проанализировать показатели продаж и координации работы с клиентами:</a:t>
            </a:r>
          </a:p>
          <a:p>
            <a:pPr marL="895350" lvl="0">
              <a:lnSpc>
                <a:spcPct val="10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эффективности продаж: количество новых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лидов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/обращений в единицу времени, коэффициент конверсии, средний чек, стоимость привлечения одного </a:t>
            </a:r>
            <a:r>
              <a:rPr lang="ru-RU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лида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ROMI,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каналов привлечения;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табличном формате: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899975"/>
              </p:ext>
            </p:extLst>
          </p:nvPr>
        </p:nvGraphicFramePr>
        <p:xfrm>
          <a:off x="521015" y="4356695"/>
          <a:ext cx="9698850" cy="2260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1349">
                  <a:extLst>
                    <a:ext uri="{9D8B030D-6E8A-4147-A177-3AD203B41FA5}">
                      <a16:colId xmlns:a16="http://schemas.microsoft.com/office/drawing/2014/main" val="3180741625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536915853"/>
                    </a:ext>
                  </a:extLst>
                </a:gridCol>
                <a:gridCol w="4153085">
                  <a:extLst>
                    <a:ext uri="{9D8B030D-6E8A-4147-A177-3AD203B41FA5}">
                      <a16:colId xmlns:a16="http://schemas.microsoft.com/office/drawing/2014/main" val="15909886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Показатель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Формула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Расчет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6145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Стоимость одного </a:t>
                      </a:r>
                      <a:r>
                        <a:rPr lang="ru-RU" sz="15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лида</a:t>
                      </a:r>
                      <a:r>
                        <a:rPr lang="ru-RU" sz="15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dirty="0" smtClean="0"/>
                        <a:t>CPL</a:t>
                      </a:r>
                      <a:r>
                        <a:rPr lang="ru-RU" dirty="0" smtClean="0"/>
                        <a:t>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CPL</a:t>
                      </a:r>
                      <a:r>
                        <a:rPr lang="ru-RU" dirty="0" smtClean="0"/>
                        <a:t> = затраты на рекламу / количество полученных </a:t>
                      </a:r>
                      <a:r>
                        <a:rPr lang="ru-RU" dirty="0" err="1" smtClean="0"/>
                        <a:t>лидов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dirty="0" smtClean="0"/>
                        <a:t>Потрачено: 30 000 рублей.</a:t>
                      </a:r>
                    </a:p>
                    <a:p>
                      <a:pPr rtl="0"/>
                      <a:r>
                        <a:rPr lang="ru-RU" dirty="0" err="1" smtClean="0"/>
                        <a:t>Лидов</a:t>
                      </a:r>
                      <a:r>
                        <a:rPr lang="ru-RU" dirty="0" smtClean="0"/>
                        <a:t>: 60.</a:t>
                      </a:r>
                    </a:p>
                    <a:p>
                      <a:pPr rtl="0"/>
                      <a:r>
                        <a:rPr lang="en-US" i="0" dirty="0" smtClean="0">
                          <a:effectLst/>
                        </a:rPr>
                        <a:t>𝐶𝑃𝐿</a:t>
                      </a:r>
                      <a:r>
                        <a:rPr lang="en-US" dirty="0" smtClean="0">
                          <a:effectLst/>
                        </a:rPr>
                        <a:t>=30000/60=500</a:t>
                      </a:r>
                      <a:r>
                        <a:rPr lang="ru-RU" baseline="0" dirty="0" smtClean="0">
                          <a:effectLst/>
                        </a:rPr>
                        <a:t> </a:t>
                      </a:r>
                      <a:r>
                        <a:rPr lang="ru-RU" dirty="0" smtClean="0"/>
                        <a:t>рублей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4402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347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4420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11012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337805" y="4033530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82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40515"/>
            <a:ext cx="9687193" cy="609398"/>
          </a:xfrm>
        </p:spPr>
        <p:txBody>
          <a:bodyPr/>
          <a:lstStyle/>
          <a:p>
            <a:r>
              <a:rPr lang="ru-RU" sz="2200" dirty="0" smtClean="0"/>
              <a:t>3.10</a:t>
            </a:r>
            <a:r>
              <a:rPr lang="ru-RU" sz="2200" dirty="0"/>
              <a:t>. Анализ показателей продаж и координации работы с клиентами </a:t>
            </a:r>
            <a:r>
              <a:rPr lang="ru-RU" sz="2200" dirty="0" smtClean="0"/>
              <a:t>ООО </a:t>
            </a:r>
            <a:r>
              <a:rPr lang="ru-RU" sz="2200" dirty="0"/>
              <a:t>«…»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08423"/>
            <a:ext cx="9824904" cy="180020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Изучить и проанализировать показатели продаж и координации работы с клиентами:</a:t>
            </a:r>
          </a:p>
          <a:p>
            <a:pPr marL="895350" lvl="0">
              <a:lnSpc>
                <a:spcPct val="100000"/>
              </a:lnSpc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показатели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лояльности: NPS, CSAT, CES, CRR, CCR, LTV.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представить в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табличном формате: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738021"/>
              </p:ext>
            </p:extLst>
          </p:nvPr>
        </p:nvGraphicFramePr>
        <p:xfrm>
          <a:off x="457990" y="3708623"/>
          <a:ext cx="9698850" cy="29131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1349">
                  <a:extLst>
                    <a:ext uri="{9D8B030D-6E8A-4147-A177-3AD203B41FA5}">
                      <a16:colId xmlns:a16="http://schemas.microsoft.com/office/drawing/2014/main" val="3180741625"/>
                    </a:ext>
                  </a:extLst>
                </a:gridCol>
                <a:gridCol w="3744416">
                  <a:extLst>
                    <a:ext uri="{9D8B030D-6E8A-4147-A177-3AD203B41FA5}">
                      <a16:colId xmlns:a16="http://schemas.microsoft.com/office/drawing/2014/main" val="2536915853"/>
                    </a:ext>
                  </a:extLst>
                </a:gridCol>
                <a:gridCol w="4153085">
                  <a:extLst>
                    <a:ext uri="{9D8B030D-6E8A-4147-A177-3AD203B41FA5}">
                      <a16:colId xmlns:a16="http://schemas.microsoft.com/office/drawing/2014/main" val="1590988681"/>
                    </a:ext>
                  </a:extLst>
                </a:gridCol>
              </a:tblGrid>
              <a:tr h="36252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Показатель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Формула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Расчет</a:t>
                      </a:r>
                      <a:endParaRPr lang="ru-RU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3614500"/>
                  </a:ext>
                </a:extLst>
              </a:tr>
              <a:tr h="1430228">
                <a:tc>
                  <a:txBody>
                    <a:bodyPr/>
                    <a:lstStyle/>
                    <a:p>
                      <a:r>
                        <a:rPr lang="en-US" dirty="0" smtClean="0"/>
                        <a:t>NPS</a:t>
                      </a:r>
                      <a:endParaRPr lang="ru-RU" dirty="0" smtClean="0"/>
                    </a:p>
                    <a:p>
                      <a:r>
                        <a:rPr lang="ru-RU" dirty="0" smtClean="0"/>
                        <a:t>Индекс лояльности клиента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NPS = (% </a:t>
                      </a:r>
                      <a:r>
                        <a:rPr lang="ru-RU" dirty="0" smtClean="0"/>
                        <a:t>промоутеров - % критиков)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/>
                      <a:r>
                        <a:rPr lang="ru-RU" dirty="0" smtClean="0"/>
                        <a:t>После анализа данных опроса: </a:t>
                      </a:r>
                    </a:p>
                    <a:p>
                      <a:pPr rtl="0"/>
                      <a:r>
                        <a:rPr lang="ru-RU" dirty="0" smtClean="0"/>
                        <a:t>120 человек — промоутеры. Их процент: </a:t>
                      </a:r>
                      <a:r>
                        <a:rPr lang="ru-RU" dirty="0" smtClean="0">
                          <a:effectLst/>
                        </a:rPr>
                        <a:t>120÷200=0,6120</a:t>
                      </a:r>
                      <a:r>
                        <a:rPr lang="en-US" dirty="0" smtClean="0"/>
                        <a:t>, </a:t>
                      </a:r>
                      <a:r>
                        <a:rPr lang="ru-RU" dirty="0" smtClean="0"/>
                        <a:t>или 60%.</a:t>
                      </a:r>
                    </a:p>
                    <a:p>
                      <a:pPr rtl="0"/>
                      <a:r>
                        <a:rPr lang="ru-RU" dirty="0" smtClean="0"/>
                        <a:t>64 человека — критики. Их процент:</a:t>
                      </a:r>
                      <a:r>
                        <a:rPr lang="ru-RU" baseline="0" dirty="0" smtClean="0"/>
                        <a:t> </a:t>
                      </a:r>
                      <a:r>
                        <a:rPr lang="en-US" dirty="0" smtClean="0">
                          <a:effectLst/>
                        </a:rPr>
                        <a:t>64÷200=0,32</a:t>
                      </a:r>
                      <a:r>
                        <a:rPr lang="en-US" dirty="0" smtClean="0"/>
                        <a:t>, </a:t>
                      </a:r>
                      <a:r>
                        <a:rPr lang="ru-RU" dirty="0" smtClean="0"/>
                        <a:t>или 32%.</a:t>
                      </a:r>
                    </a:p>
                    <a:p>
                      <a:pPr rtl="0"/>
                      <a:r>
                        <a:rPr lang="en-US" dirty="0" smtClean="0">
                          <a:effectLst/>
                        </a:rPr>
                        <a:t>𝑁𝑃𝑆=60%−32%=28%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440216"/>
                  </a:ext>
                </a:extLst>
              </a:tr>
              <a:tr h="362523"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1347246"/>
                  </a:ext>
                </a:extLst>
              </a:tr>
              <a:tr h="362523"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3442020"/>
                  </a:ext>
                </a:extLst>
              </a:tr>
              <a:tr h="362523">
                <a:tc>
                  <a:txBody>
                    <a:bodyPr/>
                    <a:lstStyle/>
                    <a:p>
                      <a:r>
                        <a:rPr lang="ru-RU" dirty="0" smtClean="0"/>
                        <a:t>…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5110122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11754" y="3360844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370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BA630-0F74-1916-709D-EE332D924B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1299B6-7B47-97F4-C610-9CA84347B6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388167"/>
            <a:ext cx="9687193" cy="914096"/>
          </a:xfrm>
        </p:spPr>
        <p:txBody>
          <a:bodyPr/>
          <a:lstStyle/>
          <a:p>
            <a:r>
              <a:rPr lang="ru-RU" sz="2200" dirty="0"/>
              <a:t>3.10. Анализ показателей продаж и координации работы с клиентами</a:t>
            </a:r>
            <a:br>
              <a:rPr lang="ru-RU" sz="2200" dirty="0"/>
            </a:br>
            <a:r>
              <a:rPr lang="ru-RU" sz="2200" dirty="0" smtClean="0"/>
              <a:t>Показатели </a:t>
            </a:r>
            <a:r>
              <a:rPr lang="ru-RU" sz="2200" dirty="0"/>
              <a:t>лояльности 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F0A16190-09D2-34B7-222F-CBB033361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0" y="-23828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1FA45241-464B-94E1-1B48-DC1916E8681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353832" y="1764407"/>
          <a:ext cx="9985735" cy="490298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2747828298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367794827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86547227"/>
                    </a:ext>
                  </a:extLst>
                </a:gridCol>
                <a:gridCol w="2136863">
                  <a:extLst>
                    <a:ext uri="{9D8B030D-6E8A-4147-A177-3AD203B41FA5}">
                      <a16:colId xmlns:a16="http://schemas.microsoft.com/office/drawing/2014/main" val="1234483708"/>
                    </a:ext>
                  </a:extLst>
                </a:gridCol>
              </a:tblGrid>
              <a:tr h="2533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</a:rPr>
                        <a:t>Показатель</a:t>
                      </a:r>
                      <a:endParaRPr lang="ru-RU" sz="1400" b="1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139089" marT="86931" marB="869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</a:rPr>
                        <a:t>Периодичность</a:t>
                      </a:r>
                      <a:endParaRPr lang="ru-RU" sz="1400" b="1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</a:rPr>
                        <a:t>Целевое значение</a:t>
                      </a:r>
                      <a:endParaRPr lang="ru-RU" sz="1400" b="1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b="1" kern="100" dirty="0">
                          <a:effectLst/>
                        </a:rPr>
                        <a:t>Факт. значение (месяц/квартал)</a:t>
                      </a:r>
                      <a:endParaRPr lang="ru-RU" sz="1400" b="1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extLst>
                  <a:ext uri="{0D108BD9-81ED-4DB2-BD59-A6C34878D82A}">
                    <a16:rowId xmlns:a16="http://schemas.microsoft.com/office/drawing/2014/main" val="1710276080"/>
                  </a:ext>
                </a:extLst>
              </a:tr>
              <a:tr h="548105">
                <a:tc>
                  <a:txBody>
                    <a:bodyPr/>
                    <a:lstStyle/>
                    <a:p>
                      <a:pPr marL="360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NPS</a:t>
                      </a:r>
                      <a:br>
                        <a:rPr lang="ru-RU" sz="1500" kern="100" dirty="0">
                          <a:effectLst/>
                        </a:rPr>
                      </a:br>
                      <a:r>
                        <a:rPr lang="ru-RU" sz="1500" kern="100" dirty="0">
                          <a:effectLst/>
                        </a:rPr>
                        <a:t>(Net </a:t>
                      </a:r>
                      <a:r>
                        <a:rPr lang="ru-RU" sz="1500" kern="100" dirty="0" err="1">
                          <a:effectLst/>
                        </a:rPr>
                        <a:t>Promoter</a:t>
                      </a:r>
                      <a:r>
                        <a:rPr lang="ru-RU" sz="1500" kern="100" dirty="0">
                          <a:effectLst/>
                        </a:rPr>
                        <a:t> </a:t>
                      </a:r>
                      <a:r>
                        <a:rPr lang="ru-RU" sz="1500" kern="100" dirty="0" err="1">
                          <a:effectLst/>
                        </a:rPr>
                        <a:t>Score</a:t>
                      </a:r>
                      <a:r>
                        <a:rPr lang="ru-RU" sz="1500" kern="100" dirty="0">
                          <a:effectLst/>
                        </a:rPr>
                        <a:t>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extLst>
                  <a:ext uri="{0D108BD9-81ED-4DB2-BD59-A6C34878D82A}">
                    <a16:rowId xmlns:a16="http://schemas.microsoft.com/office/drawing/2014/main" val="2322473482"/>
                  </a:ext>
                </a:extLst>
              </a:tr>
              <a:tr h="613166">
                <a:tc>
                  <a:txBody>
                    <a:bodyPr/>
                    <a:lstStyle/>
                    <a:p>
                      <a:pPr marL="360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CSAT</a:t>
                      </a:r>
                      <a:br>
                        <a:rPr lang="ru-RU" sz="1500" kern="100" dirty="0">
                          <a:effectLst/>
                        </a:rPr>
                      </a:br>
                      <a:r>
                        <a:rPr lang="ru-RU" sz="1500" kern="100" dirty="0">
                          <a:effectLst/>
                        </a:rPr>
                        <a:t>(Customer </a:t>
                      </a:r>
                      <a:r>
                        <a:rPr lang="ru-RU" sz="1500" kern="100" dirty="0" err="1">
                          <a:effectLst/>
                        </a:rPr>
                        <a:t>Satisfaction</a:t>
                      </a:r>
                      <a:r>
                        <a:rPr lang="ru-RU" sz="1500" kern="100" dirty="0">
                          <a:effectLst/>
                        </a:rPr>
                        <a:t> </a:t>
                      </a:r>
                      <a:r>
                        <a:rPr lang="ru-RU" sz="1500" kern="100" dirty="0" err="1">
                          <a:effectLst/>
                        </a:rPr>
                        <a:t>Score</a:t>
                      </a:r>
                      <a:r>
                        <a:rPr lang="ru-RU" sz="1500" kern="100" dirty="0">
                          <a:effectLst/>
                        </a:rPr>
                        <a:t>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extLst>
                  <a:ext uri="{0D108BD9-81ED-4DB2-BD59-A6C34878D82A}">
                    <a16:rowId xmlns:a16="http://schemas.microsoft.com/office/drawing/2014/main" val="2897363236"/>
                  </a:ext>
                </a:extLst>
              </a:tr>
              <a:tr h="609221">
                <a:tc>
                  <a:txBody>
                    <a:bodyPr/>
                    <a:lstStyle/>
                    <a:p>
                      <a:pPr marL="360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CES</a:t>
                      </a:r>
                      <a:br>
                        <a:rPr lang="ru-RU" sz="1500" kern="100" dirty="0">
                          <a:effectLst/>
                        </a:rPr>
                      </a:br>
                      <a:r>
                        <a:rPr lang="ru-RU" sz="1500" kern="100" dirty="0">
                          <a:effectLst/>
                        </a:rPr>
                        <a:t>(Customer </a:t>
                      </a:r>
                      <a:r>
                        <a:rPr lang="ru-RU" sz="1500" kern="100" dirty="0" err="1">
                          <a:effectLst/>
                        </a:rPr>
                        <a:t>Effort</a:t>
                      </a:r>
                      <a:r>
                        <a:rPr lang="ru-RU" sz="1500" kern="100" dirty="0">
                          <a:effectLst/>
                        </a:rPr>
                        <a:t> </a:t>
                      </a:r>
                      <a:r>
                        <a:rPr lang="ru-RU" sz="1500" kern="100" dirty="0" err="1">
                          <a:effectLst/>
                        </a:rPr>
                        <a:t>Score</a:t>
                      </a:r>
                      <a:r>
                        <a:rPr lang="ru-RU" sz="1500" kern="100" dirty="0">
                          <a:effectLst/>
                        </a:rPr>
                        <a:t>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extLst>
                  <a:ext uri="{0D108BD9-81ED-4DB2-BD59-A6C34878D82A}">
                    <a16:rowId xmlns:a16="http://schemas.microsoft.com/office/drawing/2014/main" val="2203215890"/>
                  </a:ext>
                </a:extLst>
              </a:tr>
              <a:tr h="677284">
                <a:tc>
                  <a:txBody>
                    <a:bodyPr/>
                    <a:lstStyle/>
                    <a:p>
                      <a:pPr marL="360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CRR</a:t>
                      </a:r>
                      <a:br>
                        <a:rPr lang="ru-RU" sz="1500" kern="100" dirty="0">
                          <a:effectLst/>
                        </a:rPr>
                      </a:br>
                      <a:r>
                        <a:rPr lang="ru-RU" sz="1500" kern="100" dirty="0">
                          <a:effectLst/>
                        </a:rPr>
                        <a:t>(Customer </a:t>
                      </a:r>
                      <a:r>
                        <a:rPr lang="ru-RU" sz="1500" kern="100" dirty="0" err="1">
                          <a:effectLst/>
                        </a:rPr>
                        <a:t>Retention</a:t>
                      </a:r>
                      <a:r>
                        <a:rPr lang="ru-RU" sz="1500" kern="100" dirty="0">
                          <a:effectLst/>
                        </a:rPr>
                        <a:t> Rate)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extLst>
                  <a:ext uri="{0D108BD9-81ED-4DB2-BD59-A6C34878D82A}">
                    <a16:rowId xmlns:a16="http://schemas.microsoft.com/office/drawing/2014/main" val="155840954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360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CCR</a:t>
                      </a:r>
                      <a:br>
                        <a:rPr lang="ru-RU" sz="1500" kern="100" dirty="0">
                          <a:effectLst/>
                        </a:rPr>
                      </a:br>
                      <a:r>
                        <a:rPr lang="ru-RU" sz="1500" kern="100" dirty="0">
                          <a:effectLst/>
                        </a:rPr>
                        <a:t>(Customer </a:t>
                      </a:r>
                      <a:r>
                        <a:rPr lang="ru-RU" sz="1500" kern="100" dirty="0" err="1">
                          <a:effectLst/>
                        </a:rPr>
                        <a:t>Churn</a:t>
                      </a:r>
                      <a:r>
                        <a:rPr lang="ru-RU" sz="1500" kern="100" dirty="0">
                          <a:effectLst/>
                        </a:rPr>
                        <a:t> Rate)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extLst>
                  <a:ext uri="{0D108BD9-81ED-4DB2-BD59-A6C34878D82A}">
                    <a16:rowId xmlns:a16="http://schemas.microsoft.com/office/drawing/2014/main" val="1429334756"/>
                  </a:ext>
                </a:extLst>
              </a:tr>
              <a:tr h="740187">
                <a:tc>
                  <a:txBody>
                    <a:bodyPr/>
                    <a:lstStyle/>
                    <a:p>
                      <a:pPr marL="36000">
                        <a:lnSpc>
                          <a:spcPct val="115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LTV</a:t>
                      </a:r>
                      <a:br>
                        <a:rPr lang="ru-RU" sz="1500" kern="100" dirty="0">
                          <a:effectLst/>
                        </a:rPr>
                      </a:br>
                      <a:r>
                        <a:rPr lang="ru-RU" sz="1500" kern="100" dirty="0">
                          <a:effectLst/>
                        </a:rPr>
                        <a:t>(Customer </a:t>
                      </a:r>
                      <a:r>
                        <a:rPr lang="ru-RU" sz="1500" kern="100" dirty="0" err="1">
                          <a:effectLst/>
                        </a:rPr>
                        <a:t>Lifetime</a:t>
                      </a:r>
                      <a:r>
                        <a:rPr lang="ru-RU" sz="1500" kern="100" dirty="0">
                          <a:effectLst/>
                        </a:rPr>
                        <a:t> Value)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u-RU" sz="14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>
                          <a:effectLst/>
                        </a:rPr>
                        <a:t> </a:t>
                      </a:r>
                      <a:endParaRPr lang="ru-RU" sz="14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00" dirty="0">
                          <a:effectLst/>
                        </a:rPr>
                        <a:t> </a:t>
                      </a:r>
                      <a:endParaRPr lang="ru-RU" sz="14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39089" marR="139089" marT="86931" marB="86931" anchor="ctr"/>
                </a:tc>
                <a:extLst>
                  <a:ext uri="{0D108BD9-81ED-4DB2-BD59-A6C34878D82A}">
                    <a16:rowId xmlns:a16="http://schemas.microsoft.com/office/drawing/2014/main" val="7273284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39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62946-0DC4-B0B8-7BD6-9B5B153CF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388166"/>
            <a:ext cx="9687193" cy="914096"/>
          </a:xfrm>
        </p:spPr>
        <p:txBody>
          <a:bodyPr/>
          <a:lstStyle/>
          <a:p>
            <a:r>
              <a:rPr lang="ru-RU" sz="2200" dirty="0"/>
              <a:t>3.10. Анализ показателей продаж и координации работы с </a:t>
            </a:r>
            <a:r>
              <a:rPr lang="ru-RU" sz="2200" dirty="0" smtClean="0"/>
              <a:t>клиентами</a:t>
            </a:r>
            <a:br>
              <a:rPr lang="ru-RU" sz="2200" dirty="0" smtClean="0"/>
            </a:br>
            <a:r>
              <a:rPr lang="ru-RU" sz="2200" dirty="0" smtClean="0"/>
              <a:t>Операционные </a:t>
            </a:r>
            <a:r>
              <a:rPr lang="ru-RU" sz="2200" dirty="0"/>
              <a:t>показатели продаж предприятия ООО «…»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C305CA47-6338-4912-D6DC-6674817213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897304"/>
              </p:ext>
            </p:extLst>
          </p:nvPr>
        </p:nvGraphicFramePr>
        <p:xfrm>
          <a:off x="317828" y="1836415"/>
          <a:ext cx="10057744" cy="47661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742084056"/>
                    </a:ext>
                  </a:extLst>
                </a:gridCol>
                <a:gridCol w="1788512">
                  <a:extLst>
                    <a:ext uri="{9D8B030D-6E8A-4147-A177-3AD203B41FA5}">
                      <a16:colId xmlns:a16="http://schemas.microsoft.com/office/drawing/2014/main" val="1149350064"/>
                    </a:ext>
                  </a:extLst>
                </a:gridCol>
                <a:gridCol w="1451848">
                  <a:extLst>
                    <a:ext uri="{9D8B030D-6E8A-4147-A177-3AD203B41FA5}">
                      <a16:colId xmlns:a16="http://schemas.microsoft.com/office/drawing/2014/main" val="2367564667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3364083405"/>
                    </a:ext>
                  </a:extLst>
                </a:gridCol>
                <a:gridCol w="1488792">
                  <a:extLst>
                    <a:ext uri="{9D8B030D-6E8A-4147-A177-3AD203B41FA5}">
                      <a16:colId xmlns:a16="http://schemas.microsoft.com/office/drawing/2014/main" val="3265049488"/>
                    </a:ext>
                  </a:extLst>
                </a:gridCol>
              </a:tblGrid>
              <a:tr h="261276"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ru-RU" sz="1400" b="1" dirty="0">
                          <a:effectLst/>
                        </a:rPr>
                        <a:t>Показатель</a:t>
                      </a:r>
                      <a:endParaRPr lang="ru-RU" sz="1400" b="1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ru-RU" sz="1400" b="1" dirty="0">
                          <a:effectLst/>
                        </a:rPr>
                        <a:t>План на период</a:t>
                      </a:r>
                      <a:endParaRPr lang="ru-RU" sz="1400" b="1" dirty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ru-RU" sz="1400" b="1" dirty="0">
                          <a:effectLst/>
                        </a:rPr>
                        <a:t>Факт за период</a:t>
                      </a:r>
                      <a:endParaRPr lang="ru-RU" sz="1400" b="1" dirty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ru-RU" sz="1400" b="1" dirty="0">
                          <a:effectLst/>
                        </a:rPr>
                        <a:t>Отклонение (%)</a:t>
                      </a:r>
                      <a:endParaRPr lang="ru-RU" sz="1400" b="1" dirty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r>
                        <a:rPr lang="ru-RU" sz="1400" b="1" dirty="0">
                          <a:effectLst/>
                        </a:rPr>
                        <a:t>Динамика (к прошлому периоду)</a:t>
                      </a:r>
                      <a:endParaRPr lang="ru-RU" sz="1400" b="1" dirty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3538235125"/>
                  </a:ext>
                </a:extLst>
              </a:tr>
              <a:tr h="261276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Количество новых </a:t>
                      </a:r>
                      <a:r>
                        <a:rPr lang="ru-RU" sz="1600" b="0" dirty="0" err="1">
                          <a:effectLst/>
                        </a:rPr>
                        <a:t>лидов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197336529"/>
                  </a:ext>
                </a:extLst>
              </a:tr>
              <a:tr h="432789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Коэффициент конверсии в продажу, %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4287586077"/>
                  </a:ext>
                </a:extLst>
              </a:tr>
              <a:tr h="330989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Среднее количество контактов до сделки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1965627617"/>
                  </a:ext>
                </a:extLst>
              </a:tr>
              <a:tr h="261276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Количество закрытых сделок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2078732309"/>
                  </a:ext>
                </a:extLst>
              </a:tr>
              <a:tr h="261276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Суммарная выручка, руб.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4023669537"/>
                  </a:ext>
                </a:extLst>
              </a:tr>
              <a:tr h="400702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Средний чек, руб.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2547914785"/>
                  </a:ext>
                </a:extLst>
              </a:tr>
              <a:tr h="403829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LTV, руб.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74237214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CAC (Стоимость привлечения клиента), руб.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1395878873"/>
                  </a:ext>
                </a:extLst>
              </a:tr>
              <a:tr h="341668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ROMI, %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518723764"/>
                  </a:ext>
                </a:extLst>
              </a:tr>
              <a:tr h="540128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ru-RU" sz="1600" b="0" dirty="0">
                          <a:effectLst/>
                        </a:rPr>
                        <a:t>Цена </a:t>
                      </a:r>
                      <a:r>
                        <a:rPr lang="ru-RU" sz="1600" b="0" dirty="0" err="1">
                          <a:effectLst/>
                        </a:rPr>
                        <a:t>лида</a:t>
                      </a:r>
                      <a:r>
                        <a:rPr lang="ru-RU" sz="1600" b="0" dirty="0">
                          <a:effectLst/>
                        </a:rPr>
                        <a:t>, руб.</a:t>
                      </a:r>
                      <a:endParaRPr lang="ru-RU" sz="1600" b="0" dirty="0">
                        <a:effectLst/>
                        <a:latin typeface="quote-cjk-patch"/>
                      </a:endParaRPr>
                    </a:p>
                  </a:txBody>
                  <a:tcPr marL="26417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5"/>
                        </a:lnSpc>
                        <a:buNone/>
                      </a:pPr>
                      <a:endParaRPr lang="ru-RU" sz="1400" b="0" dirty="0">
                        <a:effectLst/>
                        <a:latin typeface="quote-cjk-patch"/>
                      </a:endParaRPr>
                    </a:p>
                  </a:txBody>
                  <a:tcPr marL="44029" marR="44029" marT="27518" marB="27518" anchor="ctr"/>
                </a:tc>
                <a:extLst>
                  <a:ext uri="{0D108BD9-81ED-4DB2-BD59-A6C34878D82A}">
                    <a16:rowId xmlns:a16="http://schemas.microsoft.com/office/drawing/2014/main" val="1996322790"/>
                  </a:ext>
                </a:extLst>
              </a:tr>
            </a:tbl>
          </a:graphicData>
        </a:graphic>
      </p:graphicFrame>
      <p:sp>
        <p:nvSpPr>
          <p:cNvPr id="5" name="Текст 3">
            <a:extLst>
              <a:ext uri="{FF2B5EF4-FFF2-40B4-BE49-F238E27FC236}">
                <a16:creationId xmlns:a16="http://schemas.microsoft.com/office/drawing/2014/main" id="{93EA0B16-6CD4-B292-FB1F-6F07A8EF188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94962" y="1302262"/>
            <a:ext cx="9824904" cy="421490"/>
          </a:xfrm>
        </p:spPr>
        <p:txBody>
          <a:bodyPr/>
          <a:lstStyle/>
          <a:p>
            <a:r>
              <a:rPr lang="ru-RU" dirty="0">
                <a:solidFill>
                  <a:srgbClr val="E60000"/>
                </a:solidFill>
                <a:latin typeface="Arial Black" panose="020B0A04020102020204" pitchFamily="34" charset="0"/>
              </a:rPr>
              <a:t>1. Сводные показатели по отделу продаж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14E2A58-78BF-6268-9226-30C6214369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0" y="-23828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56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1327F-2624-B5EE-EE24-67716F009C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6A6D06-E0D5-8CE4-2304-E9BE4A58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388168"/>
            <a:ext cx="9687193" cy="914096"/>
          </a:xfrm>
        </p:spPr>
        <p:txBody>
          <a:bodyPr/>
          <a:lstStyle/>
          <a:p>
            <a:r>
              <a:rPr lang="ru-RU" sz="2200" dirty="0"/>
              <a:t>3.10. Анализ показателей продаж и координации работы с клиентами</a:t>
            </a:r>
            <a:br>
              <a:rPr lang="ru-RU" sz="2200" dirty="0"/>
            </a:br>
            <a:r>
              <a:rPr lang="ru-RU" sz="2200" dirty="0"/>
              <a:t>Операционные показатели продаж предприятия ООО «…»</a:t>
            </a:r>
            <a:endParaRPr lang="ru-RU" sz="3200" dirty="0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03E4CDC8-D2B0-4EBE-4B3C-2B38B2ABE63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46332" y="1288414"/>
            <a:ext cx="9824904" cy="421490"/>
          </a:xfrm>
        </p:spPr>
        <p:txBody>
          <a:bodyPr/>
          <a:lstStyle/>
          <a:p>
            <a:r>
              <a:rPr lang="ru-RU" dirty="0">
                <a:solidFill>
                  <a:srgbClr val="E60000"/>
                </a:solidFill>
                <a:latin typeface="Arial Black" panose="020B0A04020102020204" pitchFamily="34" charset="0"/>
              </a:rPr>
              <a:t>2. Эффективность по каналам привлечения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6B267DA1-2664-32C0-97A1-D8AEC11E9F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0" y="-23828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4" name="Таблица 13">
            <a:extLst>
              <a:ext uri="{FF2B5EF4-FFF2-40B4-BE49-F238E27FC236}">
                <a16:creationId xmlns:a16="http://schemas.microsoft.com/office/drawing/2014/main" id="{30851CDA-A621-0B1C-3D84-3ED2F77CA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740972"/>
              </p:ext>
            </p:extLst>
          </p:nvPr>
        </p:nvGraphicFramePr>
        <p:xfrm>
          <a:off x="306137" y="1822201"/>
          <a:ext cx="9824901" cy="481993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024339">
                  <a:extLst>
                    <a:ext uri="{9D8B030D-6E8A-4147-A177-3AD203B41FA5}">
                      <a16:colId xmlns:a16="http://schemas.microsoft.com/office/drawing/2014/main" val="411060402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80600419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4038080666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646348296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423382259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52190797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695057381"/>
                    </a:ext>
                  </a:extLst>
                </a:gridCol>
                <a:gridCol w="720077">
                  <a:extLst>
                    <a:ext uri="{9D8B030D-6E8A-4147-A177-3AD203B41FA5}">
                      <a16:colId xmlns:a16="http://schemas.microsoft.com/office/drawing/2014/main" val="559134256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733668522"/>
                    </a:ext>
                  </a:extLst>
                </a:gridCol>
                <a:gridCol w="607877">
                  <a:extLst>
                    <a:ext uri="{9D8B030D-6E8A-4147-A177-3AD203B41FA5}">
                      <a16:colId xmlns:a16="http://schemas.microsoft.com/office/drawing/2014/main" val="3102645945"/>
                    </a:ext>
                  </a:extLst>
                </a:gridCol>
              </a:tblGrid>
              <a:tr h="8783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</a:rPr>
                        <a:t>Канал привлечения</a:t>
                      </a:r>
                      <a:endParaRPr lang="ru-RU" sz="12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</a:rPr>
                        <a:t>Затраты на канал, руб.</a:t>
                      </a:r>
                      <a:endParaRPr lang="ru-RU" sz="12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Кол-во лидов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 dirty="0">
                          <a:effectLst/>
                        </a:rPr>
                        <a:t>Конверсия в заявку /звонок, %</a:t>
                      </a:r>
                      <a:endParaRPr lang="ru-RU" sz="12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Конверсия в сделку, %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Кол-во сделок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Выручка, руб.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Средний чек, руб.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CAC на канале, руб.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00">
                          <a:effectLst/>
                        </a:rPr>
                        <a:t>ROMI на канале, %</a:t>
                      </a:r>
                      <a:endParaRPr lang="ru-RU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49975" marR="49975" marT="31234" marB="31234" vert="vert270" anchor="ctr"/>
                </a:tc>
                <a:extLst>
                  <a:ext uri="{0D108BD9-81ED-4DB2-BD59-A6C34878D82A}">
                    <a16:rowId xmlns:a16="http://schemas.microsoft.com/office/drawing/2014/main" val="1677419664"/>
                  </a:ext>
                </a:extLst>
              </a:tr>
              <a:tr h="403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Контекстная реклама 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3050331693"/>
                  </a:ext>
                </a:extLst>
              </a:tr>
              <a:tr h="472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Таргетированная реклама (Соцсети)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2273093108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SEO (Поисковый трафик)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4167427486"/>
                  </a:ext>
                </a:extLst>
              </a:tr>
              <a:tr h="403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E-mail рассылки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2817843502"/>
                  </a:ext>
                </a:extLst>
              </a:tr>
              <a:tr h="403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Холодные звонки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3018320538"/>
                  </a:ext>
                </a:extLst>
              </a:tr>
              <a:tr h="4038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Холодные письма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1983369745"/>
                  </a:ext>
                </a:extLst>
              </a:tr>
              <a:tr h="472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Партнерские программы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3775840625"/>
                  </a:ext>
                </a:extLst>
              </a:tr>
              <a:tr h="5477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Рекомендации (сарафанное радио)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extLst>
                  <a:ext uri="{0D108BD9-81ED-4DB2-BD59-A6C34878D82A}">
                    <a16:rowId xmlns:a16="http://schemas.microsoft.com/office/drawing/2014/main" val="222423555"/>
                  </a:ext>
                </a:extLst>
              </a:tr>
              <a:tr h="472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effectLst/>
                        </a:rPr>
                        <a:t>Оффлайн-мероприятия</a:t>
                      </a:r>
                      <a:endParaRPr lang="ru-RU" sz="1500" kern="100" dirty="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49975" marR="49975" marT="31234" marB="3123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buNone/>
                      </a:pPr>
                      <a:endParaRPr lang="ru-RU" sz="1200" kern="100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3123" marR="3123" marT="3123" marB="3123" anchor="ctr"/>
                </a:tc>
                <a:extLst>
                  <a:ext uri="{0D108BD9-81ED-4DB2-BD59-A6C34878D82A}">
                    <a16:rowId xmlns:a16="http://schemas.microsoft.com/office/drawing/2014/main" val="1452981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282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E0FFA-40EB-6AC6-B674-CDA2D1DC2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8C9B7F-DEE1-2C9B-DA63-753D5C8B5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388168"/>
            <a:ext cx="9687193" cy="914096"/>
          </a:xfrm>
        </p:spPr>
        <p:txBody>
          <a:bodyPr/>
          <a:lstStyle/>
          <a:p>
            <a:r>
              <a:rPr lang="ru-RU" sz="2200" dirty="0"/>
              <a:t>3.10. Анализ показателей продаж и координации работы с клиентами</a:t>
            </a:r>
            <a:br>
              <a:rPr lang="ru-RU" sz="2200" dirty="0"/>
            </a:br>
            <a:r>
              <a:rPr lang="ru-RU" sz="2200" dirty="0"/>
              <a:t>Операционные показатели продаж предприятия ООО «…»</a:t>
            </a:r>
            <a:endParaRPr lang="ru-RU" sz="3200" dirty="0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id="{751E6B0E-B897-D246-9661-4FC8C0A91F9E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360484" y="1302264"/>
            <a:ext cx="9824904" cy="421490"/>
          </a:xfrm>
        </p:spPr>
        <p:txBody>
          <a:bodyPr/>
          <a:lstStyle/>
          <a:p>
            <a:r>
              <a:rPr lang="ru-RU" dirty="0">
                <a:solidFill>
                  <a:srgbClr val="E60000"/>
                </a:solidFill>
                <a:latin typeface="Arial Black" panose="020B0A04020102020204" pitchFamily="34" charset="0"/>
              </a:rPr>
              <a:t>3. Эффективность менеджеров по продажам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35A3C70-6FA4-0D75-7B56-C53113BDC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75100" y="-2382838"/>
            <a:ext cx="10693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1E24B63-4C3C-2BCD-5241-9A4DB67939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2129651"/>
              </p:ext>
            </p:extLst>
          </p:nvPr>
        </p:nvGraphicFramePr>
        <p:xfrm>
          <a:off x="194844" y="1902194"/>
          <a:ext cx="10025022" cy="4531519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479448">
                  <a:extLst>
                    <a:ext uri="{9D8B030D-6E8A-4147-A177-3AD203B41FA5}">
                      <a16:colId xmlns:a16="http://schemas.microsoft.com/office/drawing/2014/main" val="143036670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3984785072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690266797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95157219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1189683574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723978268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247285145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166861282"/>
                    </a:ext>
                  </a:extLst>
                </a:gridCol>
                <a:gridCol w="971488">
                  <a:extLst>
                    <a:ext uri="{9D8B030D-6E8A-4147-A177-3AD203B41FA5}">
                      <a16:colId xmlns:a16="http://schemas.microsoft.com/office/drawing/2014/main" val="2627167298"/>
                    </a:ext>
                  </a:extLst>
                </a:gridCol>
                <a:gridCol w="1021358">
                  <a:extLst>
                    <a:ext uri="{9D8B030D-6E8A-4147-A177-3AD203B41FA5}">
                      <a16:colId xmlns:a16="http://schemas.microsoft.com/office/drawing/2014/main" val="3651613316"/>
                    </a:ext>
                  </a:extLst>
                </a:gridCol>
              </a:tblGrid>
              <a:tr h="1662413"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Менеджер</a:t>
                      </a:r>
                    </a:p>
                  </a:txBody>
                  <a:tcPr marL="67988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входящих </a:t>
                      </a:r>
                      <a:r>
                        <a:rPr lang="ru-RU" sz="130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лидов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исходящих контактов</a:t>
                      </a: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Общее кол-во </a:t>
                      </a:r>
                      <a:r>
                        <a:rPr lang="ru-RU" sz="1300" kern="1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лидов</a:t>
                      </a:r>
                      <a:endParaRPr lang="ru-RU" sz="1300" kern="1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Конверсия в сделку, %</a:t>
                      </a: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Кол-во сделок</a:t>
                      </a: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Суммарная выручка, руб.</a:t>
                      </a: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Средний чек, руб.</a:t>
                      </a: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Средний чек (медиана), руб.</a:t>
                      </a: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 marL="0" algn="ctr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3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Примечания (основные возражения, причины отказов)</a:t>
                      </a:r>
                    </a:p>
                  </a:txBody>
                  <a:tcPr marL="113314" marR="113314" marT="70821" marB="70821" anchor="ctr"/>
                </a:tc>
                <a:extLst>
                  <a:ext uri="{0D108BD9-81ED-4DB2-BD59-A6C34878D82A}">
                    <a16:rowId xmlns:a16="http://schemas.microsoft.com/office/drawing/2014/main" val="4255102257"/>
                  </a:ext>
                </a:extLst>
              </a:tr>
              <a:tr h="672423">
                <a:tc>
                  <a:txBody>
                    <a:bodyPr/>
                    <a:lstStyle/>
                    <a:p>
                      <a:pPr marL="0" algn="l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Менеджер 1</a:t>
                      </a:r>
                    </a:p>
                  </a:txBody>
                  <a:tcPr marL="67988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67988" marT="70821" marB="70821" anchor="ctr"/>
                </a:tc>
                <a:extLst>
                  <a:ext uri="{0D108BD9-81ED-4DB2-BD59-A6C34878D82A}">
                    <a16:rowId xmlns:a16="http://schemas.microsoft.com/office/drawing/2014/main" val="138435148"/>
                  </a:ext>
                </a:extLst>
              </a:tr>
              <a:tr h="672423">
                <a:tc>
                  <a:txBody>
                    <a:bodyPr/>
                    <a:lstStyle/>
                    <a:p>
                      <a:pPr marL="0" algn="l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Менеджер 2</a:t>
                      </a:r>
                    </a:p>
                  </a:txBody>
                  <a:tcPr marL="67988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 dirty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67988" marT="70821" marB="70821" anchor="ctr"/>
                </a:tc>
                <a:extLst>
                  <a:ext uri="{0D108BD9-81ED-4DB2-BD59-A6C34878D82A}">
                    <a16:rowId xmlns:a16="http://schemas.microsoft.com/office/drawing/2014/main" val="3207549904"/>
                  </a:ext>
                </a:extLst>
              </a:tr>
              <a:tr h="672423">
                <a:tc>
                  <a:txBody>
                    <a:bodyPr/>
                    <a:lstStyle/>
                    <a:p>
                      <a:pPr marL="0" algn="l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Менеджер </a:t>
                      </a:r>
                      <a:r>
                        <a:rPr lang="en-US" sz="15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67988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67988" marT="70821" marB="70821" anchor="ctr"/>
                </a:tc>
                <a:extLst>
                  <a:ext uri="{0D108BD9-81ED-4DB2-BD59-A6C34878D82A}">
                    <a16:rowId xmlns:a16="http://schemas.microsoft.com/office/drawing/2014/main" val="1273646440"/>
                  </a:ext>
                </a:extLst>
              </a:tr>
              <a:tr h="851837">
                <a:tc>
                  <a:txBody>
                    <a:bodyPr/>
                    <a:lstStyle/>
                    <a:p>
                      <a:pPr marL="0" algn="l" defTabSz="782292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500" kern="1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Итого / В среднем</a:t>
                      </a:r>
                    </a:p>
                  </a:txBody>
                  <a:tcPr marL="67988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>
                        <a:effectLst/>
                        <a:latin typeface="quote-cjk-patch"/>
                      </a:endParaRPr>
                    </a:p>
                  </a:txBody>
                  <a:tcPr marL="113314" marR="113314" marT="70821" marB="7082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endParaRPr lang="ru-RU" sz="1100" b="0" dirty="0">
                        <a:effectLst/>
                        <a:latin typeface="quote-cjk-patch"/>
                      </a:endParaRPr>
                    </a:p>
                  </a:txBody>
                  <a:tcPr marL="113314" marR="67988" marT="70821" marB="70821" anchor="ctr"/>
                </a:tc>
                <a:extLst>
                  <a:ext uri="{0D108BD9-81ED-4DB2-BD59-A6C34878D82A}">
                    <a16:rowId xmlns:a16="http://schemas.microsoft.com/office/drawing/2014/main" val="568718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6701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148" y="418438"/>
            <a:ext cx="9865096" cy="997196"/>
          </a:xfrm>
        </p:spPr>
        <p:txBody>
          <a:bodyPr vert="horz" wrap="square" lIns="0" tIns="0" rIns="0" bIns="0" rtlCol="0" anchor="ctr">
            <a:spAutoFit/>
          </a:bodyPr>
          <a:lstStyle/>
          <a:p>
            <a:r>
              <a:rPr lang="en-US" sz="2400" dirty="0"/>
              <a:t>IV. </a:t>
            </a:r>
            <a:r>
              <a:rPr lang="ru-RU" sz="2400" dirty="0"/>
              <a:t>Заключение</a:t>
            </a:r>
            <a:br>
              <a:rPr lang="ru-RU" sz="2400" dirty="0"/>
            </a:br>
            <a:r>
              <a:rPr lang="ru-RU" sz="2400" dirty="0">
                <a:cs typeface="Arial" panose="020B0604020202020204" pitchFamily="34" charset="0"/>
              </a:rPr>
              <a:t>Выводы и рекомендации по итогам прохождения производственной практики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148" y="1908423"/>
            <a:ext cx="9824904" cy="4392488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комплексный анализ полученной информации, сформулировать выводы по результатам прохождения производственной практики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ПМ.03 Осуществление продаж потребительских товаров и координация работы с клиентами;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 предложения и рекомендации на основе проведенного анализа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практического и теоретического материала, полученного по профессиональному модулю ПМ.03 Осуществление продаж потребительских товаров и координация работы с клиентами.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</a:pP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8148" y="3435107"/>
            <a:ext cx="98650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53975" indent="291465" algn="just">
              <a:spcAft>
                <a:spcPts val="0"/>
              </a:spcAft>
            </a:pPr>
            <a:endParaRPr lang="ru-RU" sz="2400" dirty="0">
              <a:solidFill>
                <a:srgbClr val="002060"/>
              </a:solidFill>
              <a:ea typeface="Times New Roman" panose="02020603050405020304" pitchFamily="18" charset="0"/>
            </a:endParaRPr>
          </a:p>
          <a:p>
            <a:pPr marR="53975" indent="291465" algn="just"/>
            <a:endParaRPr lang="ru-RU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18603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3" y="568216"/>
            <a:ext cx="9687193" cy="553998"/>
          </a:xfrm>
        </p:spPr>
        <p:txBody>
          <a:bodyPr/>
          <a:lstStyle/>
          <a:p>
            <a:r>
              <a:rPr lang="en-US" sz="4000" dirty="0"/>
              <a:t>V. </a:t>
            </a:r>
            <a:r>
              <a:rPr lang="ru-RU" sz="4000" dirty="0"/>
              <a:t>Список </a:t>
            </a:r>
            <a:r>
              <a:rPr lang="ru-RU" sz="4000" dirty="0" smtClean="0"/>
              <a:t>литературы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2545937"/>
            <a:ext cx="9824904" cy="3862122"/>
          </a:xfrm>
        </p:spPr>
        <p:txBody>
          <a:bodyPr/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законодательные акты;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менее 10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источников;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издания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учебников –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2021-2026 гг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списка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ГОСТ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7.0.100–2018.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5" name="Текст 3"/>
          <p:cNvSpPr>
            <a:spLocks noGrp="1"/>
          </p:cNvSpPr>
          <p:nvPr>
            <p:ph type="body" idx="13"/>
          </p:nvPr>
        </p:nvSpPr>
        <p:spPr>
          <a:xfrm>
            <a:off x="394963" y="2124447"/>
            <a:ext cx="9824904" cy="421490"/>
          </a:xfrm>
        </p:spPr>
        <p:txBody>
          <a:bodyPr/>
          <a:lstStyle/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списке литературы должны 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быть: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118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302" y="-251817"/>
            <a:ext cx="9687193" cy="2659190"/>
          </a:xfrm>
        </p:spPr>
        <p:txBody>
          <a:bodyPr/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/>
              <a:t>I. </a:t>
            </a:r>
            <a:r>
              <a:rPr lang="ru-RU" sz="2400" dirty="0"/>
              <a:t>Общая организационная характеристика </a:t>
            </a:r>
            <a:br>
              <a:rPr lang="ru-RU" sz="2400" dirty="0"/>
            </a:br>
            <a:r>
              <a:rPr lang="ru-RU" sz="2400" dirty="0"/>
              <a:t>предприятия сферы (розничной/ оптовой) </a:t>
            </a:r>
            <a:br>
              <a:rPr lang="ru-RU" sz="2400" dirty="0"/>
            </a:br>
            <a:r>
              <a:rPr lang="ru-RU" sz="2400" dirty="0"/>
              <a:t>торговли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4132" y="1836415"/>
            <a:ext cx="10153127" cy="4536504"/>
          </a:xfrm>
        </p:spPr>
        <p:txBody>
          <a:bodyPr vert="horz" lIns="104306" tIns="52153" rIns="104306" bIns="52153" rtlCol="0">
            <a:noAutofit/>
          </a:bodyPr>
          <a:lstStyle/>
          <a:p>
            <a:pPr marL="342900" indent="-342900" algn="just">
              <a:lnSpc>
                <a:spcPct val="120000"/>
              </a:lnSpc>
              <a:spcBef>
                <a:spcPts val="0"/>
              </a:spcBef>
              <a:buAutoNum type="arabicPeriod"/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Собрать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изучить общую информацию об организации – базе практики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Идентифицировать торговое предприятие – базу практики по следующим признакам:</a:t>
            </a:r>
          </a:p>
          <a:p>
            <a:pPr marL="9906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фирменное название;</a:t>
            </a:r>
          </a:p>
          <a:p>
            <a:pPr marL="9906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 организации  торговли (оптовая/ розничная, оптово-розничная);</a:t>
            </a:r>
          </a:p>
          <a:p>
            <a:pPr marL="9906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тип объекта торговли (стационарный или нестационарный торговый объект);</a:t>
            </a:r>
          </a:p>
          <a:p>
            <a:pPr marL="9906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вид торгового предприятия по товарному ассортименту  (например, торговое предприятие, реализующее специализированный ассортимент товаров);</a:t>
            </a:r>
          </a:p>
          <a:p>
            <a:pPr marL="9906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специализация торгового предприятия по товарному профилю (например, магазин «Обувь»);</a:t>
            </a:r>
          </a:p>
          <a:p>
            <a:pPr marL="99060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формат  предприятия  розничной торговли (например, гипермаркет);</a:t>
            </a:r>
          </a:p>
        </p:txBody>
      </p:sp>
    </p:spTree>
    <p:extLst>
      <p:ext uri="{BB962C8B-B14F-4D97-AF65-F5344CB8AC3E}">
        <p14:creationId xmlns:p14="http://schemas.microsoft.com/office/powerpoint/2010/main" val="63547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АС бомбардирует ТД &quot;Перекресток&quot; миллионными штрафами за &quot;мясную&quot;  дискриминацию - новости Право.р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4372" y="2220651"/>
            <a:ext cx="5528039" cy="414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324247"/>
            <a:ext cx="9824904" cy="6083812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+mj-cs"/>
              </a:rPr>
              <a:t>Объект практики – торговое предприятие «…»</a:t>
            </a:r>
          </a:p>
          <a:p>
            <a:pPr marL="0" indent="0" algn="just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данном слайде рекомендуется установить фото торгового предприятия – базы практики </a:t>
            </a:r>
          </a:p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16361" y="6564060"/>
            <a:ext cx="8982107" cy="4708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1. Объект практики – торговое предприятие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«ТД «Перекресток»</a:t>
            </a:r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74892" y="1856108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507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1529D1-271A-497F-B654-1169CA86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963" y="324246"/>
            <a:ext cx="10298437" cy="1130667"/>
          </a:xfrm>
        </p:spPr>
        <p:txBody>
          <a:bodyPr/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en-US" sz="2400" dirty="0"/>
              <a:t>I. </a:t>
            </a:r>
            <a:r>
              <a:rPr lang="ru-RU" sz="2400" dirty="0"/>
              <a:t>Общая организационная характеристика торговой организации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608E3486-BB20-4391-AD25-17EB0FBB6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288" y="1836415"/>
            <a:ext cx="9825037" cy="4572323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Выявить и описать:</a:t>
            </a:r>
          </a:p>
          <a:p>
            <a:pPr marL="89535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место расположения торговой организации и режим работы; </a:t>
            </a:r>
          </a:p>
          <a:p>
            <a:pPr marL="895350" algn="just">
              <a:lnSpc>
                <a:spcPct val="120000"/>
              </a:lnSpc>
              <a:spcBef>
                <a:spcPts val="0"/>
              </a:spcBef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рабочее место практики (секции, отдела) и  раскрыть функции практиканта – специалиста торгового дела.</a:t>
            </a:r>
          </a:p>
          <a:p>
            <a:pPr marL="0" lv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Представить фото торгового объекта на следующем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слайде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AutoNum type="arabicPeriod" startAt="4"/>
              <a:tabLst>
                <a:tab pos="273050" algn="l"/>
              </a:tabLst>
            </a:pPr>
            <a:r>
              <a:rPr lang="en-US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Изучить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организационно-правовую форму. 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Рекомендуется дать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характеристику</a:t>
            </a:r>
            <a:r>
              <a:rPr lang="en-US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организационно-правовой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формы юридического лица (ИП), установить виды экономической деятельности согласно  кодам регистрации в ЕГРЮЛ по ОКВЭД. 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Установить организационную структуру предприятия – базы прохождения практики.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Представить схему организационной структуры на рисунке 2. 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6. Определить форму предпринимательства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(крупный, средний или малый бизнес) по известным критериям (указать критерии).</a:t>
            </a:r>
          </a:p>
        </p:txBody>
      </p:sp>
    </p:spTree>
    <p:extLst>
      <p:ext uri="{BB962C8B-B14F-4D97-AF65-F5344CB8AC3E}">
        <p14:creationId xmlns:p14="http://schemas.microsoft.com/office/powerpoint/2010/main" val="30267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38188" y="6414468"/>
            <a:ext cx="8982107" cy="58169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 defTabSz="78229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100" b="1" kern="120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2. Организационная структура </a:t>
            </a:r>
            <a:r>
              <a:rPr lang="en-US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OO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«…»</a:t>
            </a:r>
          </a:p>
        </p:txBody>
      </p:sp>
      <p:pic>
        <p:nvPicPr>
          <p:cNvPr id="1026" name="Picture 2" descr="Диплом &quot;Разработка Интернет-магазина розничной продажи одежды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340" y="612279"/>
            <a:ext cx="6480720" cy="590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82404" y="4860751"/>
            <a:ext cx="100811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solidFill>
                  <a:srgbClr val="FF0000"/>
                </a:solidFill>
              </a:rPr>
              <a:t>ПРИМЕР</a:t>
            </a:r>
            <a:endParaRPr lang="ru-RU" sz="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58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0700" y="180231"/>
            <a:ext cx="10202700" cy="1246495"/>
          </a:xfrm>
        </p:spPr>
        <p:txBody>
          <a:bodyPr/>
          <a:lstStyle/>
          <a:p>
            <a:r>
              <a:rPr lang="en-US" sz="2400" dirty="0">
                <a:cs typeface="Times New Roman" panose="02020603050405020304" pitchFamily="18" charset="0"/>
              </a:rPr>
              <a:t>II.  </a:t>
            </a:r>
            <a:r>
              <a:rPr lang="ru-RU" sz="2400" dirty="0" err="1">
                <a:cs typeface="Times New Roman" panose="02020603050405020304" pitchFamily="18" charset="0"/>
              </a:rPr>
              <a:t>Исследовательско</a:t>
            </a:r>
            <a:r>
              <a:rPr lang="ru-RU" sz="2400" dirty="0">
                <a:cs typeface="Times New Roman" panose="02020603050405020304" pitchFamily="18" charset="0"/>
              </a:rPr>
              <a:t>-аналитическая часть.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r>
              <a:rPr lang="ru-RU" sz="2000" dirty="0">
                <a:cs typeface="Times New Roman" panose="02020603050405020304" pitchFamily="18" charset="0"/>
              </a:rPr>
              <a:t/>
            </a:r>
            <a:br>
              <a:rPr lang="ru-RU" sz="2000" dirty="0">
                <a:cs typeface="Times New Roman" panose="02020603050405020304" pitchFamily="18" charset="0"/>
              </a:rPr>
            </a:br>
            <a:endParaRPr lang="ru-RU" sz="18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6140" y="2052439"/>
            <a:ext cx="9824904" cy="407112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r>
              <a:rPr 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Осуществить сбор и анализ источников информации об объекте </a:t>
            </a:r>
            <a:r>
              <a:rPr 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практики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Проанализировать внутренние и внешние информационные источники (законодательные акты, </a:t>
            </a:r>
            <a:r>
              <a:rPr lang="ru-RU" sz="16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ГОСты</a:t>
            </a:r>
            <a:r>
              <a:rPr lang="ru-RU" sz="16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 учредительные документы, приказы, договоры и др.), регламентирующие работу и определяющие особенности торговой организации,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функционирования отдела продаж (аккаунт отдела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Изучить деятельность отдела продаж (аккаунт отдела) цели, задачи создания, организационная структура отдела.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Выявить типовые должностные характеристики (инструкции) аккаунт-менеджера: задачи, функции, KPI аккаунт-менеджера. </a:t>
            </a:r>
          </a:p>
          <a:p>
            <a:pPr algn="just">
              <a:lnSpc>
                <a:spcPct val="150000"/>
              </a:lnSpc>
              <a:spcBef>
                <a:spcPts val="600"/>
              </a:spcBef>
              <a:tabLst>
                <a:tab pos="273050" algn="l"/>
                <a:tab pos="357188" algn="l"/>
              </a:tabLst>
            </a:pP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Описать принципы взаимодействия аккаунт отдела (отдела продаж) с другими структурными подразделениями торгового предприятия.</a:t>
            </a:r>
          </a:p>
          <a:p>
            <a:pPr marL="0" indent="0" algn="just">
              <a:lnSpc>
                <a:spcPct val="150000"/>
              </a:lnSpc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endPara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buNone/>
              <a:tabLst>
                <a:tab pos="273050" algn="l"/>
                <a:tab pos="357188" algn="l"/>
              </a:tabLst>
            </a:pP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Текст 3"/>
          <p:cNvSpPr>
            <a:spLocks noGrp="1"/>
          </p:cNvSpPr>
          <p:nvPr>
            <p:ph type="body" idx="13"/>
          </p:nvPr>
        </p:nvSpPr>
        <p:spPr>
          <a:xfrm>
            <a:off x="306140" y="1179977"/>
            <a:ext cx="9824904" cy="493498"/>
          </a:xfrm>
        </p:spPr>
        <p:txBody>
          <a:bodyPr>
            <a:noAutofit/>
          </a:bodyPr>
          <a:lstStyle/>
          <a:p>
            <a:r>
              <a:rPr lang="ru-RU" sz="1200" dirty="0">
                <a:solidFill>
                  <a:srgbClr val="EB1E00"/>
                </a:solidFill>
                <a:latin typeface="Arial Black" panose="020B0A04020102020204" pitchFamily="34" charset="0"/>
              </a:rPr>
              <a:t>2.1 Анализ внутренних и внешних информационных источников, регламентирующих деятельность предприятия при осуществлении продаж потребительских товаров и координации работы с клиентами</a:t>
            </a:r>
          </a:p>
        </p:txBody>
      </p:sp>
    </p:spTree>
    <p:extLst>
      <p:ext uri="{BB962C8B-B14F-4D97-AF65-F5344CB8AC3E}">
        <p14:creationId xmlns:p14="http://schemas.microsoft.com/office/powerpoint/2010/main" val="4080641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2674" y="252239"/>
            <a:ext cx="9687193" cy="997196"/>
          </a:xfrm>
        </p:spPr>
        <p:txBody>
          <a:bodyPr/>
          <a:lstStyle/>
          <a:p>
            <a:r>
              <a:rPr lang="en-US" sz="2400" dirty="0">
                <a:cs typeface="Times New Roman" panose="02020603050405020304" pitchFamily="18" charset="0"/>
              </a:rPr>
              <a:t>II.  </a:t>
            </a:r>
            <a:r>
              <a:rPr lang="ru-RU" sz="2400" dirty="0" err="1">
                <a:cs typeface="Times New Roman" panose="02020603050405020304" pitchFamily="18" charset="0"/>
              </a:rPr>
              <a:t>Исследовательско</a:t>
            </a:r>
            <a:r>
              <a:rPr lang="ru-RU" sz="2400" dirty="0">
                <a:cs typeface="Times New Roman" panose="02020603050405020304" pitchFamily="18" charset="0"/>
              </a:rPr>
              <a:t>-аналитическая часть. </a:t>
            </a:r>
            <a:br>
              <a:rPr lang="ru-RU" sz="2400" dirty="0">
                <a:cs typeface="Times New Roman" panose="02020603050405020304" pitchFamily="18" charset="0"/>
              </a:rPr>
            </a:br>
            <a:r>
              <a:rPr lang="ru-RU" sz="2400" dirty="0">
                <a:cs typeface="Times New Roman" panose="02020603050405020304" pitchFamily="18" charset="0"/>
              </a:rPr>
              <a:t>Сбор информации об объекте практики и анализ содержания источников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963" y="1980431"/>
            <a:ext cx="9824904" cy="3888432"/>
          </a:xfrm>
        </p:spPr>
        <p:txBody>
          <a:bodyPr>
            <a:normAutofit fontScale="70000" lnSpcReduction="20000"/>
          </a:bodyPr>
          <a:lstStyle/>
          <a:p>
            <a:pPr indent="0" algn="just">
              <a:lnSpc>
                <a:spcPct val="150000"/>
              </a:lnSpc>
              <a:buNone/>
              <a:tabLst>
                <a:tab pos="537845" algn="l"/>
              </a:tabLs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Охарактеризовать товарный рынок, н котором функционирует предприятие.</a:t>
            </a:r>
          </a:p>
          <a:p>
            <a:pPr indent="0" algn="just">
              <a:lnSpc>
                <a:spcPct val="150000"/>
              </a:lnSpc>
              <a:buNone/>
              <a:tabLst>
                <a:tab pos="537845" algn="l"/>
              </a:tabLs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2)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Определить модель продаж на рынке по типу участников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(В2С / В2В / В2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</a:p>
          <a:p>
            <a:pPr indent="0" algn="just">
              <a:lnSpc>
                <a:spcPct val="150000"/>
              </a:lnSpc>
              <a:buNone/>
              <a:tabLst>
                <a:tab pos="537845" algn="l"/>
              </a:tabLs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3) 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Провести сегментацию целевого 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рынка, оформив результат в виде таблицы или схемы: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географическому признаку;</a:t>
            </a: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демографическому признаку;</a:t>
            </a: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геодемографическим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признакам;</a:t>
            </a: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психографическим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признакам;</a:t>
            </a: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типу поведения потребителей;</a:t>
            </a: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виду продукции;</a:t>
            </a: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компаниям-заказчикам (если В2В);</a:t>
            </a:r>
          </a:p>
          <a:p>
            <a:pPr marL="1435100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ключевым конкурентам.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3"/>
          </p:nvPr>
        </p:nvSpPr>
        <p:spPr>
          <a:xfrm>
            <a:off x="378344" y="1249435"/>
            <a:ext cx="9824904" cy="421490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solidFill>
                  <a:srgbClr val="EB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2.2. Анализ информации о сегментах рынка, на которых торговая организация осуществляет деятельность </a:t>
            </a:r>
            <a:endParaRPr lang="ru-RU" dirty="0">
              <a:solidFill>
                <a:srgbClr val="EB0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72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презентация_шаблончик A4 (1)</Template>
  <TotalTime>5344</TotalTime>
  <Words>2809</Words>
  <Application>Microsoft Office PowerPoint</Application>
  <PresentationFormat>Произвольный</PresentationFormat>
  <Paragraphs>352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8" baseType="lpstr">
      <vt:lpstr>Aptos</vt:lpstr>
      <vt:lpstr>Arial</vt:lpstr>
      <vt:lpstr>Arial Black</vt:lpstr>
      <vt:lpstr>Calibri</vt:lpstr>
      <vt:lpstr>Calibri Light</vt:lpstr>
      <vt:lpstr>DengXian</vt:lpstr>
      <vt:lpstr>quote-cjk-patch</vt:lpstr>
      <vt:lpstr>Times New Roman</vt:lpstr>
      <vt:lpstr>Тема Office</vt:lpstr>
      <vt:lpstr>                  ОТЧЕТ  о прохождении производственной практики   по профессиональному модулю ПМ.03 Осуществление продаж потребительских товаров и координация работы с клиентами  в период с «__» __________ 20__ г. по «__» __________ 20__ г.  Специальность 38.02.08 Торговое дело  </vt:lpstr>
      <vt:lpstr>Содержание</vt:lpstr>
      <vt:lpstr>ЛИЧНАЯ КАРТОЧКА ИНСТРУКТАЖА  ПО БЕЗОПАСНЫМ МЕТОДАМ РАБОТЫ, ПРОМСАНИТАРИИ И ПРОТИВОПОЖАРНОЙ БЕЗОПАСНОСТИ</vt:lpstr>
      <vt:lpstr>  I. Общая организационная характеристика  предприятия сферы (розничной/ оптовой)  торговли    </vt:lpstr>
      <vt:lpstr>Презентация PowerPoint</vt:lpstr>
      <vt:lpstr> I. Общая организационная характеристика торговой организации </vt:lpstr>
      <vt:lpstr>Презентация PowerPoint</vt:lpstr>
      <vt:lpstr>II.  Исследовательско-аналитическая часть.  Сбор информации об объекте практики и анализ содержания источников </vt:lpstr>
      <vt:lpstr>II.  Исследовательско-аналитическая часть.  Сбор информации об объекте практики и анализ содержания источников</vt:lpstr>
      <vt:lpstr>III. Экспериментально-практическая часть. Приобретение необходимых умений и практического опыта работы по специальности в рамках освоения вида деятельности ВД 3. Осуществление продаж потребительских товаров и координация работы с клиентами</vt:lpstr>
      <vt:lpstr>3.1. Анализ порядка формирования клиентской базы организации - объекта прохождения практики</vt:lpstr>
      <vt:lpstr>3.1. Анализ порядка формирования клиентской базы организации - объекта прохождения практики</vt:lpstr>
      <vt:lpstr>3.1. Анализ порядка формирования клиентской базы организации - объекта прохождения практики</vt:lpstr>
      <vt:lpstr>3.2. Исследование CRM-системы ООО «…»</vt:lpstr>
      <vt:lpstr>3.2. Исследование CRM-системы ООО «…»</vt:lpstr>
      <vt:lpstr>3.2. Исследование CRM-системы ООО «…»</vt:lpstr>
      <vt:lpstr>3.2. Исследование CRM-системы ООО «…»</vt:lpstr>
      <vt:lpstr>3.2. Исследование CRM-системы ООО «…»</vt:lpstr>
      <vt:lpstr>3.3. Оценка взаимодействия с клиентами в процессе ведения преддоговорной работы и продажи товаров </vt:lpstr>
      <vt:lpstr>3.3. Оценка взаимодействия с клиентами в процессе ведения преддоговорной работы и продажи товаров </vt:lpstr>
      <vt:lpstr>3.3. Оценка взаимодействия с клиентами в процессе ведения преддоговорной работы и продажи товаров </vt:lpstr>
      <vt:lpstr>3.3. Оценка взаимодействия с клиентами в процессе ведения преддоговорной работы и продажи товаров </vt:lpstr>
      <vt:lpstr>3.3. Оценка взаимодействия с клиентами в процессе ведения преддоговорной работы и продажи товаров </vt:lpstr>
      <vt:lpstr>3.4. Анализ программы лояльности ООО «…»</vt:lpstr>
      <vt:lpstr>3.4. Анализ программы лояльности ООО «…»</vt:lpstr>
      <vt:lpstr>3.4. Анализ программы лояльности ООО «…»</vt:lpstr>
      <vt:lpstr>3.5. Анализ и оценка реализации мероприятий для обеспечения выполнения плана продаж ООО «…»</vt:lpstr>
      <vt:lpstr>3.6. Анализ и оценка реализации мероприятий ООО «…» по стимулированию покупательского спроса</vt:lpstr>
      <vt:lpstr>3.7. Оценка системы контроля состояния товарных запасов ООО «…»</vt:lpstr>
      <vt:lpstr>3.8. Анализ архитектуры системы отчетности по продажам  ООО «…»</vt:lpstr>
      <vt:lpstr>3.9. Оценка порядка организации послепродажного консультационно-информационного сопровождения клиентов ООО «…»</vt:lpstr>
      <vt:lpstr>3.10. Анализ показателей продаж и координации работы с клиентами ООО «…»</vt:lpstr>
      <vt:lpstr>3.10. Анализ показателей продаж и координации работы с клиентами ООО «…»</vt:lpstr>
      <vt:lpstr>3.10. Анализ показателей продаж и координации работы с клиентами Показатели лояльности </vt:lpstr>
      <vt:lpstr>3.10. Анализ показателей продаж и координации работы с клиентами Операционные показатели продаж предприятия ООО «…»</vt:lpstr>
      <vt:lpstr>3.10. Анализ показателей продаж и координации работы с клиентами Операционные показатели продаж предприятия ООО «…»</vt:lpstr>
      <vt:lpstr>3.10. Анализ показателей продаж и координации работы с клиентами Операционные показатели продаж предприятия ООО «…»</vt:lpstr>
      <vt:lpstr>IV. Заключение Выводы и рекомендации по итогам прохождения производственной практики </vt:lpstr>
      <vt:lpstr>V. Список литературы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Буланова Альбина Евгеньевна</cp:lastModifiedBy>
  <cp:revision>346</cp:revision>
  <cp:lastPrinted>2019-08-06T13:15:09Z</cp:lastPrinted>
  <dcterms:created xsi:type="dcterms:W3CDTF">2020-03-27T22:15:06Z</dcterms:created>
  <dcterms:modified xsi:type="dcterms:W3CDTF">2026-04-02T09:30:00Z</dcterms:modified>
</cp:coreProperties>
</file>