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05" r:id="rId2"/>
    <p:sldId id="648" r:id="rId3"/>
    <p:sldId id="719" r:id="rId4"/>
    <p:sldId id="710" r:id="rId5"/>
    <p:sldId id="649" r:id="rId6"/>
    <p:sldId id="651" r:id="rId7"/>
    <p:sldId id="720" r:id="rId8"/>
    <p:sldId id="721" r:id="rId9"/>
    <p:sldId id="722" r:id="rId10"/>
    <p:sldId id="728" r:id="rId11"/>
    <p:sldId id="729" r:id="rId12"/>
    <p:sldId id="698" r:id="rId13"/>
    <p:sldId id="716" r:id="rId14"/>
  </p:sldIdLst>
  <p:sldSz cx="10693400" cy="7561263"/>
  <p:notesSz cx="6669088" cy="9928225"/>
  <p:defaultTextStyle>
    <a:defPPr>
      <a:defRPr lang="ru-RU"/>
    </a:defPPr>
    <a:lvl1pPr marL="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3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30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64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94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28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1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95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08" userDrawn="1">
          <p15:clr>
            <a:srgbClr val="A4A3A4"/>
          </p15:clr>
        </p15:guide>
        <p15:guide id="4" pos="3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6404" autoAdjust="0"/>
  </p:normalViewPr>
  <p:slideViewPr>
    <p:cSldViewPr showGuides="1">
      <p:cViewPr>
        <p:scale>
          <a:sx n="100" d="100"/>
          <a:sy n="100" d="100"/>
        </p:scale>
        <p:origin x="1392" y="72"/>
      </p:cViewPr>
      <p:guideLst>
        <p:guide orient="horz" pos="2296"/>
        <p:guide pos="2880"/>
        <p:guide orient="horz" pos="2508"/>
        <p:guide pos="33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3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30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64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94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28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1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95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305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630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6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9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2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60" indent="0">
              <a:buNone/>
              <a:defRPr sz="1200"/>
            </a:lvl2pPr>
            <a:lvl3pPr marL="782320" indent="0">
              <a:buNone/>
              <a:defRPr sz="1000"/>
            </a:lvl3pPr>
            <a:lvl4pPr marL="1173480" indent="0">
              <a:buNone/>
              <a:defRPr sz="900"/>
            </a:lvl4pPr>
            <a:lvl5pPr marL="1564640" indent="0">
              <a:buNone/>
              <a:defRPr sz="900"/>
            </a:lvl5pPr>
            <a:lvl6pPr marL="1955800" indent="0">
              <a:buNone/>
              <a:defRPr sz="900"/>
            </a:lvl6pPr>
            <a:lvl7pPr marL="2346960" indent="0">
              <a:buNone/>
              <a:defRPr sz="900"/>
            </a:lvl7pPr>
            <a:lvl8pPr marL="2738120" indent="0">
              <a:buNone/>
              <a:defRPr sz="900"/>
            </a:lvl8pPr>
            <a:lvl9pPr marL="312928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60" indent="0">
              <a:buNone/>
              <a:defRPr sz="2400"/>
            </a:lvl2pPr>
            <a:lvl3pPr marL="782320" indent="0">
              <a:buNone/>
              <a:defRPr sz="2100"/>
            </a:lvl3pPr>
            <a:lvl4pPr marL="1173480" indent="0">
              <a:buNone/>
              <a:defRPr sz="1700"/>
            </a:lvl4pPr>
            <a:lvl5pPr marL="1564640" indent="0">
              <a:buNone/>
              <a:defRPr sz="1700"/>
            </a:lvl5pPr>
            <a:lvl6pPr marL="1955800" indent="0">
              <a:buNone/>
              <a:defRPr sz="1700"/>
            </a:lvl6pPr>
            <a:lvl7pPr marL="2346960" indent="0">
              <a:buNone/>
              <a:defRPr sz="1700"/>
            </a:lvl7pPr>
            <a:lvl8pPr marL="2738120" indent="0">
              <a:buNone/>
              <a:defRPr sz="1700"/>
            </a:lvl8pPr>
            <a:lvl9pPr marL="3129280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60" indent="0">
              <a:buNone/>
              <a:defRPr sz="1200"/>
            </a:lvl2pPr>
            <a:lvl3pPr marL="782320" indent="0">
              <a:buNone/>
              <a:defRPr sz="1000"/>
            </a:lvl3pPr>
            <a:lvl4pPr marL="1173480" indent="0">
              <a:buNone/>
              <a:defRPr sz="900"/>
            </a:lvl4pPr>
            <a:lvl5pPr marL="1564640" indent="0">
              <a:buNone/>
              <a:defRPr sz="900"/>
            </a:lvl5pPr>
            <a:lvl6pPr marL="1955800" indent="0">
              <a:buNone/>
              <a:defRPr sz="900"/>
            </a:lvl6pPr>
            <a:lvl7pPr marL="2346960" indent="0">
              <a:buNone/>
              <a:defRPr sz="900"/>
            </a:lvl7pPr>
            <a:lvl8pPr marL="2738120" indent="0">
              <a:buNone/>
              <a:defRPr sz="900"/>
            </a:lvl8pPr>
            <a:lvl9pPr marL="312928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3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/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/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/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/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/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/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/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/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/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/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/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60" indent="0" algn="ctr">
              <a:buNone/>
              <a:defRPr sz="1700"/>
            </a:lvl2pPr>
            <a:lvl3pPr marL="782320" indent="0" algn="ctr">
              <a:buNone/>
              <a:defRPr sz="1500"/>
            </a:lvl3pPr>
            <a:lvl4pPr marL="1173480" indent="0" algn="ctr">
              <a:buNone/>
              <a:defRPr sz="1400"/>
            </a:lvl4pPr>
            <a:lvl5pPr marL="1564640" indent="0" algn="ctr">
              <a:buNone/>
              <a:defRPr sz="1400"/>
            </a:lvl5pPr>
            <a:lvl6pPr marL="1955800" indent="0" algn="ctr">
              <a:buNone/>
              <a:defRPr sz="1400"/>
            </a:lvl6pPr>
            <a:lvl7pPr marL="2346960" indent="0" algn="ctr">
              <a:buNone/>
              <a:defRPr sz="1400"/>
            </a:lvl7pPr>
            <a:lvl8pPr marL="2738120" indent="0" algn="ctr">
              <a:buNone/>
              <a:defRPr sz="1400"/>
            </a:lvl8pPr>
            <a:lvl9pPr marL="3129280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78232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80" indent="-195580" algn="l" defTabSz="782320" rtl="0" eaLnBrk="1" latinLnBrk="0" hangingPunct="1">
        <a:lnSpc>
          <a:spcPct val="90000"/>
        </a:lnSpc>
        <a:spcBef>
          <a:spcPts val="85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4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90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6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22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8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54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70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86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6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32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8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64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80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96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12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28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6140" y="3420591"/>
            <a:ext cx="9679452" cy="2920355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 </a:t>
            </a:r>
            <a:br>
              <a:rPr lang="ru-RU" sz="2100" dirty="0" smtClean="0"/>
            </a:br>
            <a:r>
              <a:rPr lang="ru-RU" sz="2100" dirty="0" smtClean="0"/>
              <a:t>о прохождении производственной практики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000" dirty="0" smtClean="0"/>
              <a:t>по профессиональному модулю ПМ.02 </a:t>
            </a:r>
            <a:r>
              <a:rPr lang="en-US" altLang="en-US" sz="2100" dirty="0" smtClean="0"/>
              <a:t>Организация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и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осуществление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предпринимательской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деятельности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в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сфере</a:t>
            </a:r>
            <a:r>
              <a:rPr lang="en-US" altLang="ru-RU" sz="2100" dirty="0" smtClean="0"/>
              <a:t> </a:t>
            </a:r>
            <a:r>
              <a:rPr lang="en-US" altLang="en-US" sz="2100" dirty="0" smtClean="0"/>
              <a:t>торговли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 период с «__» __________ 20__ г. по «__» __________ 20__ г.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Специальность 38.02.08 Торговое дело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endParaRPr lang="ru-RU" sz="2700" dirty="0"/>
          </a:p>
        </p:txBody>
      </p:sp>
      <p:sp>
        <p:nvSpPr>
          <p:cNvPr id="6" name="Подзаголовок 2"/>
          <p:cNvSpPr txBox="1"/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FF0000"/>
                </a:solidFill>
                <a:latin typeface="Calibri" panose="020F0502020204030204"/>
              </a:rPr>
              <a:t>ФИО обучающегося</a:t>
            </a:r>
            <a:r>
              <a:rPr lang="ru-RU" altLang="ru-RU" sz="2400" dirty="0">
                <a:solidFill>
                  <a:srgbClr val="FF0000"/>
                </a:solidFill>
                <a:latin typeface="Calibri" panose="020F0502020204030204"/>
              </a:rPr>
              <a:t>: 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 panose="020F0502020204030204"/>
              </a:rPr>
              <a:t>Группа: _______________________________________________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 panose="020F0502020204030204"/>
              </a:rPr>
              <a:t>ФИО Руководителя</a:t>
            </a:r>
            <a:r>
              <a:rPr lang="ru-RU" altLang="ru-RU" sz="2400" dirty="0">
                <a:solidFill>
                  <a:srgbClr val="FF0000"/>
                </a:solidFill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</a:rPr>
              <a:t> ____________________________________</a:t>
            </a:r>
            <a:endParaRPr lang="ru-RU" altLang="ru-RU" sz="2400" dirty="0">
              <a:solidFill>
                <a:srgbClr val="FF0000"/>
              </a:solidFill>
            </a:endParaRP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u="sng" dirty="0">
              <a:solidFill>
                <a:srgbClr val="FF0000"/>
              </a:solidFill>
              <a:latin typeface="Calibri" panose="020F0502020204030204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5790" y="1941522"/>
            <a:ext cx="9144000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Бизнеса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Предпринимательства и конкуренции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70" y="324485"/>
            <a:ext cx="9824720" cy="687705"/>
          </a:xfrm>
        </p:spPr>
        <p:txBody>
          <a:bodyPr>
            <a:normAutofit fontScale="90000" lnSpcReduction="10000"/>
          </a:bodyPr>
          <a:lstStyle/>
          <a:p>
            <a:pPr marL="0" indent="0">
              <a:buNone/>
            </a:pPr>
            <a:r>
              <a:rPr lang="ru-RU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2.3.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Анализ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системы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мотивации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персонала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(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если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применимо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)</a:t>
            </a:r>
          </a:p>
          <a:p>
            <a:pPr marL="0" indent="0" algn="just">
              <a:buNone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72415" y="1932940"/>
            <a:ext cx="10013950" cy="4338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влияния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предпринимательской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70" y="324485"/>
            <a:ext cx="9824720" cy="687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2.4.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Анализ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документооборота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и</a:t>
            </a:r>
            <a:r>
              <a:rPr lang="en-US" alt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отчетности</a:t>
            </a:r>
            <a:endParaRPr lang="en-US" altLang="ru-RU" b="1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0" indent="0" algn="just">
              <a:buNone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72415" y="1932940"/>
            <a:ext cx="10013950" cy="4338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предпринимательской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70" y="135255"/>
            <a:ext cx="9686925" cy="2458720"/>
          </a:xfrm>
        </p:spPr>
        <p:txBody>
          <a:bodyPr>
            <a:noAutofit/>
          </a:bodyPr>
          <a:lstStyle/>
          <a:p>
            <a:r>
              <a:rPr lang="en-US" sz="2000" dirty="0" smtClean="0">
                <a:cs typeface="Times New Roman" panose="02020603050405020304" pitchFamily="18" charset="0"/>
                <a:sym typeface="+mn-ea"/>
              </a:rPr>
              <a:t>III. </a:t>
            </a:r>
            <a:r>
              <a:rPr sz="2000" dirty="0" smtClean="0">
                <a:cs typeface="Times New Roman" panose="02020603050405020304" pitchFamily="18" charset="0"/>
                <a:sym typeface="+mn-ea"/>
              </a:rPr>
              <a:t>Экспериментально-практическая работа. </a:t>
            </a:r>
            <a:r>
              <a:rPr sz="2000" dirty="0">
                <a:cs typeface="Times New Roman" panose="02020603050405020304" pitchFamily="18" charset="0"/>
                <a:sym typeface="+mn-ea"/>
              </a:rPr>
              <a:t>Приобретение необходимых умений и </a:t>
            </a:r>
            <a:r>
              <a:rPr sz="2000" dirty="0" smtClean="0">
                <a:cs typeface="Times New Roman" panose="02020603050405020304" pitchFamily="18" charset="0"/>
                <a:sym typeface="+mn-ea"/>
              </a:rPr>
              <a:t>практического опыта работы </a:t>
            </a:r>
            <a:r>
              <a:rPr sz="2000" dirty="0">
                <a:cs typeface="Times New Roman" panose="02020603050405020304" pitchFamily="18" charset="0"/>
                <a:sym typeface="+mn-ea"/>
              </a:rPr>
              <a:t>по специальности в рамках освоения вида деятельности ВД 2.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Организация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осуществление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предпринимательской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деятельности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сфере</a:t>
            </a:r>
            <a:r>
              <a:rPr lang="en-US" altLang="ru-RU" sz="2000" dirty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>торговли</a:t>
            </a:r>
            <a:br>
              <a:rPr lang="en-US" altLang="en-US" sz="2000" dirty="0">
                <a:cs typeface="Times New Roman" panose="02020603050405020304" pitchFamily="18" charset="0"/>
                <a:sym typeface="+mn-ea"/>
              </a:rPr>
            </a:br>
            <a:r>
              <a:rPr lang="en-US" altLang="en-US" sz="2000" dirty="0">
                <a:cs typeface="Times New Roman" panose="02020603050405020304" pitchFamily="18" charset="0"/>
                <a:sym typeface="+mn-ea"/>
              </a:rPr>
              <a:t/>
            </a:r>
            <a:br>
              <a:rPr lang="en-US" altLang="en-US" sz="2000" dirty="0">
                <a:cs typeface="Times New Roman" panose="02020603050405020304" pitchFamily="18" charset="0"/>
                <a:sym typeface="+mn-ea"/>
              </a:rPr>
            </a:br>
            <a:r>
              <a:rPr altLang="en-US" sz="2000" dirty="0">
                <a:cs typeface="Times New Roman" panose="02020603050405020304" pitchFamily="18" charset="0"/>
                <a:sym typeface="+mn-ea"/>
              </a:rPr>
              <a:t>3.1.</a:t>
            </a:r>
            <a:r>
              <a:rPr lang="en-US" altLang="en-US" sz="2000" dirty="0" smtClean="0">
                <a:cs typeface="Times New Roman" panose="02020603050405020304" pitchFamily="18" charset="0"/>
                <a:sym typeface="+mn-ea"/>
              </a:rPr>
              <a:t>Практическая</a:t>
            </a:r>
            <a:r>
              <a:rPr lang="en-US" altLang="ru-RU" sz="2000" dirty="0" smtClean="0"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dirty="0" smtClean="0">
                <a:cs typeface="Times New Roman" panose="02020603050405020304" pitchFamily="18" charset="0"/>
                <a:sym typeface="+mn-ea"/>
              </a:rPr>
              <a:t>деятельность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70" y="2521585"/>
            <a:ext cx="9824720" cy="39497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Подробное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выполненных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отчетов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клиентской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базы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документацией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маркетинговых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>
              <a:buNone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конкретных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460" y="396255"/>
            <a:ext cx="10081120" cy="997196"/>
          </a:xfr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US" sz="2400" dirty="0" smtClean="0"/>
              <a:t>IV. </a:t>
            </a:r>
            <a:r>
              <a:rPr lang="ru-RU" sz="2400" dirty="0" smtClean="0"/>
              <a:t>Заключение</a:t>
            </a:r>
            <a:br>
              <a:rPr lang="ru-RU" sz="2400" dirty="0" smtClean="0"/>
            </a:br>
            <a:r>
              <a:rPr lang="ru-RU" sz="2400" dirty="0" smtClean="0">
                <a:cs typeface="Arial" panose="020B0604020202020204" pitchFamily="34" charset="0"/>
              </a:rPr>
              <a:t>Выводы и рекомендации по итогам прохождения производственной практики </a:t>
            </a:r>
            <a:endParaRPr lang="ru-RU" sz="2400" dirty="0"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460" y="1908175"/>
            <a:ext cx="9824720" cy="38912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en-US" alt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alt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lang="en-US" alt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ru-RU" altLang="en-US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нового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узнал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ru-RU" altLang="en-US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акие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аналитические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приобрел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Организация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осуществление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предпринимательской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деятельности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сфере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торговли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en-US" altLang="en-US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</a:t>
            </a:r>
            <a:r>
              <a:rPr lang="en-US" alt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возникли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преодолел</a:t>
            </a:r>
            <a:r>
              <a:rPr lang="ru-RU" altLang="en-US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en-US" altLang="en-US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r>
              <a:rPr lang="en-US" alt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значимости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будущей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tabLst>
                <a:tab pos="628650" algn="l"/>
              </a:tabLst>
            </a:pP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en-US" alt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tabLst>
                <a:tab pos="628650" algn="l"/>
              </a:tabLst>
            </a:pPr>
            <a:r>
              <a:rPr lang="en-US" altLang="en-US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Конкретные</a:t>
            </a:r>
            <a:r>
              <a:rPr lang="en-US" alt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улучшению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основанные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проведенном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анализе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tabLst>
                <a:tab pos="628650" algn="l"/>
              </a:tabLst>
            </a:pPr>
            <a:r>
              <a:rPr lang="en-US" altLang="en-US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en-US" alt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оптимизации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процессов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повышению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</a:t>
            </a:r>
            <a:r>
              <a:rPr lang="en-US" alt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ru-RU" alt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Организация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осуществление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предпринимательской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деятельности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сфере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торговли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684287"/>
            <a:ext cx="9687193" cy="332399"/>
          </a:xfrm>
        </p:spPr>
        <p:txBody>
          <a:bodyPr/>
          <a:lstStyle/>
          <a:p>
            <a:r>
              <a:rPr lang="ru-RU" sz="2400" dirty="0" smtClean="0"/>
              <a:t>Содержание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575" y="1908175"/>
            <a:ext cx="9683115" cy="5306060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</a:pP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часть.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базы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</a:p>
          <a:p>
            <a:pPr marL="0" indent="0" algn="just" fontAlgn="auto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технике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охране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эпидемиологическим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0" indent="0" algn="just" fontAlgn="auto">
              <a:lnSpc>
                <a:spcPct val="100000"/>
              </a:lnSpc>
              <a:spcBef>
                <a:spcPts val="800"/>
              </a:spcBef>
              <a:buNone/>
            </a:pP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гигиеническим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нормативам</a:t>
            </a:r>
          </a:p>
          <a:p>
            <a:pPr marL="0" indent="0" algn="just" fontAlgn="auto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marL="0" indent="0" algn="just" fontAlgn="auto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регламентирующие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</a:t>
            </a: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</a:t>
            </a: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выбранного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Анализ данных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применимо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документооборота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Экспериментально-практическая работа.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необходимых умений 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опыта работы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в рамках освоения вида деятельности ВД 2.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предпринимательской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</a:t>
            </a:r>
            <a:r>
              <a:rPr lang="en-US" alt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ru-RU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lnSpc>
                <a:spcPct val="100000"/>
              </a:lnSpc>
              <a:buNone/>
            </a:pPr>
            <a:endParaRPr 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684434"/>
            <a:ext cx="9687193" cy="332105"/>
          </a:xfrm>
        </p:spPr>
        <p:txBody>
          <a:bodyPr/>
          <a:lstStyle/>
          <a:p>
            <a:r>
              <a:rPr lang="en-US" altLang="en-US" sz="2400" dirty="0"/>
              <a:t>Цели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задачи</a:t>
            </a:r>
            <a:r>
              <a:rPr lang="en-US" altLang="ru-RU" sz="2400" dirty="0"/>
              <a:t> </a:t>
            </a:r>
            <a:r>
              <a:rPr lang="en-US" altLang="en-US" sz="2400" dirty="0"/>
              <a:t>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764" y="1908423"/>
            <a:ext cx="9683103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en-US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предпринимательской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торговли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организационной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стартапом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объекте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</a:t>
            </a:r>
            <a:r>
              <a:rPr lang="en-US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274" y="540271"/>
            <a:ext cx="9288780" cy="495935"/>
          </a:xfrm>
        </p:spPr>
        <p:txBody>
          <a:bodyPr>
            <a:noAutofit/>
          </a:bodyPr>
          <a:lstStyle/>
          <a:p>
            <a:pPr lvl="0"/>
            <a:r>
              <a:rPr altLang="en-US" sz="2400" dirty="0"/>
              <a:t>1.1. </a:t>
            </a:r>
            <a:r>
              <a:rPr lang="en-US" altLang="en-US" sz="2400" dirty="0"/>
              <a:t>Инструктаж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правила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17" y="2825362"/>
            <a:ext cx="7056948" cy="359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0215" y="1725930"/>
            <a:ext cx="9648825" cy="7581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пройденных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инструктажей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показались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неочевидными</a:t>
            </a:r>
            <a:r>
              <a:rPr lang="en-US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Текст 3"/>
          <p:cNvSpPr>
            <a:spLocks noGrp="1"/>
          </p:cNvSpPr>
          <p:nvPr>
            <p:ph type="body" idx="13"/>
          </p:nvPr>
        </p:nvSpPr>
        <p:spPr>
          <a:xfrm>
            <a:off x="408940" y="2825115"/>
            <a:ext cx="9686925" cy="205740"/>
          </a:xfrm>
        </p:spPr>
        <p:txBody>
          <a:bodyPr>
            <a:normAutofit fontScale="25000" lnSpcReduction="20000"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заполнения инструктажа:</a:t>
            </a:r>
          </a:p>
          <a:p>
            <a:pPr marL="430530" indent="-342900">
              <a:buAutoNum type="arabicPeriod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410" y="540271"/>
            <a:ext cx="9686925" cy="680085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en-US" sz="2400" dirty="0" smtClean="0">
                <a:cs typeface="Times New Roman" panose="02020603050405020304" pitchFamily="18" charset="0"/>
              </a:rPr>
              <a:t>1.2.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Организационная</a:t>
            </a:r>
            <a:r>
              <a:rPr lang="en-US" altLang="ru-RU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структура</a:t>
            </a:r>
            <a:r>
              <a:rPr lang="en-US" altLang="ru-RU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и</a:t>
            </a:r>
            <a:r>
              <a:rPr lang="en-US" altLang="ru-RU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профиль</a:t>
            </a:r>
            <a:r>
              <a:rPr lang="en-US" altLang="ru-RU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деятельности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410" y="1821180"/>
            <a:ext cx="10027920" cy="455168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altLang="en-U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подробное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отдела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являющегося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фото объекта исследования на следующем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слайде.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100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324247"/>
            <a:ext cx="9824904" cy="6083812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Объект практики – предприятие </a:t>
            </a:r>
            <a:r>
              <a:rPr 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«…»</a:t>
            </a:r>
            <a:endParaRPr lang="ru-RU" b="1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слайде рекомендуется установить фото предприятия – базы практики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4" name="Заголовок 1"/>
          <p:cNvSpPr txBox="1"/>
          <p:nvPr/>
        </p:nvSpPr>
        <p:spPr>
          <a:xfrm>
            <a:off x="594111" y="6660444"/>
            <a:ext cx="8982107" cy="46990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3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Объект практики – предприятие «.......»</a:t>
            </a:r>
            <a:r>
              <a:rPr lang="ru-RU" sz="1800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324247"/>
            <a:ext cx="9824904" cy="6083812"/>
          </a:xfrm>
        </p:spPr>
        <p:txBody>
          <a:bodyPr/>
          <a:lstStyle/>
          <a:p>
            <a:pPr marL="0" indent="0">
              <a:buNone/>
            </a:pPr>
            <a:r>
              <a:rPr lang="ru-RU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1.3.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Нормативные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документы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и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должностные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инструкции</a:t>
            </a:r>
            <a:endParaRPr lang="ru-RU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37185" y="1989455"/>
            <a:ext cx="9854565" cy="3984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нормативной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базы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инструкций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применимых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выбранному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объекту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en-US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70" y="324485"/>
            <a:ext cx="9824720" cy="16503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II. 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Аналитическая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работа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.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Анализ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деятельности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организации</a:t>
            </a:r>
            <a: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br>
              <a:rPr lang="en-US" alt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altLang="en-US" sz="2000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2.1</a:t>
            </a:r>
            <a:r>
              <a:rPr lang="ru-RU" altLang="en-US" sz="2000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. 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Анализ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деятельности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выбранного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объекта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 (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отдела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/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подразделения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/</a:t>
            </a:r>
            <a:r>
              <a:rPr lang="en-US" altLang="en-US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стартапа</a:t>
            </a:r>
            <a:r>
              <a:rPr lang="en-US" alt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)</a:t>
            </a:r>
            <a:endParaRPr lang="en-US" altLang="en-US" sz="2000" b="1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0" indent="0" algn="just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72415" y="2117090"/>
            <a:ext cx="10013950" cy="4154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выбранным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(KPI) (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применимо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зон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узких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мест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70" y="324485"/>
            <a:ext cx="9824720" cy="687705"/>
          </a:xfrm>
        </p:spPr>
        <p:txBody>
          <a:bodyPr/>
          <a:lstStyle/>
          <a:p>
            <a:pPr marL="0" indent="0">
              <a:buNone/>
            </a:pPr>
            <a:r>
              <a:rPr lang="ru-RU" altLang="en-US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2.2. </a:t>
            </a:r>
            <a:r>
              <a:rPr lang="ru-RU" altLang="en-US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Анализ данных</a:t>
            </a:r>
            <a:endParaRPr lang="en-US" altLang="en-US" b="1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0" indent="0" algn="just">
              <a:buNone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72415" y="1932940"/>
            <a:ext cx="10013950" cy="4338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рафики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клиентской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базе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маркетинговых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метриках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тенденциях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закономерностях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5</TotalTime>
  <Words>587</Words>
  <Application>Microsoft Office PowerPoint</Application>
  <PresentationFormat>Произвольный</PresentationFormat>
  <Paragraphs>76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                 ОТЧЕТ  о прохождении производственной практики    по профессиональному модулю ПМ.02 Организация и осуществление предпринимательской деятельности в сфере торговли  в период с «__» __________ 20__ г. по «__» __________ 20__ г.  Специальность 38.02.08 Торговое дело  </vt:lpstr>
      <vt:lpstr>Содержание</vt:lpstr>
      <vt:lpstr>Цели и задачи практики</vt:lpstr>
      <vt:lpstr>1.1. Инструктаж и правила</vt:lpstr>
      <vt:lpstr>  1.2. Организационная структура и профиль деятельности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III. 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ВД 2. Организация и осуществление предпринимательской деятельности в сфере торговли  3.1.Практическая деятельность </vt:lpstr>
      <vt:lpstr>IV. Заключение Выводы и рекомендации по итогам прохождения производственной практики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Буланова Альбина Евгеньевна</cp:lastModifiedBy>
  <cp:revision>284</cp:revision>
  <cp:lastPrinted>2019-08-06T13:15:00Z</cp:lastPrinted>
  <dcterms:created xsi:type="dcterms:W3CDTF">2020-03-27T22:15:00Z</dcterms:created>
  <dcterms:modified xsi:type="dcterms:W3CDTF">2026-03-31T07:57:58Z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0C73C1A1AE7A4B0DAFC22428A820DA4A_13</vt:lpwstr>
  </property>
  <property fmtid="{D5CDD505-2E9C-101B-9397-08002B2CF9AE}" pid="3" name="KSOProductBuildVer">
    <vt:lpwstr>1049-12.2.0.23131</vt:lpwstr>
  </property>
</Properties>
</file>