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92" r:id="rId3"/>
    <p:sldId id="258" r:id="rId4"/>
    <p:sldId id="259" r:id="rId5"/>
    <p:sldId id="293" r:id="rId6"/>
    <p:sldId id="318" r:id="rId7"/>
    <p:sldId id="294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15" r:id="rId28"/>
  </p:sldIdLst>
  <p:sldSz cx="10693400" cy="7561263"/>
  <p:notesSz cx="6669088" cy="9928225"/>
  <p:embeddedFontLst>
    <p:embeddedFont>
      <p:font typeface="Arial Black" panose="020B0A04020102020204" pitchFamily="34" charset="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hyDS90UvgFoLYJSphwnAyjeLiB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72"/>
      </p:cViewPr>
      <p:guideLst>
        <p:guide orient="horz" pos="2296"/>
        <p:guide pos="2880"/>
        <p:guide orient="horz" pos="253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font" Target="fonts/font1.fntdata"/><Relationship Id="rId31" Type="http://schemas.openxmlformats.org/officeDocument/2006/relationships/font" Target="fonts/font2.fntdata"/><Relationship Id="rId32" Type="http://schemas.openxmlformats.org/officeDocument/2006/relationships/font" Target="fonts/font3.fntdata"/><Relationship Id="rId33" Type="http://schemas.openxmlformats.org/officeDocument/2006/relationships/font" Target="fonts/font4.fntdata"/><Relationship Id="rId34" Type="http://schemas.openxmlformats.org/officeDocument/2006/relationships/font" Target="fonts/font5.fntdata"/><Relationship Id="rId35" Type="http://schemas.openxmlformats.org/officeDocument/2006/relationships/font" Target="fonts/font6.fntdata"/><Relationship Id="rId38" Type="http://customschemas.google.com/relationships/presentationmetadata" Target="metadata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5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D8B-4553-8685-012A490D016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3D8B-4553-8685-012A490D016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3D8B-4553-8685-012A490D016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3D8B-4553-8685-012A490D016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3D8B-4553-8685-012A490D0167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3D8B-4553-8685-012A490D01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Лист1!$B$6:$B$11</c:f>
              <c:strCache>
                <c:ptCount val="6"/>
                <c:pt idx="0">
                  <c:v>До 10 т.р.</c:v>
                </c:pt>
                <c:pt idx="1">
                  <c:v>21-30 т.р.</c:v>
                </c:pt>
                <c:pt idx="2">
                  <c:v>11-15 т.р.</c:v>
                </c:pt>
                <c:pt idx="3">
                  <c:v>31-40 т.р.</c:v>
                </c:pt>
                <c:pt idx="4">
                  <c:v>16-20 т.р.</c:v>
                </c:pt>
                <c:pt idx="5">
                  <c:v>Свыше 40 т.р.</c:v>
                </c:pt>
              </c:strCache>
            </c:strRef>
          </c:cat>
          <c:val>
            <c:numRef>
              <c:f>Лист1!$C$6:$C$11</c:f>
              <c:numCache>
                <c:formatCode>0%</c:formatCode>
                <c:ptCount val="6"/>
                <c:pt idx="0">
                  <c:v>0.02</c:v>
                </c:pt>
                <c:pt idx="1">
                  <c:v>0.37</c:v>
                </c:pt>
                <c:pt idx="2">
                  <c:v>0.1</c:v>
                </c:pt>
                <c:pt idx="3">
                  <c:v>0.17</c:v>
                </c:pt>
                <c:pt idx="4">
                  <c:v>0.32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D8B-4553-8685-012A490D016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067178077282032"/>
          <c:y val="0.26031626956190879"/>
          <c:w val="0.18146216349772326"/>
          <c:h val="0.560622997972805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091"/>
            <a:ext cx="2889938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551363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759434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415823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773883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190460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449248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6496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951170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1641987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418278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7225401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1431057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653005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9865785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91915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5730801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0869881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663826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bf727242c8_0_14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00" cy="390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2bf727242c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4222843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727162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114457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148062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614130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034029675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/>
          <p:nvPr/>
        </p:nvSpPr>
        <p:spPr>
          <a:xfrm>
            <a:off x="0" y="1404367"/>
            <a:ext cx="10693400" cy="4968551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6"/>
          <p:cNvSpPr/>
          <p:nvPr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6"/>
          <p:cNvSpPr txBox="1">
            <a:spLocks noGrp="1"/>
          </p:cNvSpPr>
          <p:nvPr>
            <p:ph type="ctrTitle"/>
          </p:nvPr>
        </p:nvSpPr>
        <p:spPr>
          <a:xfrm>
            <a:off x="491784" y="3348583"/>
            <a:ext cx="9679452" cy="191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rial Black"/>
              <a:buNone/>
              <a:defRPr sz="55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474666" y="5386216"/>
            <a:ext cx="9768578" cy="45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5"/>
          <p:cNvSpPr txBox="1"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4544695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2"/>
          </p:nvPr>
        </p:nvSpPr>
        <p:spPr>
          <a:xfrm>
            <a:off x="5413534" y="2012836"/>
            <a:ext cx="4544695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body" idx="2"/>
          </p:nvPr>
        </p:nvSpPr>
        <p:spPr>
          <a:xfrm>
            <a:off x="736565" y="2761961"/>
            <a:ext cx="4523809" cy="4062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3"/>
          </p:nvPr>
        </p:nvSpPr>
        <p:spPr>
          <a:xfrm>
            <a:off x="5413534" y="1853560"/>
            <a:ext cx="4546088" cy="90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body" idx="4"/>
          </p:nvPr>
        </p:nvSpPr>
        <p:spPr>
          <a:xfrm>
            <a:off x="5413534" y="2761961"/>
            <a:ext cx="4546088" cy="4062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body" idx="1"/>
          </p:nvPr>
        </p:nvSpPr>
        <p:spPr>
          <a:xfrm>
            <a:off x="4546088" y="1088683"/>
            <a:ext cx="5413534" cy="537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40005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marL="914400" lvl="1" indent="-3810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619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marL="1828800" lvl="3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2"/>
          </p:nvPr>
        </p:nvSpPr>
        <p:spPr>
          <a:xfrm>
            <a:off x="736564" y="2268379"/>
            <a:ext cx="3448900" cy="420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0"/>
          <p:cNvSpPr>
            <a:spLocks noGrp="1"/>
          </p:cNvSpPr>
          <p:nvPr>
            <p:ph type="pic" idx="2"/>
          </p:nvPr>
        </p:nvSpPr>
        <p:spPr>
          <a:xfrm>
            <a:off x="4546088" y="1088683"/>
            <a:ext cx="5413534" cy="5373398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125" name="Google Shape;125;p30"/>
          <p:cNvSpPr txBox="1">
            <a:spLocks noGrp="1"/>
          </p:cNvSpPr>
          <p:nvPr>
            <p:ph type="body" idx="1"/>
          </p:nvPr>
        </p:nvSpPr>
        <p:spPr>
          <a:xfrm>
            <a:off x="736564" y="2268379"/>
            <a:ext cx="3448900" cy="420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 rot="5400000">
            <a:off x="2947924" y="-199917"/>
            <a:ext cx="4797552" cy="9223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>
            <a:spLocks noGrp="1"/>
          </p:cNvSpPr>
          <p:nvPr>
            <p:ph type="title"/>
          </p:nvPr>
        </p:nvSpPr>
        <p:spPr>
          <a:xfrm rot="5400000">
            <a:off x="5601437" y="2453595"/>
            <a:ext cx="6407821" cy="230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1"/>
          </p:nvPr>
        </p:nvSpPr>
        <p:spPr>
          <a:xfrm rot="5400000">
            <a:off x="923075" y="214664"/>
            <a:ext cx="6407821" cy="678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/>
          <p:nvPr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5" name="Google Shape;25;p17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1"/>
          </p:nvPr>
        </p:nvSpPr>
        <p:spPr>
          <a:xfrm>
            <a:off x="394963" y="2919243"/>
            <a:ext cx="9824904" cy="348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2"/>
          </p:nvPr>
        </p:nvSpPr>
        <p:spPr>
          <a:xfrm>
            <a:off x="394963" y="2124447"/>
            <a:ext cx="9824904" cy="42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раздела">
  <p:cSld name="1_Заголовок раздела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8" descr="D:\_DEN\_ПРОЕКТЫ\_МФПА\Университет СИНЕРГИЯ\презентации\Рисунок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0725898" cy="756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8"/>
          <p:cNvSpPr txBox="1">
            <a:spLocks noGrp="1"/>
          </p:cNvSpPr>
          <p:nvPr>
            <p:ph type="ctrTitle"/>
          </p:nvPr>
        </p:nvSpPr>
        <p:spPr>
          <a:xfrm>
            <a:off x="546766" y="2196455"/>
            <a:ext cx="9599868" cy="380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 Black"/>
              <a:buNone/>
              <a:defRPr sz="5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устой слайд">
  <p:cSld name="5_Пустой слайд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6" name="Google Shape;36;p19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394963" y="2700511"/>
            <a:ext cx="9824904" cy="3707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394963" y="2124447"/>
            <a:ext cx="9824904" cy="42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Пустой слайд">
  <p:cSld name="2_Пустой слайд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3" name="Google Shape;43;p20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394962" y="2141571"/>
            <a:ext cx="9824905" cy="4424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устой слайд">
  <p:cSld name="4_Пустой слайд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9" name="Google Shape;49;p21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1"/>
          <p:cNvSpPr txBox="1">
            <a:spLocks noGrp="1"/>
          </p:cNvSpPr>
          <p:nvPr>
            <p:ph type="body" idx="1"/>
          </p:nvPr>
        </p:nvSpPr>
        <p:spPr>
          <a:xfrm>
            <a:off x="324212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2"/>
          </p:nvPr>
        </p:nvSpPr>
        <p:spPr>
          <a:xfrm>
            <a:off x="324212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3"/>
          </p:nvPr>
        </p:nvSpPr>
        <p:spPr>
          <a:xfrm>
            <a:off x="3741209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body" idx="4"/>
          </p:nvPr>
        </p:nvSpPr>
        <p:spPr>
          <a:xfrm>
            <a:off x="3741209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body" idx="5"/>
          </p:nvPr>
        </p:nvSpPr>
        <p:spPr>
          <a:xfrm>
            <a:off x="7158207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6"/>
          </p:nvPr>
        </p:nvSpPr>
        <p:spPr>
          <a:xfrm>
            <a:off x="7158207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532674" y="561291"/>
            <a:ext cx="9779870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устой слайд">
  <p:cSld name="3_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/>
          <p:nvPr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1" name="Google Shape;61;p22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2"/>
          <p:cNvSpPr/>
          <p:nvPr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2"/>
          <p:cNvSpPr txBox="1">
            <a:spLocks noGrp="1"/>
          </p:cNvSpPr>
          <p:nvPr>
            <p:ph type="title"/>
          </p:nvPr>
        </p:nvSpPr>
        <p:spPr>
          <a:xfrm>
            <a:off x="562355" y="1133896"/>
            <a:ext cx="9499375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body" idx="1"/>
          </p:nvPr>
        </p:nvSpPr>
        <p:spPr>
          <a:xfrm>
            <a:off x="562355" y="489910"/>
            <a:ext cx="94993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55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ts val="2000"/>
              <a:buChar char="•"/>
              <a:defRPr sz="20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body" idx="2"/>
          </p:nvPr>
        </p:nvSpPr>
        <p:spPr>
          <a:xfrm>
            <a:off x="645691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3"/>
          </p:nvPr>
        </p:nvSpPr>
        <p:spPr>
          <a:xfrm>
            <a:off x="3017334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4"/>
          </p:nvPr>
        </p:nvSpPr>
        <p:spPr>
          <a:xfrm>
            <a:off x="5388977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/>
          <p:nvPr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5"/>
          </p:nvPr>
        </p:nvSpPr>
        <p:spPr>
          <a:xfrm>
            <a:off x="7757731" y="2484487"/>
            <a:ext cx="2304000" cy="292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400"/>
              <a:buNone/>
              <a:defRPr sz="1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body" idx="6"/>
          </p:nvPr>
        </p:nvSpPr>
        <p:spPr>
          <a:xfrm>
            <a:off x="7759260" y="2945191"/>
            <a:ext cx="2311011" cy="346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body" idx="7"/>
          </p:nvPr>
        </p:nvSpPr>
        <p:spPr>
          <a:xfrm>
            <a:off x="665571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body" idx="8"/>
          </p:nvPr>
        </p:nvSpPr>
        <p:spPr>
          <a:xfrm>
            <a:off x="3037214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9"/>
          </p:nvPr>
        </p:nvSpPr>
        <p:spPr>
          <a:xfrm>
            <a:off x="5408857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 txBox="1"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1pPr>
            <a:lvl2pPr lvl="1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3pPr>
            <a:lvl4pPr lvl="3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87" name="Google Shape;8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gif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gif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chart" Target="../charts/char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otzovik.com/?ysclid=m1t41x2w45595226769" TargetMode="External"/><Relationship Id="rId4" Type="http://schemas.openxmlformats.org/officeDocument/2006/relationships/hyperlink" Target="https://irecommend.ru/content/yandeks" TargetMode="External"/><Relationship Id="rId5" Type="http://schemas.openxmlformats.org/officeDocument/2006/relationships/hyperlink" Target="https://yandex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 txBox="1">
            <a:spLocks noGrp="1"/>
          </p:cNvSpPr>
          <p:nvPr>
            <p:ph type="ctrTitle"/>
          </p:nvPr>
        </p:nvSpPr>
        <p:spPr>
          <a:xfrm>
            <a:off x="503945" y="3038165"/>
            <a:ext cx="9679452" cy="312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 Black"/>
              <a:buNone/>
            </a:pP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учебной практики 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по профессиональному модулю </a:t>
            </a:r>
            <a:r>
              <a:rPr lang="ru-RU" sz="2000" dirty="0" smtClean="0"/>
              <a:t>ПМ.01 Организация и осуществление торговой деятельности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 период с «__» __________ 20__ г. по «__» __________ 20__ г.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Специальность </a:t>
            </a:r>
            <a:r>
              <a:rPr lang="ru-RU" sz="2000" dirty="0" smtClean="0"/>
              <a:t>38.02.08 Торговое дело</a:t>
            </a:r>
            <a:r>
              <a:rPr lang="ru-RU" sz="2100" dirty="0"/>
              <a:t/>
            </a:r>
            <a:br>
              <a:rPr lang="ru-RU" sz="2100" dirty="0"/>
            </a:br>
            <a:endParaRPr sz="2700" dirty="0"/>
          </a:p>
        </p:txBody>
      </p:sp>
      <p:sp>
        <p:nvSpPr>
          <p:cNvPr id="146" name="Google Shape;146;p1"/>
          <p:cNvSpPr txBox="1"/>
          <p:nvPr/>
        </p:nvSpPr>
        <p:spPr>
          <a:xfrm>
            <a:off x="810196" y="6279378"/>
            <a:ext cx="8712968" cy="140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ФИО обучающегося: ____________________________________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Группа: _______________________________________________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ФИО Руководителя:  ____________________________________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</a:pPr>
            <a:endParaRPr sz="2200" b="0" i="1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</a:pPr>
            <a:endParaRPr sz="800" b="0" i="1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666180" y="1620391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АВТОНОМНАЯ НЕКОММЕРЧЕСКАЯ ОРГАНИЗАЦИЯ ВЫСШЕГО ОБРАЗОВАНИЯ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МОСКОВСКИЙ </a:t>
            </a:r>
            <a:r>
              <a:rPr lang="ru-RU" sz="1400" b="1" i="0" u="none" strike="noStrike" cap="none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УНИВЕРСИТЕТ </a:t>
            </a: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«СИНЕРГИЯ»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Факультет </a:t>
            </a:r>
            <a:r>
              <a:rPr lang="ru-RU" sz="14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Бизнеса</a:t>
            </a:r>
            <a:endParaRPr lang="ru-RU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Кафедра </a:t>
            </a:r>
            <a:r>
              <a:rPr lang="ru-RU" sz="14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Коммерции и торгового дела</a:t>
            </a:r>
            <a:endParaRPr lang="ru-RU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59889" y="355836"/>
            <a:ext cx="10143987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Характеристика методов и средств делового общения в торговой 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деятельности</a:t>
            </a:r>
            <a:endParaRPr lang="ru-RU"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148749"/>
            <a:ext cx="8911501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spcBef>
                <a:spcPts val="856"/>
              </a:spcBef>
              <a:buSzPts val="18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E5F77-B32A-4680-AE8E-0D7C1B940CB2}"/>
              </a:ext>
            </a:extLst>
          </p:cNvPr>
          <p:cNvSpPr txBox="1"/>
          <p:nvPr/>
        </p:nvSpPr>
        <p:spPr>
          <a:xfrm>
            <a:off x="466961" y="1855084"/>
            <a:ext cx="959143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Кратко описать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методы и приемы делового общения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, применяемые в процессе организации и управления торгово-сбытовой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деятельностью.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Рекомендуется: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собрать и представить информацию о направлениях коммерческой деятельности торговой организации;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кратко описать методы и приемы подготовки и проведения переговоров и делового общения, применяемые в процессе осуществления торгово-сбытовой деятельности;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провести анализ характера коммерческих связей с поставщиками;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провести исследование и проанализировать принципы работы с деловыми партнерами;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выявить возможные критерии выбора поставщиков;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указать конкретных деловых партнеров - поставщиков  торговой организации;</a:t>
            </a:r>
          </a:p>
          <a:p>
            <a:pPr marL="825500" indent="-285750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провести расчеты по выбору поставщиков (таблица 2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).  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5164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86262" y="1017756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Методы и приемы делового общения, применяемые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процессе организации и управления торгово-сбытовой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деятельностью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9692" y="-62540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 descr="Переговоры с иностранными партнерами - этикет встреч">
            <a:extLst>
              <a:ext uri="{FF2B5EF4-FFF2-40B4-BE49-F238E27FC236}">
                <a16:creationId xmlns:a16="http://schemas.microsoft.com/office/drawing/2014/main" id="{21BBF0FC-5BC6-45D6-9A82-DD913F9BF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68" y="1924385"/>
            <a:ext cx="7354788" cy="456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486769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 Деловая встреча с поставщиком </a:t>
            </a:r>
          </a:p>
        </p:txBody>
      </p:sp>
    </p:spTree>
    <p:extLst>
      <p:ext uri="{BB962C8B-B14F-4D97-AF65-F5344CB8AC3E}">
        <p14:creationId xmlns:p14="http://schemas.microsoft.com/office/powerpoint/2010/main" val="1637128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86262" y="1017756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Расчеты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выбору поставщика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74776" y="414460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539800" y="9293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4776" y="1899923"/>
            <a:ext cx="9745091" cy="453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Arial"/>
              </a:rPr>
              <a:t>Принятие решений по выбору </a:t>
            </a:r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Arial"/>
              </a:rPr>
              <a:t>поставщика.</a:t>
            </a:r>
            <a: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Arial"/>
              </a:rPr>
              <a:t/>
            </a:r>
            <a:b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Arial"/>
              </a:rPr>
            </a:br>
            <a:endParaRPr lang="ru-RU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Вам необходимо принять решение по выбору поставщика товаров, если их поставляют на предприятие три компании  (А, Б и С), производящие одинаковую продукцию, одинакового качества.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Характеристики поставщиков следующие: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– удаленность от предприятия: 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А – 236 км, Б – 195 км, С – 221 км;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– разгрузка: А и С – механизированная, Б – ручная;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– время выгрузки: при механизированной разгрузке – 1 час 30 мин., при ручной – 4 часа 30 мин.;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– транспортный тариф: до 200 км – 0,9 </a:t>
            </a:r>
            <a:r>
              <a:rPr lang="ru-RU" sz="1900" dirty="0" err="1">
                <a:latin typeface="Times New Roman"/>
                <a:ea typeface="Times New Roman"/>
                <a:cs typeface="Times New Roman"/>
                <a:sym typeface="Arial"/>
              </a:rPr>
              <a:t>тыс.руб</a:t>
            </a: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./км, от 200 до 300 км – 0,8 тыс. руб./км;</a:t>
            </a:r>
          </a:p>
          <a:p>
            <a:pPr marL="0" indent="539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– часовая тарифная ставка рабочего, осуществляющего разгрузку – 450 руб./час.</a:t>
            </a:r>
          </a:p>
          <a:p>
            <a:pPr marL="0" indent="53975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1900" i="1" dirty="0">
                <a:latin typeface="Times New Roman"/>
                <a:ea typeface="Times New Roman"/>
                <a:cs typeface="Times New Roman"/>
                <a:sym typeface="Arial"/>
              </a:rPr>
              <a:t>Приведите характеристики поставщиков предприятия – объекта </a:t>
            </a:r>
            <a:r>
              <a:rPr lang="ru-RU" sz="1900" i="1" dirty="0" smtClean="0">
                <a:latin typeface="Times New Roman"/>
                <a:ea typeface="Times New Roman"/>
                <a:cs typeface="Times New Roman"/>
                <a:sym typeface="Arial"/>
              </a:rPr>
              <a:t>практики.</a:t>
            </a:r>
            <a:endParaRPr lang="ru-RU" sz="1900" i="1" dirty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0">
              <a:buFont typeface="Arial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989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86262" y="1017756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Расчеты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выбору поставщика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74776" y="414460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539800" y="9293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4776" y="1899923"/>
            <a:ext cx="9745091" cy="453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5397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Заполните таблицу 2 по результатам выбора поставщика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  <a:sym typeface="Arial"/>
              </a:rPr>
              <a:t>:</a:t>
            </a:r>
            <a:br>
              <a:rPr lang="ru-RU" sz="1900" dirty="0" smtClean="0">
                <a:latin typeface="Times New Roman"/>
                <a:ea typeface="Times New Roman"/>
                <a:cs typeface="Times New Roman"/>
                <a:sym typeface="Arial"/>
              </a:rPr>
            </a:br>
            <a:endParaRPr lang="ru-RU" sz="1900" dirty="0" smtClean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 smtClean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 smtClean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 smtClean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1900" dirty="0" smtClean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just">
              <a:lnSpc>
                <a:spcPct val="107000"/>
              </a:lnSpc>
              <a:buNone/>
              <a:tabLst>
                <a:tab pos="898525" algn="l"/>
              </a:tabLst>
            </a:pPr>
            <a:r>
              <a:rPr lang="ru-RU" sz="1900" b="1" dirty="0">
                <a:latin typeface="Times New Roman"/>
                <a:ea typeface="Times New Roman"/>
                <a:cs typeface="Times New Roman"/>
              </a:rPr>
              <a:t>Вывод:</a:t>
            </a:r>
            <a:r>
              <a:rPr lang="ru-RU" sz="1900" dirty="0">
                <a:latin typeface="Times New Roman"/>
                <a:ea typeface="Times New Roman"/>
                <a:cs typeface="Times New Roman"/>
              </a:rPr>
              <a:t> Как видно из таблицы, минимальные суммарные затраты соответствуют поставщику 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«?», </a:t>
            </a:r>
            <a:r>
              <a:rPr lang="ru-RU" sz="1900" dirty="0">
                <a:latin typeface="Times New Roman"/>
                <a:ea typeface="Times New Roman"/>
                <a:cs typeface="Times New Roman"/>
              </a:rPr>
              <a:t>поэтому можно рекомендовать 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торговой организации:</a:t>
            </a:r>
            <a:endParaRPr lang="ru-RU" sz="1900" dirty="0">
              <a:latin typeface="Times New Roman"/>
              <a:ea typeface="Times New Roman"/>
              <a:cs typeface="Times New Roman"/>
            </a:endParaRPr>
          </a:p>
          <a:p>
            <a:pPr marL="882650" indent="-342900" algn="just">
              <a:lnSpc>
                <a:spcPct val="107000"/>
              </a:lnSpc>
              <a:tabLst>
                <a:tab pos="1077913" algn="l"/>
              </a:tabLst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заключить договор на поставку с поставщиком?</a:t>
            </a:r>
          </a:p>
          <a:p>
            <a:pPr marL="882650" indent="-342900" algn="just">
              <a:lnSpc>
                <a:spcPct val="107000"/>
              </a:lnSpc>
              <a:tabLst>
                <a:tab pos="1077913" algn="l"/>
              </a:tabLst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перейти на 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… </a:t>
            </a:r>
            <a:r>
              <a:rPr lang="ru-RU" sz="1900" dirty="0">
                <a:latin typeface="Times New Roman"/>
                <a:ea typeface="Times New Roman"/>
                <a:cs typeface="Times New Roman"/>
              </a:rPr>
              <a:t>вид разгрузки  и работать с поставщиком? </a:t>
            </a:r>
          </a:p>
          <a:p>
            <a:pPr marL="0" indent="0">
              <a:buFont typeface="Arial"/>
              <a:buNone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806062"/>
              </p:ext>
            </p:extLst>
          </p:nvPr>
        </p:nvGraphicFramePr>
        <p:xfrm>
          <a:off x="474776" y="2357797"/>
          <a:ext cx="9638331" cy="18587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5451">
                  <a:extLst>
                    <a:ext uri="{9D8B030D-6E8A-4147-A177-3AD203B41FA5}">
                      <a16:colId xmlns:a16="http://schemas.microsoft.com/office/drawing/2014/main" val="1731545617"/>
                    </a:ext>
                  </a:extLst>
                </a:gridCol>
                <a:gridCol w="1783773">
                  <a:extLst>
                    <a:ext uri="{9D8B030D-6E8A-4147-A177-3AD203B41FA5}">
                      <a16:colId xmlns:a16="http://schemas.microsoft.com/office/drawing/2014/main" val="1317443054"/>
                    </a:ext>
                  </a:extLst>
                </a:gridCol>
                <a:gridCol w="1758462">
                  <a:extLst>
                    <a:ext uri="{9D8B030D-6E8A-4147-A177-3AD203B41FA5}">
                      <a16:colId xmlns:a16="http://schemas.microsoft.com/office/drawing/2014/main" val="1338900865"/>
                    </a:ext>
                  </a:extLst>
                </a:gridCol>
                <a:gridCol w="1750645">
                  <a:extLst>
                    <a:ext uri="{9D8B030D-6E8A-4147-A177-3AD203B41FA5}">
                      <a16:colId xmlns:a16="http://schemas.microsoft.com/office/drawing/2014/main" val="2455267986"/>
                    </a:ext>
                  </a:extLst>
                </a:gridCol>
              </a:tblGrid>
              <a:tr h="361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Критерий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 anchor="ctr"/>
                </a:tc>
                <a:extLst>
                  <a:ext uri="{0D108BD9-81ED-4DB2-BD59-A6C34878D82A}">
                    <a16:rowId xmlns:a16="http://schemas.microsoft.com/office/drawing/2014/main" val="651150389"/>
                  </a:ext>
                </a:extLst>
              </a:tr>
              <a:tr h="361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Суммарные затраты,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 anchor="ctr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279298"/>
                  </a:ext>
                </a:extLst>
              </a:tr>
              <a:tr h="417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Затраты на транспортировку,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003116"/>
                  </a:ext>
                </a:extLst>
              </a:tr>
              <a:tr h="620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Затраты на разгрузку, руб.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07" marR="42007" marT="42007" marB="42007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763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59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417525" y="1064320"/>
            <a:ext cx="8648322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организации хозяйственных связей с поставщиками и потребителями товаров и услуг</a:t>
            </a: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74776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4776" y="1899923"/>
            <a:ext cx="9745091" cy="453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539750" algn="just">
              <a:spcBef>
                <a:spcPts val="600"/>
              </a:spcBef>
              <a:buNone/>
            </a:pPr>
            <a:r>
              <a:rPr lang="ru-RU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Принять </a:t>
            </a:r>
            <a: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участие в установлении хозяйственных связей с поставщиками (деловыми партнерами) и потребителями. Описать порядок заключения хозяйственных договоров и методов организации коммерческих связей в исследуемой торговой организации: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провести </a:t>
            </a:r>
            <a:r>
              <a:rPr lang="ru-RU" sz="1900" dirty="0">
                <a:latin typeface="Times New Roman"/>
                <a:ea typeface="Times New Roman"/>
                <a:cs typeface="Times New Roman"/>
              </a:rPr>
              <a:t>анализ порядка работы с поставщиками товаров и составить схему этапов работы торгового предприятия с поставщиками;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дать характеристику видов договоров торгового предприятия;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представить схему последовательности действий при заключении договоров;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представить на слайде структуру договора поставки; 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рассмотреть основы документального оформления договорных отношений;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установить фактический порядок поставки и приемки  товаров и условий их оплаты поставщикам;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привести примеры сопроводительных документов поставки товаров.</a:t>
            </a:r>
          </a:p>
          <a:p>
            <a:pPr marL="539750" indent="4445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охарактеризовать спецификацию к договору 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</a:rPr>
              <a:t>поставки.</a:t>
            </a:r>
            <a:endParaRPr lang="ru-RU" sz="19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buFont typeface="Arial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225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846821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Схема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этапов договорной работы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9692" y="-62540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486769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договорной работы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92E582A-B1F0-45F2-A02F-03050F89F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98" y="1995759"/>
            <a:ext cx="8438743" cy="424138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05668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846821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Договор поставки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4076" y="1927117"/>
            <a:ext cx="974247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/>
            <a:r>
              <a:rPr lang="ru-RU" sz="19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Calibri"/>
              </a:rPr>
              <a:t>Рассмотреть структуру договора поставки. </a:t>
            </a:r>
            <a:endParaRPr lang="ru-RU" sz="1900" dirty="0" smtClean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Calibri"/>
            </a:endParaRPr>
          </a:p>
          <a:p>
            <a:pPr indent="539750"/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Разместить на слайде скан- /фото- проекта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заполненного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договора поставки.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2030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846821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Схема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этапов договорной работы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9692" y="-62540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526242"/>
            <a:ext cx="8982107" cy="7201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Согласование договоров как многоэтапный процесс</a:t>
            </a: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AA82D57-7B84-4793-879D-4A1D26631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982" y="2036466"/>
            <a:ext cx="6244493" cy="4357378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00874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846821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Этапы работы торговой организации с поставщиками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4076" y="1927117"/>
            <a:ext cx="974247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/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Составить схему этапов работы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торговой организации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 поставщиками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6624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1017437"/>
            <a:ext cx="8882786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организации хозяйственных связей с поставщиками и потребителями товаров и услуг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079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4076" y="1927117"/>
            <a:ext cx="974247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Проанализировать структуру покупателей товаров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исследуемой торговой организации по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разным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признакам. 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Представить на слайде рисунок (фото, диаграмму, схему, таблицу) по результатам исследования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покупателей.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027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Содержание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5" name="Google Shape;153;p2"/>
          <p:cNvSpPr txBox="1"/>
          <p:nvPr/>
        </p:nvSpPr>
        <p:spPr>
          <a:xfrm>
            <a:off x="461388" y="1802001"/>
            <a:ext cx="9687300" cy="528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1.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Общая организационная характеристика предприятия сферы (розничной/ оптовой) торговли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 Идентификация торгового предприятия – базы практики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2.2. Организационная характеристика торговой организации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Сбор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информации об объекте практики и анализ содержания источников 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3.1.  Исследование отраслевых особенностей торгового бизнеса на товарном рынке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3.2. Характеристика методов и средств делового общения </a:t>
            </a:r>
            <a:b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 деятельности торгового предприятия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3.3. Анализ организации хозяйственных связей с поставщиками и потребителями товаров и услуг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3.4. Анализ  влияния факторов среды на формирование спроса покупателей в торговом предприятии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Экспериментально-практическая работа. Приобретение необходимых умений и первоначального практического опыта работы по специальности в рамках освоения вида деятельности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ВД </a:t>
            </a:r>
            <a:r>
              <a:rPr lang="en-US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Организация и осуществление торговой деятельности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4.1. Характеристика  товарного ассортимента и оценка его формирования в торговой организации </a:t>
            </a:r>
          </a:p>
          <a:p>
            <a:r>
              <a:rPr lang="ru-RU" sz="16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4.2. Анализ статистических величин в торговом деле на основе использования  основных методов  исследования для решения практических </a:t>
            </a:r>
            <a:r>
              <a:rPr lang="ru-RU" sz="1600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5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Обработка и систематизация полученного фактического материала</a:t>
            </a:r>
            <a:endParaRPr sz="1600" b="1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3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335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7" y="846821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структуры покупателей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98222" y="306673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9692" y="-62540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526242"/>
            <a:ext cx="8982107" cy="7201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покупателей по уровню дохода</a:t>
            </a: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0812602"/>
              </p:ext>
            </p:extLst>
          </p:nvPr>
        </p:nvGraphicFramePr>
        <p:xfrm>
          <a:off x="1300363" y="2289046"/>
          <a:ext cx="8312561" cy="4104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3494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5" y="959947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влияния факторов среды на формирование спроса покупателей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торговой организации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98222" y="254944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9692" y="-62540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401592"/>
            <a:ext cx="8982107" cy="9694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оформления анализа факторов внешней и внутренней среды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коммерческих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связей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ОЦЕНКА ФАКТОРОВ РИСКА, ОКАЗЫВАЮЩИХ ВЛИЯНИЕ НА УСТОЙЧИВОСТЬ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911" y="2184163"/>
            <a:ext cx="818231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536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6" y="894151"/>
            <a:ext cx="8882786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Приобретение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необходимых умений и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первоначального практического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опыта работы по специальности в рамках освоения вида деятельности </a:t>
            </a:r>
            <a:endParaRPr lang="ru-RU" b="0" kern="1200" dirty="0" smtClean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ВД </a:t>
            </a:r>
            <a:r>
              <a:rPr lang="en-US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Организация и осуществление торговой  деятельности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59146" y="241430"/>
            <a:ext cx="891150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Экспериментально-практическая работа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4076" y="1927117"/>
            <a:ext cx="974247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Дать характеристику товарного ассортимента и оценить его формирование в торговой </a:t>
            </a:r>
            <a:r>
              <a:rPr lang="ru-RU" sz="19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организации:</a:t>
            </a:r>
            <a:endParaRPr lang="ru-RU" sz="19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  <a:p>
            <a:pPr marL="539750" indent="196850" algn="just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раскрыть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способы размещения товаров на торговом оборудовании; </a:t>
            </a:r>
          </a:p>
          <a:p>
            <a:pPr marL="539750" indent="19685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оценить выкладку товаров; </a:t>
            </a:r>
          </a:p>
          <a:p>
            <a:pPr marL="539750" indent="196850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составить АВС анализ товарных групп (отобразить в таблице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).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704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5" y="745827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АВС</a:t>
            </a:r>
            <a:r>
              <a:rPr lang="en-US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товарного ассортимента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98222" y="462693"/>
            <a:ext cx="891150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Экспериментально-практическая работа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1876" y="39212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26176" y="6526241"/>
            <a:ext cx="8982107" cy="7201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АВС-анализ товарного ассортимента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213" y="2141778"/>
            <a:ext cx="6754032" cy="4259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591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5" y="745827"/>
            <a:ext cx="10143987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Краткая характеристика товарного ассортимента, реализуемого в торговой организации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98222" y="462693"/>
            <a:ext cx="891150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Экспериментально-практическая работа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451876" y="39212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2" descr="ABC и XYZ анализ продаж | Блог YAGLA | YAG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63" y="2362774"/>
            <a:ext cx="5353538" cy="410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075" y="1829994"/>
            <a:ext cx="4653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3975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Заполните таблицу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3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результатам АВС-анализа: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3198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6" y="810006"/>
            <a:ext cx="8882786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статистических величин в торговом деле на основе использования  основных методов  исследования для решения практических задач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59146" y="241430"/>
            <a:ext cx="8911501" cy="66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Экспериментально-практическая работа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4076" y="1927117"/>
            <a:ext cx="974247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Изучить и проанализировать о</a:t>
            </a:r>
            <a:r>
              <a:rPr lang="ru-RU" altLang="ru-RU" sz="19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сновные показатели экономической деятельности </a:t>
            </a:r>
            <a:r>
              <a:rPr lang="ru-RU" altLang="ru-RU" sz="19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исследуемой торговой  организации «…» </a:t>
            </a:r>
            <a:r>
              <a:rPr lang="ru-RU" altLang="ru-RU" sz="19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за последние два календарных </a:t>
            </a:r>
            <a:r>
              <a:rPr lang="ru-RU" altLang="ru-RU" sz="19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года:</a:t>
            </a:r>
            <a:endParaRPr lang="ru-RU" altLang="ru-RU" sz="19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представить показатели общего объема товарооборота и его структуры;</a:t>
            </a:r>
          </a:p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рассчитать  долю товарных групп в общем объеме товарооборота (по результатам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АВС-анализа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) ;</a:t>
            </a:r>
          </a:p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рассчитать темп роста продаж (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товарооборота) в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анализируемом торговом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предприятии (результаты </a:t>
            </a: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отразить в табличной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форме);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>
              <a:buNone/>
            </a:pPr>
            <a:r>
              <a:rPr lang="ru-RU" sz="19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рассчитать показатели рентабельности </a:t>
            </a:r>
            <a:r>
              <a:rPr lang="ru-RU" sz="19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продаж исследуемой торговой организации.</a:t>
            </a: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>
              <a:buNone/>
            </a:pPr>
            <a:endParaRPr lang="ru-RU" sz="19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>
              <a:buNone/>
            </a:pPr>
            <a:r>
              <a:rPr lang="ru-RU" sz="19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Результаты анализа экономических показателей представить  в форме </a:t>
            </a:r>
            <a:r>
              <a:rPr lang="ru-RU" sz="19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таблицы.</a:t>
            </a:r>
            <a:endParaRPr lang="ru-RU" sz="19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>
              <a:buNone/>
            </a:pPr>
            <a:r>
              <a:rPr lang="ru-RU" sz="19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Сформулировать выводы и по результатам расчетов составить анализ эффективности торговой деятельности </a:t>
            </a:r>
            <a:r>
              <a:rPr lang="ru-RU" sz="19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исследуемой организации. </a:t>
            </a:r>
            <a:endParaRPr lang="ru-RU" sz="19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9026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4076" y="1023296"/>
            <a:ext cx="8882786" cy="60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E60000"/>
              </a:buClr>
            </a:pPr>
            <a:r>
              <a:rPr lang="ru-RU" alt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</a:t>
            </a:r>
            <a:r>
              <a:rPr lang="ru-RU" alt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показатели экономической деятельности торгового предприятия «…» за </a:t>
            </a:r>
            <a:r>
              <a:rPr lang="ru-RU" alt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два последних года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394076" y="136918"/>
            <a:ext cx="9310085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 smtClean="0"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824116"/>
              </p:ext>
            </p:extLst>
          </p:nvPr>
        </p:nvGraphicFramePr>
        <p:xfrm>
          <a:off x="0" y="1810768"/>
          <a:ext cx="10693400" cy="4916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8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6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0787">
                  <a:extLst>
                    <a:ext uri="{9D8B030D-6E8A-4147-A177-3AD203B41FA5}">
                      <a16:colId xmlns:a16="http://schemas.microsoft.com/office/drawing/2014/main" val="989341948"/>
                    </a:ext>
                  </a:extLst>
                </a:gridCol>
              </a:tblGrid>
              <a:tr h="743170"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gridSpan="2"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 +, –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 роста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товарной группы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742">
                <a:tc>
                  <a:txBody>
                    <a:bodyPr/>
                    <a:lstStyle/>
                    <a:p>
                      <a:pPr algn="l"/>
                      <a:endParaRPr lang="ru-RU" sz="1800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20ХХ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20ХХ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20ХХ/20ХХ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750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тыс. руб.,</a:t>
                      </a:r>
                    </a:p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числе, 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товарным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группам: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661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товаров, тыс. руб.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3246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 от реализации продаж, тыс. руб.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9661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рентабельности, %</a:t>
                      </a:r>
                      <a:endParaRPr lang="ru-RU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898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bf727242c8_0_14"/>
          <p:cNvSpPr txBox="1">
            <a:spLocks noGrp="1"/>
          </p:cNvSpPr>
          <p:nvPr>
            <p:ph type="title"/>
          </p:nvPr>
        </p:nvSpPr>
        <p:spPr>
          <a:xfrm>
            <a:off x="396581" y="503345"/>
            <a:ext cx="10160700" cy="148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b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</a:br>
            <a:r>
              <a:rPr lang="ru-RU" sz="3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g2bf727242c8_0_14"/>
          <p:cNvSpPr txBox="1">
            <a:spLocks noGrp="1"/>
          </p:cNvSpPr>
          <p:nvPr>
            <p:ph type="body" idx="2"/>
          </p:nvPr>
        </p:nvSpPr>
        <p:spPr>
          <a:xfrm>
            <a:off x="247157" y="323591"/>
            <a:ext cx="98250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87312" lvl="0" indent="0" algn="l" rtl="0"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Font typeface="Arial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Выводы о результатах прохождения учебной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практики</a:t>
            </a:r>
            <a:endParaRPr sz="1300" dirty="0">
              <a:solidFill>
                <a:srgbClr val="E6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g2bf727242c8_0_14"/>
          <p:cNvSpPr txBox="1">
            <a:spLocks noGrp="1"/>
          </p:cNvSpPr>
          <p:nvPr>
            <p:ph type="body" idx="1"/>
          </p:nvPr>
        </p:nvSpPr>
        <p:spPr>
          <a:xfrm>
            <a:off x="396581" y="2103694"/>
            <a:ext cx="10082400" cy="12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indent="539750" algn="just">
              <a:spcBef>
                <a:spcPts val="600"/>
              </a:spcBef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  <a:sym typeface="Arial"/>
              </a:rPr>
              <a:t>Осуществить комплексный анализ полученной информации, сформулировать выводы по результатам прохождения учебной  </a:t>
            </a:r>
            <a:r>
              <a:rPr lang="ru-RU" sz="1900" dirty="0" smtClean="0">
                <a:latin typeface="Times New Roman"/>
                <a:ea typeface="Times New Roman"/>
                <a:cs typeface="Times New Roman"/>
                <a:sym typeface="Arial"/>
              </a:rPr>
              <a:t>практики.</a:t>
            </a:r>
            <a:endParaRPr lang="ru-RU" sz="1900" dirty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just">
              <a:spcBef>
                <a:spcPts val="600"/>
              </a:spcBef>
              <a:buNone/>
            </a:pPr>
            <a:r>
              <a:rPr lang="ru-RU" sz="1900" dirty="0">
                <a:latin typeface="Times New Roman"/>
                <a:ea typeface="Times New Roman"/>
                <a:cs typeface="Times New Roman"/>
              </a:rPr>
              <a:t>Разработать свои предложения и рекомендации на основе проведенного анализа, сравнения полученных в процессе обучения теоретических знаний с навыками, полученными в период прохождения учебной практики.</a:t>
            </a:r>
            <a:endParaRPr lang="ru-RU" sz="1900" dirty="0">
              <a:latin typeface="Times New Roman"/>
              <a:ea typeface="Times New Roman"/>
              <a:cs typeface="Times New Roman"/>
              <a:sym typeface="Arial"/>
            </a:endParaRPr>
          </a:p>
          <a:p>
            <a:pPr marL="0" indent="539750" algn="just">
              <a:spcBef>
                <a:spcPts val="600"/>
              </a:spcBef>
              <a:buNone/>
            </a:pPr>
            <a:r>
              <a:rPr lang="ru-RU" sz="1900" b="1" dirty="0">
                <a:latin typeface="Times New Roman"/>
                <a:ea typeface="Times New Roman"/>
                <a:cs typeface="Times New Roman"/>
                <a:sym typeface="Arial"/>
              </a:rPr>
              <a:t>!Сформулировать самостоятельные выводы по результатам проведенного анализа.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100" b="1" u="sng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960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"/>
          <p:cNvSpPr txBox="1">
            <a:spLocks noGrp="1"/>
          </p:cNvSpPr>
          <p:nvPr>
            <p:ph type="body" idx="1"/>
          </p:nvPr>
        </p:nvSpPr>
        <p:spPr>
          <a:xfrm>
            <a:off x="466928" y="1798230"/>
            <a:ext cx="9357976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/>
          <a:p>
            <a:pPr marL="45720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ru-RU" sz="1600" dirty="0">
                <a:latin typeface="Times New Roman"/>
                <a:cs typeface="Times New Roman"/>
                <a:sym typeface="Times New Roman"/>
              </a:rPr>
              <a:t>Я, Ф.И.О., проходил(а) учебную практику </a:t>
            </a:r>
            <a:r>
              <a:rPr lang="ru-RU" sz="1600" dirty="0" smtClean="0">
                <a:latin typeface="Times New Roman"/>
                <a:cs typeface="Times New Roman"/>
                <a:sym typeface="Times New Roman"/>
              </a:rPr>
              <a:t>на базе … </a:t>
            </a:r>
            <a:r>
              <a:rPr lang="ru-RU" sz="1600" i="1" dirty="0">
                <a:latin typeface="Times New Roman"/>
                <a:cs typeface="Times New Roman"/>
                <a:sym typeface="Times New Roman"/>
              </a:rPr>
              <a:t>(например, </a:t>
            </a:r>
            <a:r>
              <a:rPr lang="ru-RU" sz="1600" i="1" dirty="0">
                <a:latin typeface="Times New Roman"/>
                <a:cs typeface="Times New Roman"/>
              </a:rPr>
              <a:t>на базе </a:t>
            </a:r>
            <a:r>
              <a:rPr lang="ru-RU" sz="1600" i="1" dirty="0" smtClean="0">
                <a:latin typeface="Times New Roman"/>
                <a:cs typeface="Times New Roman"/>
              </a:rPr>
              <a:t>кафедры Коммерции и торгового дела </a:t>
            </a:r>
            <a:r>
              <a:rPr lang="ru-RU" sz="1600" i="1" dirty="0">
                <a:latin typeface="Times New Roman"/>
                <a:cs typeface="Times New Roman"/>
              </a:rPr>
              <a:t>Университета «Синергия»)</a:t>
            </a:r>
            <a:r>
              <a:rPr lang="ru-RU" sz="1600" dirty="0">
                <a:latin typeface="Times New Roman"/>
                <a:cs typeface="Times New Roman"/>
                <a:sym typeface="Times New Roman"/>
              </a:rPr>
              <a:t>. </a:t>
            </a: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При выполнении индивидуального задания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  <a:sym typeface="Times New Roman"/>
              </a:rPr>
              <a:t>анализировал торговую организацию </a:t>
            </a: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Перед началом практики: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•	Принял(а) участие в организационном собрании по практике.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•	Ознакомил(а)</a:t>
            </a:r>
            <a:r>
              <a:rPr lang="ru-RU" sz="1600" dirty="0" err="1">
                <a:latin typeface="Times New Roman"/>
                <a:ea typeface="Times New Roman"/>
                <a:cs typeface="Times New Roman"/>
                <a:sym typeface="Times New Roman"/>
              </a:rPr>
              <a:t>сь</a:t>
            </a: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 с комплектом шаблонов отчетной документации по практике.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•	Уточнил(а) контакты руководителя практики от Образовательной организации, а также правила в отношении субординации, внешнего вида, графика работы, техники безопасности: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Требования к внешнему виду: …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График работы: …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Круг обязанностей: …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/>
                <a:ea typeface="Times New Roman"/>
                <a:cs typeface="Times New Roman"/>
                <a:sym typeface="Times New Roman"/>
              </a:rPr>
              <a:t>Доступ к данным: …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3"/>
          <p:cNvSpPr txBox="1">
            <a:spLocks noGrp="1"/>
          </p:cNvSpPr>
          <p:nvPr>
            <p:ph type="body" idx="2"/>
          </p:nvPr>
        </p:nvSpPr>
        <p:spPr>
          <a:xfrm>
            <a:off x="286313" y="760284"/>
            <a:ext cx="9470530" cy="70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sz="2800" kern="1200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Правила внутреннего распорядка, правила и нормы охраны труда, </a:t>
            </a:r>
            <a:r>
              <a:rPr lang="ru-RU" sz="2800" kern="1200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техники безопасности </a:t>
            </a:r>
            <a:r>
              <a:rPr lang="ru-RU" sz="2800" kern="1200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при работе с вычислительной техникой</a:t>
            </a:r>
            <a:endParaRPr sz="2800" kern="1200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3296" y="304798"/>
            <a:ext cx="6326721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lvl="0" indent="0">
              <a:buClr>
                <a:srgbClr val="E60000"/>
              </a:buClr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Идентификация торговой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организации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196880"/>
            <a:ext cx="96873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Общая организационная характеристика</a:t>
            </a:r>
            <a:b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</a:br>
            <a: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торговой организации</a:t>
            </a: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6961" y="1994656"/>
            <a:ext cx="98443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1. Собрать и изучить общую информацию об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исследуемой торговой организации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– базе практики.</a:t>
            </a:r>
          </a:p>
          <a:p>
            <a:pPr>
              <a:lnSpc>
                <a:spcPct val="120000"/>
              </a:lnSpc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2. Идентифицировать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торговую организацию –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базу практики по следующим признакам: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фирменное название;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вид организации  торговли (оптовая/ розничная, оптово-розничная);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тип объекта торговли (стационарный или нестационарный торговый объект);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вид торгового предприятия по товарному ассортименту  (например, торговое предприятие, реализующее специализированный ассортимент товаров);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специализация торгового предприятия по товарному профилю (например, магазин «Обувь»);</a:t>
            </a:r>
          </a:p>
          <a:p>
            <a:pPr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тип предприятия  розничной торговли (например, гипермаркет);</a:t>
            </a:r>
          </a:p>
          <a:p>
            <a:pPr lvl="0" algn="just">
              <a:lnSpc>
                <a:spcPct val="120000"/>
              </a:lnSpc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3. Выявить и описать:</a:t>
            </a:r>
          </a:p>
          <a:p>
            <a:pPr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место расположения торговой организации и режим работы;</a:t>
            </a:r>
          </a:p>
          <a:p>
            <a:pPr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архитектурное решение фасада здания;</a:t>
            </a:r>
          </a:p>
          <a:p>
            <a:pPr lvl="0" indent="35560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инфраструктуру и зоны обслуживания покупателей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.</a:t>
            </a:r>
          </a:p>
          <a:p>
            <a:pPr lvl="0" algn="just">
              <a:lnSpc>
                <a:spcPct val="120000"/>
              </a:lnSpc>
            </a:pP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Calibri"/>
            </a:endParaRPr>
          </a:p>
          <a:p>
            <a:pPr lvl="0" algn="just">
              <a:lnSpc>
                <a:spcPct val="120000"/>
              </a:lnSpc>
            </a:pP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Представить фото торгового объекта на следующем </a:t>
            </a:r>
            <a:r>
              <a:rPr lang="ru-RU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Calibri"/>
              </a:rPr>
              <a:t>слайде.</a:t>
            </a:r>
            <a:endParaRPr lang="ru-RU" sz="16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/>
          <p:nvPr/>
        </p:nvSpPr>
        <p:spPr>
          <a:xfrm>
            <a:off x="7383244" y="88646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77121" y="565646"/>
            <a:ext cx="96873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Объект практики – торговая организация «…»</a:t>
            </a: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E5F77-B32A-4680-AE8E-0D7C1B940CB2}"/>
              </a:ext>
            </a:extLst>
          </p:cNvPr>
          <p:cNvSpPr txBox="1"/>
          <p:nvPr/>
        </p:nvSpPr>
        <p:spPr>
          <a:xfrm>
            <a:off x="477122" y="1873668"/>
            <a:ext cx="968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buNone/>
            </a:pP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На данном слайде рекомендуется </a:t>
            </a:r>
            <a:r>
              <a:rPr lang="ru-RU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разместить фото исследуемой торговой организации  </a:t>
            </a: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– базы практики </a:t>
            </a:r>
          </a:p>
        </p:txBody>
      </p:sp>
      <p:pic>
        <p:nvPicPr>
          <p:cNvPr id="11" name="Picture 2" descr="Сеть «Пятерочка» планирует открывать по 150 магазинов в год на Дальнем Востоке">
            <a:extLst>
              <a:ext uri="{FF2B5EF4-FFF2-40B4-BE49-F238E27FC236}">
                <a16:creationId xmlns:a16="http://schemas.microsoft.com/office/drawing/2014/main" id="{BE831A4E-9617-429C-9639-B651AC863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2"/>
          <a:stretch/>
        </p:blipFill>
        <p:spPr bwMode="auto">
          <a:xfrm>
            <a:off x="543927" y="2570480"/>
            <a:ext cx="9553687" cy="375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816361" y="6564060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Объект практики –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торговая организация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«Пятерочка»</a:t>
            </a:r>
          </a:p>
        </p:txBody>
      </p:sp>
    </p:spTree>
    <p:extLst>
      <p:ext uri="{BB962C8B-B14F-4D97-AF65-F5344CB8AC3E}">
        <p14:creationId xmlns:p14="http://schemas.microsoft.com/office/powerpoint/2010/main" val="3309604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3296" y="304798"/>
            <a:ext cx="8811664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lvl="0" indent="0">
              <a:buClr>
                <a:srgbClr val="E60000"/>
              </a:buClr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Организационная характеристика исследуемой торговой организации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196880"/>
            <a:ext cx="96873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Общая организационная характеристика</a:t>
            </a:r>
            <a:b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</a:br>
            <a:r>
              <a:rPr lang="ru-RU" sz="3000" kern="1200" dirty="0" smtClean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торговой организации</a:t>
            </a: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6961" y="1858563"/>
            <a:ext cx="984435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Рекомендуется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algn="just">
              <a:spcBef>
                <a:spcPts val="600"/>
              </a:spcBef>
              <a:buFontTx/>
              <a:buChar char="-"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представить характеристику организационно-правовой формы юридического лица или ИП,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перечислить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виды экономической деятельности согласно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кодам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регистрации в ЕГРЮЛ по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ОКВЭД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0" indent="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установить форму предпринимательства (крупный, средний,  малый бизнес,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микро- предприятие);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выявить преимущества данного типа организационной структуры торговой организации – базы практики </a:t>
            </a: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(представить схему организационной структуры исследуемого предприятия на рисунке).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018A0C3-BEB8-4B69-BD6B-819312E4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723" y="3795149"/>
            <a:ext cx="3781775" cy="268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3789" y="6653630"/>
            <a:ext cx="4873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2. Организационная структура </a:t>
            </a:r>
            <a:r>
              <a:rPr lang="ru-RU" sz="18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«…»</a:t>
            </a:r>
            <a:endPara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8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5841" y="351495"/>
            <a:ext cx="9063119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Исследование отраслевых особенностей торгового бизнеса на товарном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рынке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13479"/>
            <a:ext cx="8911501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E5F77-B32A-4680-AE8E-0D7C1B940CB2}"/>
              </a:ext>
            </a:extLst>
          </p:cNvPr>
          <p:cNvSpPr txBox="1"/>
          <p:nvPr/>
        </p:nvSpPr>
        <p:spPr>
          <a:xfrm>
            <a:off x="466961" y="1855084"/>
            <a:ext cx="95914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>
              <a:lnSpc>
                <a:spcPct val="120000"/>
              </a:lnSpc>
              <a:tabLst>
                <a:tab pos="720725" algn="l"/>
              </a:tabLst>
            </a:pP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Исследовать товарный рынок, на котором функционирует торговая организация и представить анализ функционирования организации на данном товарном рынке:</a:t>
            </a:r>
          </a:p>
          <a:p>
            <a:pPr indent="355600" algn="just">
              <a:lnSpc>
                <a:spcPct val="120000"/>
              </a:lnSpc>
              <a:tabLst>
                <a:tab pos="720725" algn="l"/>
              </a:tabLst>
            </a:pP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Собрать 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и представить информацию о направлениях, сегменте, выбранной нише функционирования торговой организации:</a:t>
            </a:r>
          </a:p>
          <a:p>
            <a:pPr marL="358775" indent="3556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раскрыть отраслевые особенности ведения бизнеса;</a:t>
            </a:r>
          </a:p>
          <a:p>
            <a:pPr marL="358775" indent="3556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указать основных конкурентов организации на товарном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рынке;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358775" indent="3556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представить оценку конъюнктуры товарного рынка;</a:t>
            </a:r>
          </a:p>
          <a:p>
            <a:pPr marL="358775" indent="35560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720725" algn="l"/>
              </a:tabLst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оценить степень удовлетворенности покупателей деятельностью организации (товаром, услугой). </a:t>
            </a:r>
            <a:endParaRPr lang="ru-RU" sz="16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358775" algn="just">
              <a:lnSpc>
                <a:spcPct val="120000"/>
              </a:lnSpc>
              <a:tabLst>
                <a:tab pos="720725" algn="l"/>
              </a:tabLst>
            </a:pPr>
            <a:r>
              <a:rPr lang="ru-RU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основании официально размещенных отзывов потребителей продукции, товаров и услуг организации, </a:t>
            </a:r>
            <a:r>
              <a:rPr lang="ru-RU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представить заключение </a:t>
            </a: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 степени удовлетворенности покупателей (таблица 1</a:t>
            </a:r>
            <a:r>
              <a:rPr lang="ru-RU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).</a:t>
            </a:r>
            <a:endParaRPr lang="ru-RU" sz="16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698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91151" y="479293"/>
            <a:ext cx="10143987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>
              <a:buClr>
                <a:srgbClr val="E60000"/>
              </a:buClr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функционирования организации на товарном рынке и оценка конъюнктурной </a:t>
            </a: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среды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416145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E5F77-B32A-4680-AE8E-0D7C1B940CB2}"/>
              </a:ext>
            </a:extLst>
          </p:cNvPr>
          <p:cNvSpPr txBox="1"/>
          <p:nvPr/>
        </p:nvSpPr>
        <p:spPr>
          <a:xfrm>
            <a:off x="466961" y="1855084"/>
            <a:ext cx="959143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1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Торговая организация </a:t>
            </a:r>
            <a:r>
              <a:rPr lang="ru-RU" sz="16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–  ООО </a:t>
            </a:r>
            <a:r>
              <a:rPr lang="ru-RU" sz="1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«Спортмастер</a:t>
            </a:r>
            <a:r>
              <a:rPr lang="ru-RU" sz="16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»:</a:t>
            </a:r>
            <a:endParaRPr lang="ru-RU" sz="16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Основной вид деятельности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(по коду ОКВЭД): </a:t>
            </a:r>
            <a:r>
              <a:rPr lang="ru-RU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47.71.1 - Торговля розничная мужской, женской и детской одеждой в специализированных магазинах.</a:t>
            </a:r>
          </a:p>
          <a:p>
            <a:pPr indent="539750" algn="just"/>
            <a:r>
              <a:rPr lang="ru-RU" sz="16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Товарный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рынок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розничной торговли мужской, женской и детской одеждой в специализированных магазинах развит достаточно хорошо. Обоснование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- ….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16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Конъюнктурная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среда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для развития бизнеса – благоприятная. Обоснование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….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По данным на 2024 год, продажа одежды –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выгодный бизнес, несмотря на конкуренцию с </a:t>
            </a:r>
            <a:r>
              <a:rPr lang="ru-RU" sz="16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маркетплейсами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и крупными сетями,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так как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динамика товарооборота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....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рынке стабильно высокий спрос, большой выбор поставщиков и достаточно быстрая окупаемость вложений в торговый бизнес. </a:t>
            </a:r>
          </a:p>
          <a:p>
            <a:pPr indent="539750" algn="just"/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Основным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сегментом рынка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является женская одежда, на которую приходится по данным  опросов от 50 до 60% рынка. Сегмент мужской одежды занимает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22-24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%, спортивной одежды –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10-13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%, детской одежды –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6-8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%, белья –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5-8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%.</a:t>
            </a:r>
          </a:p>
          <a:p>
            <a:pPr indent="539750" algn="just"/>
            <a:r>
              <a:rPr lang="ru-RU" sz="1600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Основные </a:t>
            </a:r>
            <a:r>
              <a:rPr lang="ru-RU" sz="16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конкуренты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ООО «Спортмастер»:</a:t>
            </a:r>
          </a:p>
          <a:p>
            <a:pPr marL="82550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ООО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«Квадрат» – г. Москва,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МО, Коньково;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82550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ООО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«Траектория» –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г. Москва, Ходынский бульвар;</a:t>
            </a:r>
          </a:p>
          <a:p>
            <a:pPr marL="82550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магазин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en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Sneakerhead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» – г. Москва, ул. Никольская и другие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Google Shape;169;p5"/>
          <p:cNvSpPr/>
          <p:nvPr/>
        </p:nvSpPr>
        <p:spPr>
          <a:xfrm>
            <a:off x="7381538" y="2293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9172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69;g202f423d887_0_0"/>
          <p:cNvSpPr txBox="1">
            <a:spLocks noGrp="1"/>
          </p:cNvSpPr>
          <p:nvPr>
            <p:ph type="body" idx="2"/>
          </p:nvPr>
        </p:nvSpPr>
        <p:spPr>
          <a:xfrm>
            <a:off x="359889" y="590297"/>
            <a:ext cx="10143987" cy="110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степени удовлетворенности покупателей деятельностью организации </a:t>
            </a:r>
            <a:endParaRPr lang="ru-RU" b="0" kern="1200" dirty="0" smtClean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ru-RU" b="0" kern="1200" dirty="0" smtClean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товаром, услугой)</a:t>
            </a:r>
          </a:p>
        </p:txBody>
      </p:sp>
      <p:sp>
        <p:nvSpPr>
          <p:cNvPr id="8" name="Google Shape;167;p5"/>
          <p:cNvSpPr txBox="1">
            <a:spLocks noGrp="1"/>
          </p:cNvSpPr>
          <p:nvPr>
            <p:ph type="title"/>
          </p:nvPr>
        </p:nvSpPr>
        <p:spPr>
          <a:xfrm>
            <a:off x="466961" y="244206"/>
            <a:ext cx="8911501" cy="1080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lvl="0">
              <a:buSzPts val="3600"/>
            </a:pPr>
            <a:r>
              <a:rPr lang="ru-RU" sz="30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800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E5F77-B32A-4680-AE8E-0D7C1B940CB2}"/>
              </a:ext>
            </a:extLst>
          </p:cNvPr>
          <p:cNvSpPr txBox="1"/>
          <p:nvPr/>
        </p:nvSpPr>
        <p:spPr>
          <a:xfrm>
            <a:off x="466961" y="1855084"/>
            <a:ext cx="9591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>
              <a:buNone/>
            </a:pP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На основании официально размещенных отзывов потребителей продукции, товаров и услуг организации, 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представить </a:t>
            </a:r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заключение о степени удовлетворенности покупателей.</a:t>
            </a:r>
          </a:p>
          <a:p>
            <a:pPr indent="539750" algn="just"/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Выборка для исследования – не менее 50 отзывов покупателей, выбранных рандомно.</a:t>
            </a:r>
          </a:p>
          <a:p>
            <a:pPr indent="539750" algn="just"/>
            <a:r>
              <a:rPr lang="ru-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Для выполнения задания можно использовать следующие информационные ресурсы:</a:t>
            </a:r>
          </a:p>
          <a:p>
            <a:pPr indent="539750"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Отзовик.ру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- 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https://otzovik.com/?ysclid=m1t41x2w45595226769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Яндекс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Отзывы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https://irecommend.ru/content/yandeks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Яндекс.ру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https://yandex.ru</a:t>
            </a:r>
            <a:r>
              <a:rPr lang="ru-RU" sz="1600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/</a:t>
            </a:r>
            <a:endParaRPr lang="ru-RU" sz="1600" u="sng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/>
            <a:endParaRPr lang="ru-RU" sz="1600" u="sng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539750" algn="r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Таблица 1</a:t>
            </a:r>
            <a:endParaRPr lang="ru-RU" sz="16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0F6C68A-A823-69FA-B9D6-2926659BD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543111"/>
              </p:ext>
            </p:extLst>
          </p:nvPr>
        </p:nvGraphicFramePr>
        <p:xfrm>
          <a:off x="816342" y="4119443"/>
          <a:ext cx="9073008" cy="22087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val="285756878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08964736"/>
                    </a:ext>
                  </a:extLst>
                </a:gridCol>
              </a:tblGrid>
              <a:tr h="5465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Расчетное значение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0818511"/>
                  </a:ext>
                </a:extLst>
              </a:tr>
              <a:tr h="31690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изученных отзывов, ед.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5899257"/>
                  </a:ext>
                </a:extLst>
              </a:tr>
              <a:tr h="31690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положительных отзывов, ед.</a:t>
                      </a:r>
                      <a:endParaRPr lang="ru-RU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4827164"/>
                  </a:ext>
                </a:extLst>
              </a:tr>
              <a:tr h="31690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отрицательных отзывов, ед.</a:t>
                      </a:r>
                      <a:endParaRPr lang="ru-RU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2483716"/>
                  </a:ext>
                </a:extLst>
              </a:tr>
              <a:tr h="6484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положительных отзывов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общей структуре, %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113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254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1527</Words>
  <Application>Microsoft Office PowerPoint</Application>
  <PresentationFormat>Произвольный</PresentationFormat>
  <Paragraphs>250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 Black</vt:lpstr>
      <vt:lpstr>Times New Roman</vt:lpstr>
      <vt:lpstr>Arial</vt:lpstr>
      <vt:lpstr>Calibri</vt:lpstr>
      <vt:lpstr>Wingdings</vt:lpstr>
      <vt:lpstr>Тема Office</vt:lpstr>
      <vt:lpstr>ОТЧЕТ  о прохождении учебной практики   по профессиональному модулю ПМ.01 Организация и осуществление торговой деятельности  в период с «__» __________ 20__ г. по «__» __________ 20__ г.   Специальность 38.02.08 Торговое дело </vt:lpstr>
      <vt:lpstr>Содержание</vt:lpstr>
      <vt:lpstr>Презентация PowerPoint</vt:lpstr>
      <vt:lpstr>Общая организационная характеристика торговой организации</vt:lpstr>
      <vt:lpstr>Объект практики – торговая организация «…»</vt:lpstr>
      <vt:lpstr>Общая организационная характеристика торговой организации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Сбор информации об объекте практики и анализ содержания источников </vt:lpstr>
      <vt:lpstr>Экспериментально-практическая работа </vt:lpstr>
      <vt:lpstr>Экспериментально-практическая работа </vt:lpstr>
      <vt:lpstr>Экспериментально-практическая работа </vt:lpstr>
      <vt:lpstr>Экспериментально-практическая работа </vt:lpstr>
      <vt:lpstr>Обработка и систематизация полученного фактического материала </vt:lpstr>
      <vt:lpstr>Отчетный этап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прохождении учебной практики   по профессиональному модулю ПМ.01 Осуществление интеграции программных модулей  в период с «  »         2024 г. по «  »          2024 г.   Специальность 09.02.07 Информационные системы и программирование </dc:title>
  <dc:creator>Катя</dc:creator>
  <cp:lastModifiedBy>Перепечина Мария Викторовна</cp:lastModifiedBy>
  <cp:revision>34</cp:revision>
  <dcterms:created xsi:type="dcterms:W3CDTF">2020-03-27T22:15:06Z</dcterms:created>
  <dcterms:modified xsi:type="dcterms:W3CDTF">2025-03-27T15:40:36Z</dcterms:modified>
</cp:coreProperties>
</file>