
<file path=[Content_Types].xml><?xml version="1.0" encoding="utf-8"?>
<Types xmlns="http://schemas.openxmlformats.org/package/2006/content-types">
  <Default Extension="png" ContentType="image/png"/>
  <Default Extension="svg" ContentType="image/sv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649" r:id="rId2"/>
    <p:sldId id="386" r:id="rId3"/>
    <p:sldId id="650" r:id="rId4"/>
    <p:sldId id="651" r:id="rId5"/>
    <p:sldId id="652" r:id="rId6"/>
    <p:sldId id="653" r:id="rId7"/>
    <p:sldId id="654" r:id="rId8"/>
    <p:sldId id="655" r:id="rId9"/>
    <p:sldId id="656" r:id="rId10"/>
    <p:sldId id="657" r:id="rId11"/>
    <p:sldId id="662" r:id="rId12"/>
    <p:sldId id="658" r:id="rId13"/>
    <p:sldId id="659" r:id="rId14"/>
    <p:sldId id="660" r:id="rId15"/>
    <p:sldId id="66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1A46"/>
    <a:srgbClr val="FF0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62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AFAA7-0BD6-4CD6-BCAE-F28BC1C13E18}" type="datetimeFigureOut">
              <a:rPr lang="ru-RU" smtClean="0"/>
              <a:t>06.11.2024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13428-8996-43DC-9053-86232DCED56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8227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8939" tIns="24469" rIns="48939" bIns="24469"/>
          <a:lstStyle/>
          <a:p>
            <a:endParaRPr lang="en-US" dirty="0">
              <a:latin typeface="TT Norms Regular" panose="02000503030000020003" pitchFamily="2" charset="-5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8939" tIns="24469" rIns="48939" bIns="24469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T Norms Regular" panose="02000503030000020003" pitchFamily="2" charset="-52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T Norms Regular" panose="02000503030000020003" pitchFamily="2" charset="-5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853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897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7509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225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6848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1985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6770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8467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3452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40228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0078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3983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656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69249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5766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76347F-0252-49B1-87E2-58A035EEE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E6E79B-92B6-4CA0-BC38-7D0908D74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759D0D-6D73-4004-A93A-2464C3045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2198-54B3-4840-A806-1C53EC5A30C0}" type="datetimeFigureOut">
              <a:rPr lang="ru-RU" smtClean="0"/>
              <a:t>06.11.2024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270E2C-4E2C-48D9-8EBC-13EF1E094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9F915F-4E96-42A0-9A08-F40E33685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2237B-D0FE-4C0B-94E3-FDDE5C34832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301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6D46C8-C0C4-42AB-8E21-F54780277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2ADC84-1279-475B-822D-D3181B271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DDD5E9-D55A-45F0-918A-F5F1D90D9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2198-54B3-4840-A806-1C53EC5A30C0}" type="datetimeFigureOut">
              <a:rPr lang="ru-RU" smtClean="0"/>
              <a:t>06.11.2024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5C34C6-D565-44B5-BD33-22ED2EC84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F85695-BD76-4078-8405-1D834795B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2237B-D0FE-4C0B-94E3-FDDE5C34832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650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643F11-8E26-4FE6-A97D-EA64BE34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4964D4-9503-4F79-9B88-2F4EE1E0E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B67974-4FCC-4AF4-8466-438EDE547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2198-54B3-4840-A806-1C53EC5A30C0}" type="datetimeFigureOut">
              <a:rPr lang="ru-RU" smtClean="0"/>
              <a:t>06.11.2024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09FFDA-2220-487D-89E0-1FBA89070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28350B-238C-42BD-809D-82EF1103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2237B-D0FE-4C0B-94E3-FDDE5C34832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63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9F8D-4F2B-4764-B473-A330E5C56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343B51-D379-4702-960C-523F207F39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1DE151-5D87-47D8-AF45-A7A8491CE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060A7A-5C3E-43D4-81B6-003AF61D8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2198-54B3-4840-A806-1C53EC5A30C0}" type="datetimeFigureOut">
              <a:rPr lang="ru-RU" smtClean="0"/>
              <a:t>06.11.2024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328472-395F-4232-8066-515F949EE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25FEAB-FC29-45A7-BC41-2B95494FB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2237B-D0FE-4C0B-94E3-FDDE5C34832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7789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5758C8-B115-4069-A3C6-3DE2F8792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A876BE-1AD9-4AA9-B0C9-856AC2805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5877AE-B549-4D39-A6F0-51703FE3D3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5840A86-7A2D-42F3-8DBA-C540F35403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F4F3907-D244-4316-BF7F-BAF996224F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F73E1EE-D8B2-41BA-9763-20CC25D1F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2198-54B3-4840-A806-1C53EC5A30C0}" type="datetimeFigureOut">
              <a:rPr lang="ru-RU" smtClean="0"/>
              <a:t>06.11.2024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A659CEB-502F-4AF3-BED3-B83337DEC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338A4B9-E9A2-4B61-9AE1-2B86BA547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2237B-D0FE-4C0B-94E3-FDDE5C34832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5240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D422F5-482A-4F08-AEAF-8310AE27F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F763E93-3112-44C5-9096-13E83B82A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2198-54B3-4840-A806-1C53EC5A30C0}" type="datetimeFigureOut">
              <a:rPr lang="ru-RU" smtClean="0"/>
              <a:t>06.11.2024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F538C1D-3DD1-45A6-A1ED-196550931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6946E01-3125-4C21-920B-F3C37A12C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2237B-D0FE-4C0B-94E3-FDDE5C34832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3120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8328452-9B72-4168-8505-C7CE7C9C4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2198-54B3-4840-A806-1C53EC5A30C0}" type="datetimeFigureOut">
              <a:rPr lang="ru-RU" smtClean="0"/>
              <a:t>06.11.2024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C85423B-803E-4DFE-98CF-33EB1C54C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FACE514-C314-4990-A26E-1C12D28CD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2237B-D0FE-4C0B-94E3-FDDE5C34832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5256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920F90-4863-48A2-B4DD-B835D7A67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723DDD-5982-41B4-9932-3BD63FAC2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F07BA0B-5C0A-47F6-80AD-EB457092F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4CFA5B-95B9-4EEB-B9C9-F1A46C3BB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2198-54B3-4840-A806-1C53EC5A30C0}" type="datetimeFigureOut">
              <a:rPr lang="ru-RU" smtClean="0"/>
              <a:t>06.11.2024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70B069-1A99-4D72-9F22-8BB652DED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0898CE-87B1-4EC6-8D50-9BA05C037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2237B-D0FE-4C0B-94E3-FDDE5C34832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8082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BE26D0-7014-46A0-A71D-91FE7CDD9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BE7E6EF-1A0E-4349-89FB-C44D890976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48A7EB-64AB-4A79-B681-0B6C3FD42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F8380A-2A15-4DFC-A567-5187EBC35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2198-54B3-4840-A806-1C53EC5A30C0}" type="datetimeFigureOut">
              <a:rPr lang="ru-RU" smtClean="0"/>
              <a:t>06.11.2024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CD7EA0-EF95-4EBE-A778-6BA6620F9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392A79-F4E6-4A07-AC8C-5B98979D0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2237B-D0FE-4C0B-94E3-FDDE5C34832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325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E58673-17EA-493D-B39C-2ACAB09DB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15B8A56-1C8E-47DF-BE05-80F58B7413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B58CF0-B16B-49FB-AF6D-98B074DE1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2198-54B3-4840-A806-1C53EC5A30C0}" type="datetimeFigureOut">
              <a:rPr lang="ru-RU" smtClean="0"/>
              <a:t>06.11.2024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76B7E2-682F-45EA-97A8-48D212A9C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83DD93-4943-4AB3-9416-DC9B1C227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2237B-D0FE-4C0B-94E3-FDDE5C34832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8702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837A629-59C5-4209-BEEB-29C4F3E914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CD4BDB-EE73-4C84-A0BF-0B49FB10A5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84D25B-614B-4CB0-99F4-37F68E5D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2198-54B3-4840-A806-1C53EC5A30C0}" type="datetimeFigureOut">
              <a:rPr lang="ru-RU" smtClean="0"/>
              <a:t>06.11.2024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232C18-00F5-44CE-94DF-A7A13BE58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5C098F-3B52-4748-B016-D56E89D73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2237B-D0FE-4C0B-94E3-FDDE5C34832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461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 userDrawn="1"/>
        </p:nvCxnSpPr>
        <p:spPr>
          <a:xfrm flipH="1">
            <a:off x="-1518497" y="5767776"/>
            <a:ext cx="144763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2284011" y="-445629"/>
            <a:ext cx="2979148" cy="25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26" dirty="0">
                <a:latin typeface="Arial" panose="020B0604020202020204" pitchFamily="34" charset="0"/>
                <a:cs typeface="Arial" panose="020B0604020202020204" pitchFamily="34" charset="0"/>
              </a:rPr>
              <a:t>ШАБЛОН ЗАГОЛОВОЧНОГО СЛАЙДА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-1162545" y="-443046"/>
            <a:ext cx="1839577" cy="25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26" dirty="0">
                <a:latin typeface="Arial" panose="020B0604020202020204" pitchFamily="34" charset="0"/>
                <a:cs typeface="Arial" panose="020B0604020202020204" pitchFamily="34" charset="0"/>
              </a:rPr>
              <a:t>Пустое поле </a:t>
            </a:r>
          </a:p>
        </p:txBody>
      </p:sp>
      <p:cxnSp>
        <p:nvCxnSpPr>
          <p:cNvPr id="11" name="Прямая со стрелкой 10"/>
          <p:cNvCxnSpPr/>
          <p:nvPr userDrawn="1"/>
        </p:nvCxnSpPr>
        <p:spPr>
          <a:xfrm>
            <a:off x="-583416" y="-227887"/>
            <a:ext cx="1260448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 userDrawn="1"/>
        </p:nvCxnSpPr>
        <p:spPr>
          <a:xfrm flipH="1">
            <a:off x="677032" y="-740649"/>
            <a:ext cx="0" cy="7406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 userDrawn="1"/>
        </p:nvCxnSpPr>
        <p:spPr>
          <a:xfrm flipH="1">
            <a:off x="681687" y="-401166"/>
            <a:ext cx="103286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927302" y="-568692"/>
            <a:ext cx="1839577" cy="40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026" dirty="0">
                <a:latin typeface="Arial" panose="020B0604020202020204" pitchFamily="34" charset="0"/>
                <a:cs typeface="Arial" panose="020B0604020202020204" pitchFamily="34" charset="0"/>
              </a:rPr>
              <a:t>линия выравнивания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77390346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pos="47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СТРОЧНЫЙ ЗАГОЛОВОК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D68A00E-77E9-4E17-AB6D-30B5DE412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996" y="263346"/>
            <a:ext cx="8686005" cy="48914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68000"/>
              </a:lnSpc>
              <a:defRPr lang="ru-RU" sz="6842" b="0" i="0" kern="0" spc="-20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endParaRPr lang="ru-RU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4C31DF66-FD31-40D2-86E3-859CBFE06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0518" y="6549381"/>
            <a:ext cx="284824" cy="116886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lang="ru-RU" sz="798" b="0" i="0" kern="0" spc="-50" smtClean="0">
                <a:solidFill>
                  <a:srgbClr val="757575"/>
                </a:solidFill>
                <a:latin typeface="+mn-lt"/>
                <a:ea typeface="TT Norms Regular" pitchFamily="34" charset="-122"/>
                <a:cs typeface="TT Norms Regular" pitchFamily="34" charset="-120"/>
              </a:defRPr>
            </a:lvl1pPr>
          </a:lstStyle>
          <a:p>
            <a:fld id="{77D613D0-6E26-43FB-BD47-70B2F75E669A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 flipH="1" flipV="1">
            <a:off x="470664" y="-563452"/>
            <a:ext cx="0" cy="49302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 userDrawn="1"/>
        </p:nvCxnSpPr>
        <p:spPr>
          <a:xfrm flipH="1">
            <a:off x="-1141068" y="685614"/>
            <a:ext cx="103286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 flipH="1">
            <a:off x="-1141068" y="1239971"/>
            <a:ext cx="103286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 userDrawn="1"/>
        </p:nvCxnSpPr>
        <p:spPr>
          <a:xfrm flipH="1" flipV="1">
            <a:off x="-14619" y="-563452"/>
            <a:ext cx="0" cy="49302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 userDrawn="1"/>
        </p:nvCxnSpPr>
        <p:spPr>
          <a:xfrm>
            <a:off x="-14619" y="-297378"/>
            <a:ext cx="485282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-108204" y="-819478"/>
            <a:ext cx="824484" cy="565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26" dirty="0">
                <a:latin typeface="Arial" panose="020B0604020202020204" pitchFamily="34" charset="0"/>
                <a:cs typeface="Arial" panose="020B0604020202020204" pitchFamily="34" charset="0"/>
              </a:rPr>
              <a:t>Левое поле (пустое)</a:t>
            </a:r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 flipH="1" flipV="1">
            <a:off x="12185021" y="-563452"/>
            <a:ext cx="0" cy="49302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 userDrawn="1"/>
        </p:nvCxnSpPr>
        <p:spPr>
          <a:xfrm flipH="1" flipV="1">
            <a:off x="11717176" y="-563452"/>
            <a:ext cx="0" cy="49302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 userDrawn="1"/>
        </p:nvCxnSpPr>
        <p:spPr>
          <a:xfrm>
            <a:off x="11699739" y="-297378"/>
            <a:ext cx="485282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 userDrawn="1"/>
        </p:nvSpPr>
        <p:spPr>
          <a:xfrm>
            <a:off x="11606152" y="-819478"/>
            <a:ext cx="824484" cy="565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26" dirty="0">
                <a:latin typeface="Arial" panose="020B0604020202020204" pitchFamily="34" charset="0"/>
                <a:cs typeface="Arial" panose="020B0604020202020204" pitchFamily="34" charset="0"/>
              </a:rPr>
              <a:t>Правое поле (пустое)</a:t>
            </a:r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 flipH="1">
            <a:off x="470665" y="-297378"/>
            <a:ext cx="103286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 userDrawn="1"/>
        </p:nvCxnSpPr>
        <p:spPr>
          <a:xfrm flipH="1">
            <a:off x="-1141068" y="1239971"/>
            <a:ext cx="103286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 userDrawn="1"/>
        </p:nvSpPr>
        <p:spPr>
          <a:xfrm>
            <a:off x="-1947783" y="306710"/>
            <a:ext cx="1839577" cy="40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26" dirty="0">
                <a:latin typeface="Arial" panose="020B0604020202020204" pitchFamily="34" charset="0"/>
                <a:cs typeface="Arial" panose="020B0604020202020204" pitchFamily="34" charset="0"/>
              </a:rPr>
              <a:t>Базовая линия </a:t>
            </a:r>
            <a:br>
              <a:rPr lang="ru-RU" sz="1026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26" dirty="0">
                <a:latin typeface="Arial" panose="020B0604020202020204" pitchFamily="34" charset="0"/>
                <a:cs typeface="Arial" panose="020B0604020202020204" pitchFamily="34" charset="0"/>
              </a:rPr>
              <a:t>первой строки заголовка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-1947782" y="896994"/>
            <a:ext cx="1839577" cy="40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26" dirty="0">
                <a:latin typeface="Arial" panose="020B0604020202020204" pitchFamily="34" charset="0"/>
                <a:cs typeface="Arial" panose="020B0604020202020204" pitchFamily="34" charset="0"/>
              </a:rPr>
              <a:t>Базовая линия </a:t>
            </a:r>
            <a:br>
              <a:rPr lang="ru-RU" sz="1026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26" dirty="0">
                <a:latin typeface="Arial" panose="020B0604020202020204" pitchFamily="34" charset="0"/>
                <a:cs typeface="Arial" panose="020B0604020202020204" pitchFamily="34" charset="0"/>
              </a:rPr>
              <a:t>второй строки заголовка</a:t>
            </a:r>
          </a:p>
        </p:txBody>
      </p:sp>
      <p:sp>
        <p:nvSpPr>
          <p:cNvPr id="24" name="TextBox 23"/>
          <p:cNvSpPr txBox="1"/>
          <p:nvPr userDrawn="1"/>
        </p:nvSpPr>
        <p:spPr>
          <a:xfrm>
            <a:off x="794438" y="-340926"/>
            <a:ext cx="2979148" cy="25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26" dirty="0">
                <a:latin typeface="Arial" panose="020B0604020202020204" pitchFamily="34" charset="0"/>
                <a:cs typeface="Arial" panose="020B0604020202020204" pitchFamily="34" charset="0"/>
              </a:rPr>
              <a:t>ШАБЛОН СЛАЙДА 1</a:t>
            </a:r>
          </a:p>
        </p:txBody>
      </p:sp>
      <p:sp>
        <p:nvSpPr>
          <p:cNvPr id="25" name="TextBox 24"/>
          <p:cNvSpPr txBox="1"/>
          <p:nvPr userDrawn="1"/>
        </p:nvSpPr>
        <p:spPr>
          <a:xfrm>
            <a:off x="716279" y="-464904"/>
            <a:ext cx="1839577" cy="40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026" dirty="0">
                <a:latin typeface="Arial" panose="020B0604020202020204" pitchFamily="34" charset="0"/>
                <a:cs typeface="Arial" panose="020B0604020202020204" pitchFamily="34" charset="0"/>
              </a:rPr>
              <a:t>линия выравнивания заголовка</a:t>
            </a:r>
          </a:p>
        </p:txBody>
      </p:sp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9613" b="8195"/>
          <a:stretch>
            <a:fillRect/>
          </a:stretch>
        </p:blipFill>
        <p:spPr>
          <a:xfrm>
            <a:off x="11463740" y="306710"/>
            <a:ext cx="284824" cy="26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53872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476">
          <p15:clr>
            <a:srgbClr val="FBAE40"/>
          </p15:clr>
        </p15:guide>
        <p15:guide id="2" pos="8139">
          <p15:clr>
            <a:srgbClr val="FBAE40"/>
          </p15:clr>
        </p15:guide>
        <p15:guide id="3" pos="327">
          <p15:clr>
            <a:srgbClr val="FBAE40"/>
          </p15:clr>
        </p15:guide>
        <p15:guide id="4" orient="horz" pos="86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6BE856-46BE-4E65-9ADD-79C0C3B08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3F022C-E710-4ADD-8E54-CE72F7F22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DD991C-5C70-4B46-A147-7FC215EF07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02198-54B3-4840-A806-1C53EC5A30C0}" type="datetimeFigureOut">
              <a:rPr lang="ru-RU" smtClean="0"/>
              <a:t>06.11.2024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B45D83-3662-40A4-A9EB-840BAD8A4F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2212D3-95B8-4302-B5BD-048AFC4EB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2237B-D0FE-4C0B-94E3-FDDE5C34832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5951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2F1AF64E-8F75-42AA-8383-426D976824EB}"/>
              </a:ext>
            </a:extLst>
          </p:cNvPr>
          <p:cNvCxnSpPr/>
          <p:nvPr/>
        </p:nvCxnSpPr>
        <p:spPr>
          <a:xfrm>
            <a:off x="675101" y="5597317"/>
            <a:ext cx="11516899" cy="0"/>
          </a:xfrm>
          <a:prstGeom prst="line">
            <a:avLst/>
          </a:prstGeom>
          <a:ln w="28575">
            <a:solidFill>
              <a:srgbClr val="FF0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0"/>
          <p:cNvSpPr/>
          <p:nvPr/>
        </p:nvSpPr>
        <p:spPr>
          <a:xfrm>
            <a:off x="553516" y="3931664"/>
            <a:ext cx="8243573" cy="166565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lvl="0">
              <a:lnSpc>
                <a:spcPct val="80000"/>
              </a:lnSpc>
            </a:pPr>
            <a:r>
              <a:rPr lang="ru-RU" sz="3200" kern="0" spc="-136" dirty="0" smtClean="0">
                <a:solidFill>
                  <a:prstClr val="black"/>
                </a:solidFill>
                <a:latin typeface="Times New Roman" panose="02020603050405020304" pitchFamily="18" charset="0"/>
                <a:ea typeface="TT Norms Regular" pitchFamily="34" charset="-122"/>
                <a:cs typeface="Times New Roman" panose="02020603050405020304" pitchFamily="18" charset="0"/>
              </a:rPr>
              <a:t>Порядок прохождения производственной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технологической/проектно-технологической)</a:t>
            </a:r>
            <a:r>
              <a:rPr lang="ru-RU" sz="3200" kern="0" spc="-136" dirty="0" smtClean="0">
                <a:solidFill>
                  <a:prstClr val="black"/>
                </a:solidFill>
                <a:latin typeface="Times New Roman" panose="02020603050405020304" pitchFamily="18" charset="0"/>
                <a:ea typeface="TT Norms Regular" pitchFamily="34" charset="-122"/>
                <a:cs typeface="Times New Roman" panose="02020603050405020304" pitchFamily="18" charset="0"/>
              </a:rPr>
              <a:t>  </a:t>
            </a:r>
            <a:r>
              <a:rPr lang="ru-RU" sz="3200" kern="0" spc="-136" dirty="0" smtClean="0">
                <a:solidFill>
                  <a:srgbClr val="FF0040"/>
                </a:solidFill>
                <a:latin typeface="Times New Roman" panose="02020603050405020304" pitchFamily="18" charset="0"/>
                <a:ea typeface="TT Norms Regular" pitchFamily="34" charset="-122"/>
                <a:cs typeface="Times New Roman" panose="02020603050405020304" pitchFamily="18" charset="0"/>
              </a:rPr>
              <a:t>практики</a:t>
            </a:r>
            <a:endParaRPr lang="ru-RU" sz="3200" kern="0" spc="-136" dirty="0">
              <a:solidFill>
                <a:srgbClr val="FF0040"/>
              </a:solidFill>
              <a:latin typeface="Times New Roman" panose="02020603050405020304" pitchFamily="18" charset="0"/>
              <a:ea typeface="TT Norms Regular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Text 1"/>
          <p:cNvSpPr/>
          <p:nvPr/>
        </p:nvSpPr>
        <p:spPr>
          <a:xfrm>
            <a:off x="1199071" y="5814281"/>
            <a:ext cx="6185832" cy="72066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3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Gotham Pro Medium" panose="02000603030000020004" pitchFamily="50" charset="0"/>
              </a:rPr>
              <a:t>Производственная </a:t>
            </a:r>
            <a:r>
              <a:rPr kumimoji="0" lang="ru-RU" sz="2903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Gotham Pro Medium" panose="02000603030000020004" pitchFamily="50" charset="0"/>
              </a:rPr>
              <a:t>практика</a:t>
            </a:r>
            <a:endParaRPr kumimoji="0" lang="ru-RU" sz="290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Gotham Pro Medium" panose="02000603030000020004" pitchFamily="50" charset="0"/>
            </a:endParaRPr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3582" y="5898793"/>
            <a:ext cx="329713" cy="329764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ACE4B178-0BDF-49B9-93C7-50175F2D1893}"/>
              </a:ext>
            </a:extLst>
          </p:cNvPr>
          <p:cNvSpPr/>
          <p:nvPr/>
        </p:nvSpPr>
        <p:spPr bwMode="auto">
          <a:xfrm>
            <a:off x="7651711" y="-952111"/>
            <a:ext cx="4540290" cy="8892988"/>
          </a:xfrm>
          <a:custGeom>
            <a:avLst/>
            <a:gdLst>
              <a:gd name="T0" fmla="*/ 1549 w 1549"/>
              <a:gd name="T1" fmla="*/ 2031 h 3034"/>
              <a:gd name="T2" fmla="*/ 1049 w 1549"/>
              <a:gd name="T3" fmla="*/ 1517 h 3034"/>
              <a:gd name="T4" fmla="*/ 1549 w 1549"/>
              <a:gd name="T5" fmla="*/ 1003 h 3034"/>
              <a:gd name="T6" fmla="*/ 1549 w 1549"/>
              <a:gd name="T7" fmla="*/ 0 h 3034"/>
              <a:gd name="T8" fmla="*/ 0 w 1549"/>
              <a:gd name="T9" fmla="*/ 1517 h 3034"/>
              <a:gd name="T10" fmla="*/ 1549 w 1549"/>
              <a:gd name="T11" fmla="*/ 3034 h 3034"/>
              <a:gd name="T12" fmla="*/ 1549 w 1549"/>
              <a:gd name="T13" fmla="*/ 2031 h 3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49" h="3034">
                <a:moveTo>
                  <a:pt x="1549" y="2031"/>
                </a:moveTo>
                <a:lnTo>
                  <a:pt x="1049" y="1517"/>
                </a:lnTo>
                <a:lnTo>
                  <a:pt x="1549" y="1003"/>
                </a:lnTo>
                <a:lnTo>
                  <a:pt x="1549" y="0"/>
                </a:lnTo>
                <a:lnTo>
                  <a:pt x="0" y="1517"/>
                </a:lnTo>
                <a:lnTo>
                  <a:pt x="1549" y="3034"/>
                </a:lnTo>
                <a:lnTo>
                  <a:pt x="1549" y="20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vert="horz" wrap="square" lIns="82951" tIns="41475" rIns="82951" bIns="41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95" y="433618"/>
            <a:ext cx="2603859" cy="27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042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717851" y="6565523"/>
            <a:ext cx="284824" cy="116883"/>
          </a:xfrm>
        </p:spPr>
        <p:txBody>
          <a:bodyPr/>
          <a:lstStyle/>
          <a:p>
            <a:fld id="{77D613D0-6E26-43FB-BD47-70B2F75E669A}" type="slidenum">
              <a:rPr lang="ru-RU" smtClean="0"/>
              <a:t>2</a:t>
            </a:fld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/>
          <p:nvPr/>
        </p:nvCxnSpPr>
        <p:spPr>
          <a:xfrm flipH="1">
            <a:off x="3006957" y="1240029"/>
            <a:ext cx="1178530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E4FD52-A12D-405E-999C-50B94D86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79"/>
          <a:stretch>
            <a:fillRect/>
          </a:stretch>
        </p:blipFill>
        <p:spPr>
          <a:xfrm>
            <a:off x="10264969" y="1260630"/>
            <a:ext cx="1927031" cy="559737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9DF936-EB1E-4574-8A88-7588911076AC}"/>
              </a:ext>
            </a:extLst>
          </p:cNvPr>
          <p:cNvSpPr/>
          <p:nvPr/>
        </p:nvSpPr>
        <p:spPr>
          <a:xfrm>
            <a:off x="487916" y="520900"/>
            <a:ext cx="7303602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80000"/>
              </a:lnSpc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цель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</a:t>
            </a:r>
            <a:endParaRPr lang="ru-RU" sz="3200" kern="0" spc="-136" dirty="0">
              <a:solidFill>
                <a:srgbClr val="FF0040"/>
              </a:solidFill>
              <a:latin typeface="Times New Roman" panose="02020603050405020304" pitchFamily="18" charset="0"/>
              <a:ea typeface="TT Norms Regular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1DDA619-3245-4DAF-9A84-6728F7A6020B}"/>
              </a:ext>
            </a:extLst>
          </p:cNvPr>
          <p:cNvSpPr/>
          <p:nvPr/>
        </p:nvSpPr>
        <p:spPr>
          <a:xfrm>
            <a:off x="1603460" y="1877186"/>
            <a:ext cx="729615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Общей целью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 </a:t>
            </a:r>
            <a:r>
              <a:rPr lang="ru-RU" sz="2400" dirty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технологической/проектно-технологической)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формирование у обучающихся профессиональных практических знаний, умений, навыков применять самостоятельные решения на конкретном участке работы путем выполнения в условиях производства различных обязанностей, свойственных их будущей профессиональной деятельности.</a:t>
            </a: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dirty="0">
              <a:latin typeface="TT Norms Medium" panose="02000803030000020003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F77F52-D454-4C71-9672-5552CAFAF88E}"/>
              </a:ext>
            </a:extLst>
          </p:cNvPr>
          <p:cNvSpPr/>
          <p:nvPr/>
        </p:nvSpPr>
        <p:spPr>
          <a:xfrm>
            <a:off x="979918" y="1993004"/>
            <a:ext cx="84802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Arial" panose="020B0604020202020204" pitchFamily="34" charset="0"/>
              <a:buAutoNum type="arabicPeriod"/>
              <a:defRPr/>
            </a:pPr>
            <a:endParaRPr kumimoji="0" lang="ru-RU" sz="2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T Norms Medium" panose="02000803030000020003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00351" y="6196191"/>
            <a:ext cx="72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9860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717851" y="6565523"/>
            <a:ext cx="284824" cy="116883"/>
          </a:xfrm>
        </p:spPr>
        <p:txBody>
          <a:bodyPr/>
          <a:lstStyle/>
          <a:p>
            <a:fld id="{77D613D0-6E26-43FB-BD47-70B2F75E669A}" type="slidenum">
              <a:rPr lang="ru-RU" smtClean="0"/>
              <a:t>3</a:t>
            </a:fld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/>
          <p:nvPr/>
        </p:nvCxnSpPr>
        <p:spPr>
          <a:xfrm flipH="1">
            <a:off x="3006957" y="1240029"/>
            <a:ext cx="1178530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E4FD52-A12D-405E-999C-50B94D86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79"/>
          <a:stretch>
            <a:fillRect/>
          </a:stretch>
        </p:blipFill>
        <p:spPr>
          <a:xfrm>
            <a:off x="10264969" y="1260630"/>
            <a:ext cx="1927031" cy="559737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9DF936-EB1E-4574-8A88-7588911076AC}"/>
              </a:ext>
            </a:extLst>
          </p:cNvPr>
          <p:cNvSpPr/>
          <p:nvPr/>
        </p:nvSpPr>
        <p:spPr>
          <a:xfrm>
            <a:off x="535541" y="553628"/>
            <a:ext cx="6117380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80000"/>
              </a:lnSpc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</a:t>
            </a:r>
            <a:endParaRPr lang="ru-RU" sz="3200" kern="0" spc="-136" dirty="0">
              <a:solidFill>
                <a:srgbClr val="FF0040"/>
              </a:solidFill>
              <a:latin typeface="Times New Roman" panose="02020603050405020304" pitchFamily="18" charset="0"/>
              <a:ea typeface="TT Norms Regular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1DDA619-3245-4DAF-9A84-6728F7A6020B}"/>
              </a:ext>
            </a:extLst>
          </p:cNvPr>
          <p:cNvSpPr/>
          <p:nvPr/>
        </p:nvSpPr>
        <p:spPr>
          <a:xfrm>
            <a:off x="535541" y="1702263"/>
            <a:ext cx="981813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технологической/проектно-технологической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практики) являются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акрепление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теоретических знаний по общепрофессиональным и профильным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дисциплинам;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 универсальных, общепрофессиональных и профессиональных компетенций, обучающихся по выбранному направлению и направленности (профилю) подготовки.</a:t>
            </a: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dirty="0">
              <a:latin typeface="TT Norms Medium" panose="02000803030000020003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F77F52-D454-4C71-9672-5552CAFAF88E}"/>
              </a:ext>
            </a:extLst>
          </p:cNvPr>
          <p:cNvSpPr/>
          <p:nvPr/>
        </p:nvSpPr>
        <p:spPr>
          <a:xfrm>
            <a:off x="979918" y="1993004"/>
            <a:ext cx="84802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Arial" panose="020B0604020202020204" pitchFamily="34" charset="0"/>
              <a:buAutoNum type="arabicPeriod"/>
              <a:defRPr/>
            </a:pPr>
            <a:endParaRPr kumimoji="0" lang="ru-RU" sz="2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T Norms Medium" panose="02000803030000020003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17284" y="6196191"/>
            <a:ext cx="71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42691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717851" y="6565523"/>
            <a:ext cx="284824" cy="116883"/>
          </a:xfrm>
        </p:spPr>
        <p:txBody>
          <a:bodyPr/>
          <a:lstStyle/>
          <a:p>
            <a:fld id="{77D613D0-6E26-43FB-BD47-70B2F75E669A}" type="slidenum">
              <a:rPr lang="ru-RU" smtClean="0"/>
              <a:t>4</a:t>
            </a:fld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/>
          <p:nvPr/>
        </p:nvCxnSpPr>
        <p:spPr>
          <a:xfrm flipH="1">
            <a:off x="3006957" y="1240029"/>
            <a:ext cx="1178530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E4FD52-A12D-405E-999C-50B94D86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79"/>
          <a:stretch>
            <a:fillRect/>
          </a:stretch>
        </p:blipFill>
        <p:spPr>
          <a:xfrm>
            <a:off x="10264969" y="1260630"/>
            <a:ext cx="1927031" cy="559737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9DF936-EB1E-4574-8A88-7588911076AC}"/>
              </a:ext>
            </a:extLst>
          </p:cNvPr>
          <p:cNvSpPr/>
          <p:nvPr/>
        </p:nvSpPr>
        <p:spPr>
          <a:xfrm>
            <a:off x="564116" y="487055"/>
            <a:ext cx="3094758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80000"/>
              </a:lnSpc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практики</a:t>
            </a:r>
            <a:endParaRPr lang="ru-RU" sz="3200" kern="0" spc="-136" dirty="0">
              <a:solidFill>
                <a:srgbClr val="FF0040"/>
              </a:solidFill>
              <a:latin typeface="TT Norms Medium" panose="02000803030000020003" pitchFamily="2" charset="-52"/>
              <a:ea typeface="TT Norms Regular" pitchFamily="34" charset="-122"/>
              <a:cs typeface="TT Norms Regular" pitchFamily="34" charset="-12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F77F52-D454-4C71-9672-5552CAFAF88E}"/>
              </a:ext>
            </a:extLst>
          </p:cNvPr>
          <p:cNvSpPr/>
          <p:nvPr/>
        </p:nvSpPr>
        <p:spPr>
          <a:xfrm>
            <a:off x="979918" y="1993004"/>
            <a:ext cx="84802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Arial" panose="020B0604020202020204" pitchFamily="34" charset="0"/>
              <a:buAutoNum type="arabicPeriod"/>
              <a:defRPr/>
            </a:pPr>
            <a:endParaRPr kumimoji="0" lang="ru-RU" sz="2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T Norms Medium" panose="02000803030000020003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4116" y="1506717"/>
            <a:ext cx="10229850" cy="4307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91440" algn="just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7000"/>
              </a:lnSpc>
              <a:spcAft>
                <a:spcPts val="0"/>
              </a:spcAft>
              <a:buSzPts val="1200"/>
              <a:buFont typeface="+mj-lt"/>
              <a:buAutoNum type="arabicParenR"/>
              <a:tabLst>
                <a:tab pos="180340" algn="l"/>
              </a:tabLst>
            </a:pPr>
            <a:r>
              <a:rPr lang="ru-RU" sz="2000" spc="-6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Ознакомление </a:t>
            </a:r>
            <a:r>
              <a:rPr lang="ru-RU" sz="2000" spc="-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общими </a:t>
            </a:r>
            <a:r>
              <a:rPr lang="ru-RU" sz="2000" spc="-6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характеристиками аппаратного и </a:t>
            </a:r>
            <a:r>
              <a:rPr lang="ru-RU" sz="2000" spc="-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программного обеспечения; </a:t>
            </a:r>
          </a:p>
          <a:p>
            <a:pPr marL="457200" lvl="0" indent="-457200" algn="just">
              <a:lnSpc>
                <a:spcPct val="107000"/>
              </a:lnSpc>
              <a:spcAft>
                <a:spcPts val="0"/>
              </a:spcAft>
              <a:buSzPts val="1200"/>
              <a:buFont typeface="+mj-lt"/>
              <a:buAutoNum type="arabicParenR"/>
              <a:tabLst>
                <a:tab pos="180340" algn="l"/>
              </a:tabLst>
            </a:pPr>
            <a:r>
              <a:rPr lang="ru-RU" sz="2000" spc="-6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Сбор </a:t>
            </a:r>
            <a:r>
              <a:rPr lang="ru-RU" sz="2000" spc="-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сведений об основных направлениях деятельности предприятия, применяемых технологий, обязанностях, задачах и применяемых методах работы сотрудников и специалистов, прошедших подготовку по </a:t>
            </a:r>
            <a:r>
              <a:rPr lang="ru-RU" sz="2000" spc="-6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направлению 15.03.06 «Мехатроника и робототехника»; </a:t>
            </a:r>
            <a:endParaRPr lang="ru-RU" sz="2000" spc="-6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7000"/>
              </a:lnSpc>
              <a:spcAft>
                <a:spcPts val="0"/>
              </a:spcAft>
              <a:buSzPts val="1200"/>
              <a:buFont typeface="+mj-lt"/>
              <a:buAutoNum type="arabicParenR"/>
              <a:tabLst>
                <a:tab pos="180340" algn="l"/>
              </a:tabLst>
            </a:pPr>
            <a:r>
              <a:rPr lang="ru-RU" sz="2000" spc="-6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Ознакомление </a:t>
            </a:r>
            <a:r>
              <a:rPr lang="ru-RU" sz="2000" spc="-6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деятельностью </a:t>
            </a:r>
            <a:r>
              <a:rPr lang="ru-RU" sz="2000" spc="-6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предприятия </a:t>
            </a:r>
            <a:r>
              <a:rPr lang="ru-RU" sz="2000" spc="-6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пятого технологического уклада (ППТУ) или предприятия шестого технологического уклада (ПШТУ) по месту прохождения практики с целью изучения нормативной и справочной документации</a:t>
            </a:r>
            <a:r>
              <a:rPr lang="ru-RU" sz="2000" spc="-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lvl="0" indent="-457200" algn="just">
              <a:lnSpc>
                <a:spcPct val="107000"/>
              </a:lnSpc>
              <a:spcAft>
                <a:spcPts val="0"/>
              </a:spcAft>
              <a:buSzPts val="1200"/>
              <a:buFont typeface="+mj-lt"/>
              <a:buAutoNum type="arabicParenR"/>
              <a:tabLst>
                <a:tab pos="180340" algn="l"/>
              </a:tabLst>
            </a:pPr>
            <a:r>
              <a:rPr lang="ru-RU" sz="2000" spc="-6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Систематизация </a:t>
            </a:r>
            <a:r>
              <a:rPr lang="ru-RU" sz="2000" spc="-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углубление теоретических знаний и практических навыков в работе с </a:t>
            </a:r>
            <a:r>
              <a:rPr lang="ru-RU" sz="2000" spc="-6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программным и аппаратным обеспечением технологических и производственных процессов; </a:t>
            </a:r>
            <a:endParaRPr lang="ru-RU" sz="2000" spc="-6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7000"/>
              </a:lnSpc>
              <a:spcAft>
                <a:spcPts val="0"/>
              </a:spcAft>
              <a:buSzPts val="1200"/>
              <a:buFont typeface="+mj-lt"/>
              <a:buAutoNum type="arabicParenR"/>
              <a:tabLst>
                <a:tab pos="180340" algn="l"/>
              </a:tabLst>
            </a:pPr>
            <a:r>
              <a:rPr lang="ru-RU" sz="2000" spc="-6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Овладение </a:t>
            </a:r>
            <a:r>
              <a:rPr lang="ru-RU" sz="2000" spc="-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методикой решения задач, связанных с использованием </a:t>
            </a:r>
            <a:r>
              <a:rPr lang="ru-RU" sz="2000" spc="-6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средств автоматизации и </a:t>
            </a:r>
            <a:r>
              <a:rPr lang="ru-RU" sz="2000" spc="-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вычислительной техники, сбор материалов для отчета по практике.</a:t>
            </a:r>
            <a:endParaRPr lang="ru-RU" sz="2000" spc="-6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04499" y="6196191"/>
            <a:ext cx="778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25369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717851" y="6565523"/>
            <a:ext cx="284824" cy="116883"/>
          </a:xfrm>
        </p:spPr>
        <p:txBody>
          <a:bodyPr/>
          <a:lstStyle/>
          <a:p>
            <a:fld id="{77D613D0-6E26-43FB-BD47-70B2F75E669A}" type="slidenum">
              <a:rPr lang="ru-RU" smtClean="0"/>
              <a:t>5</a:t>
            </a:fld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/>
          <p:nvPr/>
        </p:nvCxnSpPr>
        <p:spPr>
          <a:xfrm flipH="1">
            <a:off x="3006957" y="1240029"/>
            <a:ext cx="1178530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E4FD52-A12D-405E-999C-50B94D86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79"/>
          <a:stretch>
            <a:fillRect/>
          </a:stretch>
        </p:blipFill>
        <p:spPr>
          <a:xfrm>
            <a:off x="10264969" y="1260630"/>
            <a:ext cx="1927031" cy="559737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9DF936-EB1E-4574-8A88-7588911076AC}"/>
              </a:ext>
            </a:extLst>
          </p:cNvPr>
          <p:cNvSpPr/>
          <p:nvPr/>
        </p:nvSpPr>
        <p:spPr>
          <a:xfrm>
            <a:off x="755938" y="265322"/>
            <a:ext cx="724333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прохождения и получения оценки по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</a:t>
            </a:r>
            <a:endParaRPr lang="ru-RU" sz="2800" dirty="0">
              <a:solidFill>
                <a:srgbClr val="FF00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1DDA619-3245-4DAF-9A84-6728F7A6020B}"/>
              </a:ext>
            </a:extLst>
          </p:cNvPr>
          <p:cNvSpPr/>
          <p:nvPr/>
        </p:nvSpPr>
        <p:spPr>
          <a:xfrm>
            <a:off x="526016" y="1418105"/>
            <a:ext cx="68533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Пройдите авторизацию в Личном кабинете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LMS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dirty="0">
              <a:latin typeface="TT Norms Medium" panose="02000803030000020003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F77F52-D454-4C71-9672-5552CAFAF88E}"/>
              </a:ext>
            </a:extLst>
          </p:cNvPr>
          <p:cNvSpPr/>
          <p:nvPr/>
        </p:nvSpPr>
        <p:spPr>
          <a:xfrm>
            <a:off x="979918" y="1993004"/>
            <a:ext cx="84802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Arial" panose="020B0604020202020204" pitchFamily="34" charset="0"/>
              <a:buAutoNum type="arabicPeriod"/>
              <a:defRPr/>
            </a:pPr>
            <a:endParaRPr kumimoji="0" lang="ru-RU" sz="2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T Norms Medium" panose="02000803030000020003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738" y="2208447"/>
            <a:ext cx="6633781" cy="43176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09393" y="6254632"/>
            <a:ext cx="1151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20324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717851" y="6565523"/>
            <a:ext cx="284824" cy="116883"/>
          </a:xfrm>
        </p:spPr>
        <p:txBody>
          <a:bodyPr/>
          <a:lstStyle/>
          <a:p>
            <a:fld id="{77D613D0-6E26-43FB-BD47-70B2F75E669A}" type="slidenum">
              <a:rPr lang="ru-RU" smtClean="0"/>
              <a:t>6</a:t>
            </a:fld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/>
          <p:nvPr/>
        </p:nvCxnSpPr>
        <p:spPr>
          <a:xfrm flipH="1">
            <a:off x="3006957" y="1240029"/>
            <a:ext cx="1178530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E4FD52-A12D-405E-999C-50B94D86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79"/>
          <a:stretch>
            <a:fillRect/>
          </a:stretch>
        </p:blipFill>
        <p:spPr>
          <a:xfrm>
            <a:off x="10264969" y="1260630"/>
            <a:ext cx="1927031" cy="559737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9DF936-EB1E-4574-8A88-7588911076AC}"/>
              </a:ext>
            </a:extLst>
          </p:cNvPr>
          <p:cNvSpPr/>
          <p:nvPr/>
        </p:nvSpPr>
        <p:spPr>
          <a:xfrm>
            <a:off x="621927" y="183412"/>
            <a:ext cx="724333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прохождения 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оценки по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</a:t>
            </a:r>
            <a:r>
              <a:rPr lang="ru-RU" sz="2800" dirty="0" smtClean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F77F52-D454-4C71-9672-5552CAFAF88E}"/>
              </a:ext>
            </a:extLst>
          </p:cNvPr>
          <p:cNvSpPr/>
          <p:nvPr/>
        </p:nvSpPr>
        <p:spPr>
          <a:xfrm>
            <a:off x="979918" y="1993004"/>
            <a:ext cx="84802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Arial" panose="020B0604020202020204" pitchFamily="34" charset="0"/>
              <a:buAutoNum type="arabicPeriod"/>
              <a:defRPr/>
            </a:pPr>
            <a:endParaRPr kumimoji="0" lang="ru-RU" sz="2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T Norms Medium" panose="02000803030000020003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1927" y="1442468"/>
            <a:ext cx="9931602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На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основании </a:t>
            </a:r>
            <a:r>
              <a:rPr lang="ru-RU" dirty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графика прохождения </a:t>
            </a:r>
            <a:r>
              <a:rPr lang="ru-RU" dirty="0" smtClean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производственной практики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отраженной в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Личном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кабинете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студента в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LMS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необходимо ознакомиться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информацией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раздела «Технологическая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(проектно-технологическая)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практика» </a:t>
            </a:r>
            <a:r>
              <a:rPr lang="ru-RU" dirty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вкладке «Учебные материалы».</a:t>
            </a:r>
            <a:endParaRPr lang="ru-RU" sz="1400" dirty="0">
              <a:solidFill>
                <a:srgbClr val="FF0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473" y="2540774"/>
            <a:ext cx="6024151" cy="414163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0538443" y="6313074"/>
            <a:ext cx="9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91989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717851" y="6565523"/>
            <a:ext cx="284824" cy="116883"/>
          </a:xfrm>
        </p:spPr>
        <p:txBody>
          <a:bodyPr/>
          <a:lstStyle/>
          <a:p>
            <a:fld id="{77D613D0-6E26-43FB-BD47-70B2F75E669A}" type="slidenum">
              <a:rPr lang="ru-RU" smtClean="0"/>
              <a:t>7</a:t>
            </a:fld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/>
          <p:nvPr/>
        </p:nvCxnSpPr>
        <p:spPr>
          <a:xfrm flipH="1">
            <a:off x="3006957" y="1240029"/>
            <a:ext cx="1178530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E4FD52-A12D-405E-999C-50B94D86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79"/>
          <a:stretch>
            <a:fillRect/>
          </a:stretch>
        </p:blipFill>
        <p:spPr>
          <a:xfrm>
            <a:off x="10264969" y="1260630"/>
            <a:ext cx="1927031" cy="559737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9DF936-EB1E-4574-8A88-7588911076AC}"/>
              </a:ext>
            </a:extLst>
          </p:cNvPr>
          <p:cNvSpPr/>
          <p:nvPr/>
        </p:nvSpPr>
        <p:spPr>
          <a:xfrm>
            <a:off x="487916" y="185357"/>
            <a:ext cx="724333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прохождения 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оценки по</a:t>
            </a:r>
          </a:p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62025" y="1431390"/>
            <a:ext cx="9302944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После того как Вы откроете вложение под названием  «Технологическая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(проектно-технологическая)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практика», откроется страница, содержащая </a:t>
            </a:r>
            <a:r>
              <a:rPr lang="ru-RU" dirty="0" smtClean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материалы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 названием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«Информация по прохождению практики».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25124" y="6196191"/>
            <a:ext cx="799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9671" y="2414971"/>
            <a:ext cx="641985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65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717851" y="6565523"/>
            <a:ext cx="284824" cy="116883"/>
          </a:xfrm>
        </p:spPr>
        <p:txBody>
          <a:bodyPr/>
          <a:lstStyle/>
          <a:p>
            <a:fld id="{77D613D0-6E26-43FB-BD47-70B2F75E669A}" type="slidenum">
              <a:rPr lang="ru-RU" smtClean="0"/>
              <a:t>8</a:t>
            </a:fld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/>
          <p:nvPr/>
        </p:nvCxnSpPr>
        <p:spPr>
          <a:xfrm flipH="1">
            <a:off x="3006957" y="1240029"/>
            <a:ext cx="1178530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E4FD52-A12D-405E-999C-50B94D86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79"/>
          <a:stretch>
            <a:fillRect/>
          </a:stretch>
        </p:blipFill>
        <p:spPr>
          <a:xfrm>
            <a:off x="10264969" y="1260630"/>
            <a:ext cx="1927031" cy="559737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9DF936-EB1E-4574-8A88-7588911076AC}"/>
              </a:ext>
            </a:extLst>
          </p:cNvPr>
          <p:cNvSpPr/>
          <p:nvPr/>
        </p:nvSpPr>
        <p:spPr>
          <a:xfrm>
            <a:off x="487916" y="266435"/>
            <a:ext cx="724333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прохождения и получения оценки по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</a:t>
            </a:r>
            <a:r>
              <a:rPr lang="ru-RU" sz="2800" dirty="0" smtClean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7916" y="1982524"/>
            <a:ext cx="5779534" cy="394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Материалы под названием «Информация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прохождению практики»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содержат «</a:t>
            </a:r>
            <a:r>
              <a:rPr lang="ru-RU" dirty="0" smtClean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Вебинар</a:t>
            </a:r>
            <a:r>
              <a:rPr lang="ru-RU" dirty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для студентов направления «Мехатроника и </a:t>
            </a:r>
            <a:r>
              <a:rPr lang="ru-RU" dirty="0" smtClean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робототехника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который также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скачать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формате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презентации.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</a:t>
            </a:r>
            <a:r>
              <a:rPr lang="ru-RU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Обратите внимание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что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сверху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над вебинарным окном прикреплены следующие необходимые Вам </a:t>
            </a:r>
            <a:r>
              <a:rPr lang="ru-RU" dirty="0" smtClean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документы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	Информация по прохождению практики;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	Пакет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практики (</a:t>
            </a:r>
            <a:r>
              <a:rPr lang="ru-RU" dirty="0" smtClean="0">
                <a:solidFill>
                  <a:srgbClr val="F01A4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включающий задание на практику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	Договор о практической подготовке в форматах 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doc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Word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и 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pdf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Acrobat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1591999"/>
            <a:ext cx="5256530" cy="47230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0844263" y="6326968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73756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717851" y="6565523"/>
            <a:ext cx="284824" cy="116883"/>
          </a:xfrm>
        </p:spPr>
        <p:txBody>
          <a:bodyPr/>
          <a:lstStyle/>
          <a:p>
            <a:fld id="{77D613D0-6E26-43FB-BD47-70B2F75E669A}" type="slidenum">
              <a:rPr lang="ru-RU" smtClean="0"/>
              <a:t>9</a:t>
            </a:fld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/>
          <p:nvPr/>
        </p:nvCxnSpPr>
        <p:spPr>
          <a:xfrm flipH="1">
            <a:off x="3006957" y="1240029"/>
            <a:ext cx="1178530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E4FD52-A12D-405E-999C-50B94D86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79"/>
          <a:stretch>
            <a:fillRect/>
          </a:stretch>
        </p:blipFill>
        <p:spPr>
          <a:xfrm>
            <a:off x="10264969" y="1260630"/>
            <a:ext cx="1927031" cy="559737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9DF936-EB1E-4574-8A88-7588911076AC}"/>
              </a:ext>
            </a:extLst>
          </p:cNvPr>
          <p:cNvSpPr/>
          <p:nvPr/>
        </p:nvSpPr>
        <p:spPr>
          <a:xfrm>
            <a:off x="487916" y="266435"/>
            <a:ext cx="724333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прохождения и получения оценки по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</a:t>
            </a:r>
            <a:r>
              <a:rPr lang="ru-RU" sz="2800" dirty="0" smtClean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06753" y="1660716"/>
            <a:ext cx="8067675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Когда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 ознакомитесь с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указанными документами,  обратите свое внимание на необходимость принять решение о том, какое из </a:t>
            </a:r>
            <a:r>
              <a:rPr lang="ru-RU" sz="2000" dirty="0" smtClean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2-х возможных мест </a:t>
            </a:r>
            <a:r>
              <a:rPr lang="ru-RU" sz="2000" dirty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прохождения </a:t>
            </a:r>
            <a:r>
              <a:rPr lang="ru-RU" sz="2000" dirty="0" smtClean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практики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 выбираете: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е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сли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обучающийся проходит практику </a:t>
            </a:r>
            <a:r>
              <a:rPr lang="ru-RU" sz="2000" dirty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2000" dirty="0" smtClean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Кафедре Робототехники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МФПУ</a:t>
            </a:r>
            <a:r>
              <a:rPr lang="ru-RU" sz="2000" dirty="0" smtClean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«Синергия»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 заключения договора о практической подготовке </a:t>
            </a:r>
            <a:r>
              <a:rPr lang="ru-RU" sz="20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требуется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обучающийся проходит </a:t>
            </a:r>
            <a:r>
              <a:rPr lang="ru-RU" sz="2000" dirty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практику в профильной организации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 заключить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 о практической подготовке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000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шаблон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его оформления приложен </a:t>
            </a:r>
            <a:r>
              <a:rPr lang="ru-RU" sz="2000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разделе «Учебные материалы»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скан которого необходимо предоставить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закрепленному за студентом 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тьютору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позднее, чем за 2 месяца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начала прохождения практики.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00251" y="6254632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7124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717851" y="6565523"/>
            <a:ext cx="284824" cy="116883"/>
          </a:xfrm>
        </p:spPr>
        <p:txBody>
          <a:bodyPr/>
          <a:lstStyle/>
          <a:p>
            <a:fld id="{77D613D0-6E26-43FB-BD47-70B2F75E669A}" type="slidenum">
              <a:rPr lang="ru-RU" smtClean="0"/>
              <a:t>10</a:t>
            </a:fld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/>
          <p:nvPr/>
        </p:nvCxnSpPr>
        <p:spPr>
          <a:xfrm flipH="1">
            <a:off x="3006957" y="1240029"/>
            <a:ext cx="1178530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E4FD52-A12D-405E-999C-50B94D86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79"/>
          <a:stretch>
            <a:fillRect/>
          </a:stretch>
        </p:blipFill>
        <p:spPr>
          <a:xfrm>
            <a:off x="10264969" y="1260630"/>
            <a:ext cx="1927031" cy="559737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9DF936-EB1E-4574-8A88-7588911076AC}"/>
              </a:ext>
            </a:extLst>
          </p:cNvPr>
          <p:cNvSpPr/>
          <p:nvPr/>
        </p:nvSpPr>
        <p:spPr>
          <a:xfrm>
            <a:off x="487916" y="266435"/>
            <a:ext cx="724333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прохождения и получения оценки по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</a:t>
            </a:r>
            <a:r>
              <a:rPr lang="ru-RU" sz="2800" dirty="0" smtClean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27667" y="2153407"/>
            <a:ext cx="8731249" cy="437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50215" algn="ctr">
              <a:lnSpc>
                <a:spcPct val="107000"/>
              </a:lnSpc>
            </a:pPr>
            <a:r>
              <a:rPr lang="ru-RU" sz="3600" b="1" dirty="0" smtClean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</a:t>
            </a:r>
            <a:r>
              <a:rPr lang="ru-RU" sz="3600" b="1" dirty="0" smtClean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6. В задачи Вашего 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тьютора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входит формирование и согласование приказа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 организации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практики с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указанием места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прохождения практики и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назначения в письменной форме закрепленного за Вами руководителя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практики от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университета не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позднее чем за два месяца до начала прохождения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практики.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данного приказа об организации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в вашем личном кабинете появляется руководитель практики от Университета, которому посредством общения в диалоговом окне Вы можете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задавать</a:t>
            </a:r>
          </a:p>
          <a:p>
            <a:pPr marL="457200" indent="450215" algn="ctr">
              <a:lnSpc>
                <a:spcPct val="107000"/>
              </a:lnSpc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организационные, учебные и технические вопросы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b="1" dirty="0" smtClean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b="1" dirty="0">
              <a:solidFill>
                <a:srgbClr val="FF004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916" y="1465886"/>
            <a:ext cx="3219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Проконтролируйте!!!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83333" y="6254632"/>
            <a:ext cx="1532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05532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717851" y="6565523"/>
            <a:ext cx="284824" cy="116883"/>
          </a:xfrm>
        </p:spPr>
        <p:txBody>
          <a:bodyPr/>
          <a:lstStyle/>
          <a:p>
            <a:fld id="{77D613D0-6E26-43FB-BD47-70B2F75E669A}" type="slidenum">
              <a:rPr lang="ru-RU" smtClean="0"/>
              <a:t>11</a:t>
            </a:fld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/>
          <p:nvPr/>
        </p:nvCxnSpPr>
        <p:spPr>
          <a:xfrm flipH="1">
            <a:off x="3006957" y="1240029"/>
            <a:ext cx="1178530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E4FD52-A12D-405E-999C-50B94D86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79"/>
          <a:stretch>
            <a:fillRect/>
          </a:stretch>
        </p:blipFill>
        <p:spPr>
          <a:xfrm>
            <a:off x="10264969" y="1260630"/>
            <a:ext cx="1927031" cy="559737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9DF936-EB1E-4574-8A88-7588911076AC}"/>
              </a:ext>
            </a:extLst>
          </p:cNvPr>
          <p:cNvSpPr/>
          <p:nvPr/>
        </p:nvSpPr>
        <p:spPr>
          <a:xfrm>
            <a:off x="487916" y="266435"/>
            <a:ext cx="724333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прохождения и получения оценки по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</a:t>
            </a:r>
            <a:r>
              <a:rPr lang="ru-RU" sz="2800" dirty="0" smtClean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83333" y="6254632"/>
            <a:ext cx="1532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86467" y="2023534"/>
            <a:ext cx="79163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Далее студент проходит практику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ее графику и по плану ее прохождения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сформированному </a:t>
            </a:r>
            <a:r>
              <a:rPr lang="ru-RU" sz="2000" b="1" dirty="0" smtClean="0">
                <a:solidFill>
                  <a:srgbClr val="F01A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руководителем практики </a:t>
            </a:r>
            <a:r>
              <a:rPr lang="ru-RU" sz="2000" dirty="0" smtClean="0">
                <a:solidFill>
                  <a:srgbClr val="F01A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Университета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на кафедре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</a:t>
            </a:r>
            <a:r>
              <a:rPr lang="ru-RU" sz="2000" dirty="0" smtClean="0">
                <a:solidFill>
                  <a:srgbClr val="F01A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</a:t>
            </a:r>
            <a:r>
              <a:rPr lang="ru-RU" sz="2000" b="1" dirty="0" smtClean="0">
                <a:solidFill>
                  <a:srgbClr val="F01A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руководителем практики от Университета и руководителем практики от профильной организации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в профильной организации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Студентом выполняются назначенные работы и/или исследования, осуществляется сбор и систематизация информации для формирования отчета по итогам прохождения практики в соответствии с заданием на практику (см. «</a:t>
            </a:r>
            <a:r>
              <a:rPr lang="ru-RU" sz="2000" dirty="0" smtClean="0">
                <a:solidFill>
                  <a:srgbClr val="F01A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 практики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9522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717851" y="6565523"/>
            <a:ext cx="284824" cy="116883"/>
          </a:xfrm>
        </p:spPr>
        <p:txBody>
          <a:bodyPr/>
          <a:lstStyle/>
          <a:p>
            <a:fld id="{77D613D0-6E26-43FB-BD47-70B2F75E669A}" type="slidenum">
              <a:rPr lang="ru-RU" smtClean="0"/>
              <a:t>12</a:t>
            </a:fld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/>
          <p:nvPr/>
        </p:nvCxnSpPr>
        <p:spPr>
          <a:xfrm flipH="1">
            <a:off x="3006957" y="1240029"/>
            <a:ext cx="1178530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E4FD52-A12D-405E-999C-50B94D86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79"/>
          <a:stretch>
            <a:fillRect/>
          </a:stretch>
        </p:blipFill>
        <p:spPr>
          <a:xfrm>
            <a:off x="10264969" y="1260630"/>
            <a:ext cx="1927031" cy="559737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9DF936-EB1E-4574-8A88-7588911076AC}"/>
              </a:ext>
            </a:extLst>
          </p:cNvPr>
          <p:cNvSpPr/>
          <p:nvPr/>
        </p:nvSpPr>
        <p:spPr>
          <a:xfrm>
            <a:off x="487916" y="266435"/>
            <a:ext cx="724333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прохождения и получения оценки по</a:t>
            </a:r>
          </a:p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1650" y="1403141"/>
            <a:ext cx="1033674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0" marR="36195" indent="450215" algn="just">
              <a:spcAft>
                <a:spcPts val="0"/>
              </a:spcAft>
              <a:tabLst>
                <a:tab pos="253365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По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итогам прохождения практики необходимо не позднее, чем на следующий день после даты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её окончания </a:t>
            </a:r>
            <a:r>
              <a:rPr lang="ru-RU" sz="2000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прикрепить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FF0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поле «Ответ» </a:t>
            </a:r>
            <a:r>
              <a:rPr lang="ru-RU" sz="2000" b="1" dirty="0">
                <a:solidFill>
                  <a:srgbClr val="FF0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комплект отчетной документации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практике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9850" marR="36195" indent="450215" algn="just">
              <a:spcAft>
                <a:spcPts val="0"/>
              </a:spcAft>
              <a:tabLst>
                <a:tab pos="253365" algn="l"/>
              </a:tabLst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36195" lvl="0" indent="-457200" algn="just">
              <a:spcAft>
                <a:spcPts val="0"/>
              </a:spcAft>
              <a:buFont typeface="+mj-lt"/>
              <a:buAutoNum type="arabicParenR"/>
              <a:tabLst>
                <a:tab pos="253365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Скан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подписанного </a:t>
            </a:r>
            <a:r>
              <a:rPr lang="ru-RU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договора с организацией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(если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проходили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практику в профильной организации);</a:t>
            </a:r>
          </a:p>
          <a:p>
            <a:pPr marL="457200" marR="36195" lvl="0" indent="-457200" algn="just">
              <a:spcAft>
                <a:spcPts val="0"/>
              </a:spcAft>
              <a:buFont typeface="+mj-lt"/>
              <a:buAutoNum type="arabicParenR"/>
              <a:tabLst>
                <a:tab pos="270510" algn="l"/>
              </a:tabLst>
            </a:pPr>
            <a:r>
              <a:rPr lang="ru-RU" sz="20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Индивидуальное задание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практику с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Вашей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электронной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подписью или сканом личной подписи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последней странице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одному из 2-х типов практики: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выполнения на базе профильной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организации/для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выполнения на базе Университета;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36195" lvl="0" indent="-457200" algn="just">
              <a:spcAft>
                <a:spcPts val="0"/>
              </a:spcAft>
              <a:buFont typeface="+mj-lt"/>
              <a:buAutoNum type="arabicParenR"/>
              <a:tabLst>
                <a:tab pos="253365" algn="l"/>
              </a:tabLst>
            </a:pPr>
            <a:r>
              <a:rPr lang="ru-RU" sz="2000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 </a:t>
            </a:r>
            <a:r>
              <a:rPr lang="ru-RU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прохождении практики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содержащий подробные ответы обучающегося на практические кейс-задачи, подписанный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студентом (электронная подпись или скан личной подписи),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также подписанный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профильной организацией на титульном листе;</a:t>
            </a:r>
          </a:p>
          <a:p>
            <a:pPr marL="457200" marR="36195" lvl="0" indent="-457200" algn="just">
              <a:spcAft>
                <a:spcPts val="0"/>
              </a:spcAft>
              <a:buFont typeface="+mj-lt"/>
              <a:buAutoNum type="arabicParenR"/>
              <a:tabLst>
                <a:tab pos="253365" algn="l"/>
              </a:tabLst>
            </a:pPr>
            <a:r>
              <a:rPr lang="ru-RU" sz="2000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Справка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фирменном бланке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профильной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организации, подписанная ответственным лицом от организации (если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проходили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практику в профильной организации);</a:t>
            </a:r>
          </a:p>
          <a:p>
            <a:pPr marL="457200" marR="36195" lvl="0" indent="-457200" algn="just">
              <a:spcAft>
                <a:spcPts val="0"/>
              </a:spcAft>
              <a:buFont typeface="+mj-lt"/>
              <a:buAutoNum type="arabicParenR"/>
              <a:tabLst>
                <a:tab pos="253365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Аттестационный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63326" y="6254632"/>
            <a:ext cx="96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40906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717851" y="6565523"/>
            <a:ext cx="284824" cy="116883"/>
          </a:xfrm>
        </p:spPr>
        <p:txBody>
          <a:bodyPr/>
          <a:lstStyle/>
          <a:p>
            <a:fld id="{77D613D0-6E26-43FB-BD47-70B2F75E669A}" type="slidenum">
              <a:rPr lang="ru-RU" smtClean="0"/>
              <a:t>13</a:t>
            </a:fld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/>
          <p:nvPr/>
        </p:nvCxnSpPr>
        <p:spPr>
          <a:xfrm flipH="1">
            <a:off x="3006957" y="1240029"/>
            <a:ext cx="1178530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E4FD52-A12D-405E-999C-50B94D86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79"/>
          <a:stretch>
            <a:fillRect/>
          </a:stretch>
        </p:blipFill>
        <p:spPr>
          <a:xfrm>
            <a:off x="10264969" y="1260630"/>
            <a:ext cx="1927031" cy="559737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9DF936-EB1E-4574-8A88-7588911076AC}"/>
              </a:ext>
            </a:extLst>
          </p:cNvPr>
          <p:cNvSpPr/>
          <p:nvPr/>
        </p:nvSpPr>
        <p:spPr>
          <a:xfrm>
            <a:off x="487916" y="266435"/>
            <a:ext cx="724333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прохождения и получения оценки по</a:t>
            </a:r>
          </a:p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54428" y="2451438"/>
            <a:ext cx="789622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</a:t>
            </a:r>
            <a:r>
              <a:rPr lang="ru-RU" sz="2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загрузки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перечисленных на предыдущем слайде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документов в поле </a:t>
            </a:r>
            <a:r>
              <a:rPr lang="ru-RU" sz="2400" dirty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«Ответ»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руководитель практики от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Университета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согласно приказу и </a:t>
            </a:r>
            <a:r>
              <a:rPr lang="ru-RU" sz="2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установленные сроки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проверяет данный комплект документов, загружает подписанный </a:t>
            </a:r>
            <a:r>
              <a:rPr lang="ru-RU" sz="2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аттестационный лист и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выставляет баллы или же отправляет замечания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данному комплекту документов, которые необходимо устранить и вновь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отправить пакет документов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проверку.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916" y="1529176"/>
            <a:ext cx="3219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Проконтролируйте!!!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66384" y="6196191"/>
            <a:ext cx="1151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3600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717851" y="6565523"/>
            <a:ext cx="284824" cy="116883"/>
          </a:xfrm>
        </p:spPr>
        <p:txBody>
          <a:bodyPr/>
          <a:lstStyle/>
          <a:p>
            <a:fld id="{77D613D0-6E26-43FB-BD47-70B2F75E669A}" type="slidenum">
              <a:rPr lang="ru-RU" smtClean="0"/>
              <a:t>14</a:t>
            </a:fld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/>
          <p:nvPr/>
        </p:nvCxnSpPr>
        <p:spPr>
          <a:xfrm flipH="1">
            <a:off x="3006957" y="1240029"/>
            <a:ext cx="1178530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E4FD52-A12D-405E-999C-50B94D86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79"/>
          <a:stretch>
            <a:fillRect/>
          </a:stretch>
        </p:blipFill>
        <p:spPr>
          <a:xfrm>
            <a:off x="10264969" y="1260630"/>
            <a:ext cx="1927031" cy="559737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9DF936-EB1E-4574-8A88-7588911076AC}"/>
              </a:ext>
            </a:extLst>
          </p:cNvPr>
          <p:cNvSpPr/>
          <p:nvPr/>
        </p:nvSpPr>
        <p:spPr>
          <a:xfrm>
            <a:off x="755938" y="224665"/>
            <a:ext cx="4959114" cy="8802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80000"/>
              </a:lnSpc>
            </a:pPr>
            <a:r>
              <a:rPr lang="ru-RU" sz="3200" kern="0" spc="-136" dirty="0" smtClean="0">
                <a:solidFill>
                  <a:prstClr val="black"/>
                </a:solidFill>
                <a:latin typeface="Times New Roman" panose="02020603050405020304" pitchFamily="18" charset="0"/>
                <a:ea typeface="TT Norms Regular" pitchFamily="34" charset="-122"/>
                <a:cs typeface="Times New Roman" panose="02020603050405020304" pitchFamily="18" charset="0"/>
              </a:rPr>
              <a:t>Критерии оценивания </a:t>
            </a:r>
          </a:p>
          <a:p>
            <a:pPr lvl="0">
              <a:lnSpc>
                <a:spcPct val="80000"/>
              </a:lnSpc>
            </a:pP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производственной</a:t>
            </a:r>
            <a:r>
              <a:rPr lang="ru-RU" sz="3200" kern="0" spc="-136" dirty="0" smtClean="0">
                <a:solidFill>
                  <a:srgbClr val="FF0040"/>
                </a:solidFill>
                <a:latin typeface="Times New Roman" panose="02020603050405020304" pitchFamily="18" charset="0"/>
                <a:ea typeface="TT Norms Regular" pitchFamily="34" charset="-122"/>
                <a:cs typeface="Times New Roman" panose="02020603050405020304" pitchFamily="18" charset="0"/>
              </a:rPr>
              <a:t> </a:t>
            </a:r>
            <a:r>
              <a:rPr lang="ru-RU" sz="3200" kern="0" spc="-136" dirty="0" smtClean="0">
                <a:solidFill>
                  <a:srgbClr val="FF0040"/>
                </a:solidFill>
                <a:latin typeface="Times New Roman" panose="02020603050405020304" pitchFamily="18" charset="0"/>
                <a:ea typeface="TT Norms Regular" pitchFamily="34" charset="-122"/>
                <a:cs typeface="Times New Roman" panose="02020603050405020304" pitchFamily="18" charset="0"/>
              </a:rPr>
              <a:t>практики</a:t>
            </a:r>
            <a:endParaRPr lang="ru-RU" sz="3200" kern="0" spc="-136" dirty="0">
              <a:solidFill>
                <a:srgbClr val="FF0040"/>
              </a:solidFill>
              <a:latin typeface="Times New Roman" panose="02020603050405020304" pitchFamily="18" charset="0"/>
              <a:ea typeface="TT Norms Regular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6004" y="1299429"/>
            <a:ext cx="1038225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оценивается дифференцированной отметкой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отлично, хорошо, удовлетворительно, неудовлетворительно: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ценку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получают работы, в которых содержатся элементы научного творчества, делаются самостоятельные выводы, дается аргументированная критика и самостоятельный анализ фактического материала на основе глубоких знаний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 и др. источников информации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данной теме;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ставится тогда, когда в отчетных документах по практике, выполненных на достаточном теоретическом уровне, полно и всесторонне освещаются вопросы темы, но нет должной степени творчества, имеются недочеты, которые могли повлиять на результат;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ценку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удовлетворительно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имеют работы, в которых правильно освещены основные вопросы темы, но не проявилось умение логически стройного их изложения, самостоятельного анализа источников, содержатся отдельные ошибочные положения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Оценку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solidFill>
                  <a:srgbClr val="FF0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неудовлетворительно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обучающиеся получают в случае, когда не могут ответить на замечания руководителя, не владеют материалом работы, не в состоянии дать объяснения выводам и теоретическим положениям данной проблемы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24208" y="6324571"/>
            <a:ext cx="1278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96145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717851" y="6565523"/>
            <a:ext cx="284824" cy="116883"/>
          </a:xfrm>
        </p:spPr>
        <p:txBody>
          <a:bodyPr/>
          <a:lstStyle/>
          <a:p>
            <a:fld id="{77D613D0-6E26-43FB-BD47-70B2F75E669A}" type="slidenum">
              <a:rPr lang="ru-RU" smtClean="0"/>
              <a:t>15</a:t>
            </a:fld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/>
          <p:nvPr/>
        </p:nvCxnSpPr>
        <p:spPr>
          <a:xfrm flipH="1">
            <a:off x="3006957" y="1240029"/>
            <a:ext cx="1178530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E4FD52-A12D-405E-999C-50B94D86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79"/>
          <a:stretch>
            <a:fillRect/>
          </a:stretch>
        </p:blipFill>
        <p:spPr>
          <a:xfrm>
            <a:off x="10264969" y="1260630"/>
            <a:ext cx="1927031" cy="559737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9DF936-EB1E-4574-8A88-7588911076AC}"/>
              </a:ext>
            </a:extLst>
          </p:cNvPr>
          <p:cNvSpPr/>
          <p:nvPr/>
        </p:nvSpPr>
        <p:spPr>
          <a:xfrm>
            <a:off x="487915" y="533135"/>
            <a:ext cx="39818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обратной связи</a:t>
            </a:r>
            <a:endParaRPr lang="ru-RU" sz="2800" dirty="0">
              <a:solidFill>
                <a:srgbClr val="FF00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4525" y="1927563"/>
            <a:ext cx="7220467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возникновении вопросов/сложностей просьба обращаться к закрепленному за Вами </a:t>
            </a:r>
            <a:r>
              <a:rPr lang="ru-RU" sz="2800" b="1" i="1" dirty="0" smtClean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тьютору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или назначенному Вам </a:t>
            </a:r>
            <a:r>
              <a:rPr lang="ru-RU" sz="2800" b="1" i="1" dirty="0" smtClean="0">
                <a:solidFill>
                  <a:srgbClr val="FF00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руководителю практики!</a:t>
            </a:r>
          </a:p>
          <a:p>
            <a:pPr algn="ctr"/>
            <a:endParaRPr lang="ru-RU" sz="2400" b="1" i="1" dirty="0">
              <a:solidFill>
                <a:srgbClr val="FF004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400" b="1" i="1" dirty="0" smtClean="0">
              <a:solidFill>
                <a:srgbClr val="FF004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400" b="1" i="1" dirty="0" smtClean="0">
              <a:solidFill>
                <a:srgbClr val="FF004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Связаться с тьютором и/или руководителем практики Вы можете посредством системы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LMS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соответствующие окна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74943" y="6196191"/>
            <a:ext cx="1032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90502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1130</Words>
  <Application>Microsoft Office PowerPoint</Application>
  <PresentationFormat>Широкоэкранный</PresentationFormat>
  <Paragraphs>104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Gotham Pro Medium</vt:lpstr>
      <vt:lpstr>Times New Roman</vt:lpstr>
      <vt:lpstr>TT Norms Medium</vt:lpstr>
      <vt:lpstr>TT Norms Regular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Попонова Алина Михайловна</dc:creator>
  <cp:lastModifiedBy>Данильцева Елена Владимировна</cp:lastModifiedBy>
  <cp:revision>64</cp:revision>
  <dcterms:created xsi:type="dcterms:W3CDTF">2023-07-31T14:15:19Z</dcterms:created>
  <dcterms:modified xsi:type="dcterms:W3CDTF">2024-11-06T05:32:03Z</dcterms:modified>
</cp:coreProperties>
</file>