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6"/>
  </p:notesMasterIdLst>
  <p:handoutMasterIdLst>
    <p:handoutMasterId r:id="rId17"/>
  </p:handoutMasterIdLst>
  <p:sldIdLst>
    <p:sldId id="405" r:id="rId2"/>
    <p:sldId id="647" r:id="rId3"/>
    <p:sldId id="648" r:id="rId4"/>
    <p:sldId id="669" r:id="rId5"/>
    <p:sldId id="670" r:id="rId6"/>
    <p:sldId id="675" r:id="rId7"/>
    <p:sldId id="678" r:id="rId8"/>
    <p:sldId id="671" r:id="rId9"/>
    <p:sldId id="676" r:id="rId10"/>
    <p:sldId id="673" r:id="rId11"/>
    <p:sldId id="674" r:id="rId12"/>
    <p:sldId id="679" r:id="rId13"/>
    <p:sldId id="680" r:id="rId14"/>
    <p:sldId id="661" r:id="rId15"/>
  </p:sldIdLst>
  <p:sldSz cx="10693400" cy="7561263"/>
  <p:notesSz cx="6669088" cy="992822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1E28"/>
    <a:srgbClr val="E60000"/>
    <a:srgbClr val="EB0000"/>
    <a:srgbClr val="EB1E00"/>
    <a:srgbClr val="E51F26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752" autoAdjust="0"/>
    <p:restoredTop sz="96408" autoAdjust="0"/>
  </p:normalViewPr>
  <p:slideViewPr>
    <p:cSldViewPr showGuides="1">
      <p:cViewPr>
        <p:scale>
          <a:sx n="113" d="100"/>
          <a:sy n="113" d="100"/>
        </p:scale>
        <p:origin x="-912" y="-210"/>
      </p:cViewPr>
      <p:guideLst>
        <p:guide orient="horz" pos="2296"/>
        <p:guide orient="horz" pos="2531"/>
        <p:guide pos="2880"/>
        <p:guide pos="3368"/>
      </p:guideLst>
    </p:cSldViewPr>
  </p:slideViewPr>
  <p:outlineViewPr>
    <p:cViewPr>
      <p:scale>
        <a:sx n="33" d="100"/>
        <a:sy n="33" d="100"/>
      </p:scale>
      <p:origin x="0" y="1147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xmlns="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xmlns="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xmlns="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xmlns="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xmlns="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xmlns="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xmlns="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xmlns="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xmlns="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xmlns="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xmlns="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xmlns="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xmlns="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xmlns="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xmlns="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xmlns="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xmlns="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xmlns="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xmlns="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xmlns="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xmlns="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xmlns="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xmlns="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xmlns="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xmlns="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xmlns="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xmlns="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xmlns="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xmlns="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xmlns="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xmlns="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xmlns="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xmlns="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xmlns="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xmlns="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xmlns="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967" y="3077033"/>
            <a:ext cx="9679452" cy="2761378"/>
          </a:xfrm>
        </p:spPr>
        <p:txBody>
          <a:bodyPr>
            <a:normAutofit fontScale="90000"/>
          </a:bodyPr>
          <a:lstStyle/>
          <a:p>
            <a:r>
              <a:rPr lang="ru-RU" sz="2100" dirty="0"/>
              <a:t>ОТЧЕТ </a:t>
            </a:r>
            <a:br>
              <a:rPr lang="ru-RU" sz="2100" dirty="0"/>
            </a:br>
            <a:r>
              <a:rPr lang="ru-RU" sz="2100" dirty="0"/>
              <a:t>о прохождении учебной практики </a:t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000" dirty="0"/>
              <a:t>по профессиональному модулю ПМ.01 Создание визуализированного движения персонажа в анимационном произведении с использованием традиционных и современных технологий</a:t>
            </a:r>
            <a:br>
              <a:rPr lang="ru-RU" sz="20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2100" dirty="0"/>
              <a:t>в период с «___» __________20__ г. по «___» __________20__ г. </a:t>
            </a:r>
            <a:br>
              <a:rPr lang="ru-RU" sz="21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100" dirty="0"/>
              <a:t>Специальность 55.02.02 Анимация и анимационное кино (по видам)</a:t>
            </a:r>
            <a:endParaRPr lang="ru-RU" sz="2700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xmlns="" id="{8EC7E33D-1387-4B56-A695-F4C72A50F4EE}"/>
              </a:ext>
            </a:extLst>
          </p:cNvPr>
          <p:cNvSpPr txBox="1">
            <a:spLocks/>
          </p:cNvSpPr>
          <p:nvPr/>
        </p:nvSpPr>
        <p:spPr bwMode="auto">
          <a:xfrm>
            <a:off x="426967" y="5980906"/>
            <a:ext cx="871296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____________________________________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_______________________________________________</a:t>
            </a: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ФИО Руководителя:____________________________________</a:t>
            </a:r>
            <a:endParaRPr lang="ru-RU" altLang="ru-RU" sz="2200" u="sng" dirty="0">
              <a:solidFill>
                <a:srgbClr val="FF0000"/>
              </a:solidFill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2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16" y="1980431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«МОСКОВСКИЙ  УНИВЕРСИТЕТ 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Факультет Анимации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Кафедра Анимации и комиксов</a:t>
            </a:r>
          </a:p>
        </p:txBody>
      </p:sp>
    </p:spTree>
    <p:extLst>
      <p:ext uri="{BB962C8B-B14F-4D97-AF65-F5344CB8AC3E}">
        <p14:creationId xmlns:p14="http://schemas.microsoft.com/office/powerpoint/2010/main" val="1357806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393497"/>
            <a:ext cx="9687193" cy="997196"/>
          </a:xfrm>
        </p:spPr>
        <p:txBody>
          <a:bodyPr/>
          <a:lstStyle/>
          <a:p>
            <a:r>
              <a:rPr lang="ru-RU" sz="3600" dirty="0"/>
              <a:t>Сборка проекта по выданному </a:t>
            </a:r>
            <a:r>
              <a:rPr lang="ru-RU" sz="3600" dirty="0" err="1"/>
              <a:t>аниматику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59403" y="2052439"/>
            <a:ext cx="928903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000" dirty="0">
                <a:latin typeface="Arial" pitchFamily="34" charset="0"/>
                <a:cs typeface="Arial" pitchFamily="34" charset="0"/>
              </a:rPr>
              <a:t>Ознакомление с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аниматиком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серии и конкретного шота, взятого в работу. Внимательное изучение режиссерской экспликации (описание действий, происходящих в сцене), а также составных элементов, из которых будет собираться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лейаут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lvl="0" indent="542925" algn="just"/>
            <a:r>
              <a:rPr lang="ru-RU" sz="2000" dirty="0">
                <a:latin typeface="Arial" pitchFamily="34" charset="0"/>
                <a:cs typeface="Arial" pitchFamily="34" charset="0"/>
              </a:rPr>
              <a:t>Расстановка персонажей в пространстве внутри сцены в соответствии с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аниматиком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а также относительно составных частей сцены (слои фона), и других персонажей. </a:t>
            </a:r>
          </a:p>
          <a:p>
            <a:pPr lvl="0" indent="542925" algn="just"/>
            <a:r>
              <a:rPr lang="ru-RU" sz="2000" dirty="0" err="1">
                <a:latin typeface="Arial" pitchFamily="34" charset="0"/>
                <a:cs typeface="Arial" pitchFamily="34" charset="0"/>
              </a:rPr>
              <a:t>Риггинг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персонажей (должен осуществляться со знанием прямой и инверсной кинематики).</a:t>
            </a:r>
          </a:p>
          <a:p>
            <a:pPr lvl="0" indent="542925" algn="just"/>
            <a:r>
              <a:rPr lang="ru-RU" sz="2000" dirty="0">
                <a:latin typeface="Arial" pitchFamily="34" charset="0"/>
                <a:cs typeface="Arial" pitchFamily="34" charset="0"/>
              </a:rPr>
              <a:t>Расстановка ключевых поз для дальнейшей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фазовки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автоматическом или полуавтоматическом режиме.</a:t>
            </a:r>
          </a:p>
          <a:p>
            <a:pPr indent="542925" algn="just"/>
            <a:r>
              <a:rPr lang="ru-RU" sz="2000" dirty="0">
                <a:latin typeface="Arial" pitchFamily="34" charset="0"/>
                <a:cs typeface="Arial" pitchFamily="34" charset="0"/>
              </a:rPr>
              <a:t>Гармоничное использование пропсов, технически грамотное их взаимодействие с персонажами.</a:t>
            </a:r>
          </a:p>
        </p:txBody>
      </p:sp>
    </p:spTree>
    <p:extLst>
      <p:ext uri="{BB962C8B-B14F-4D97-AF65-F5344CB8AC3E}">
        <p14:creationId xmlns:p14="http://schemas.microsoft.com/office/powerpoint/2010/main" val="794713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64" y="393497"/>
            <a:ext cx="9687193" cy="997196"/>
          </a:xfrm>
        </p:spPr>
        <p:txBody>
          <a:bodyPr/>
          <a:lstStyle/>
          <a:p>
            <a:r>
              <a:rPr lang="ru-RU" sz="3600" dirty="0"/>
              <a:t>Актерский отыгрыш </a:t>
            </a:r>
            <a:br>
              <a:rPr lang="ru-RU" sz="3600" dirty="0"/>
            </a:br>
            <a:r>
              <a:rPr lang="ru-RU" sz="3600" dirty="0"/>
              <a:t>в ключевых позах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2164" y="2052439"/>
            <a:ext cx="928903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42925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Работа с пониманием и соблюдением 12 принципов анимации.</a:t>
            </a:r>
          </a:p>
          <a:p>
            <a:pPr lvl="0" indent="542925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Работа с массой персонажа.</a:t>
            </a:r>
          </a:p>
          <a:p>
            <a:pPr lvl="0" indent="542925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Особое внимание обращается именно на отыгрыш, он должен быть достаточно эмоциональным чтобы максимально отражать замысел режиссера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аниматика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Позы, эмоции, мимика должны отражать внутреннее состояние персонажа.</a:t>
            </a:r>
          </a:p>
          <a:p>
            <a:pPr lvl="0" indent="542925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Технически грамотная сборка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лейаута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блокинг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 в соответствии с требованиями производства. </a:t>
            </a:r>
          </a:p>
          <a:p>
            <a:pPr indent="542925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Подготовка сцены к рендеру. Вывод осуществляется в формате видеофайла.</a:t>
            </a:r>
          </a:p>
        </p:txBody>
      </p:sp>
    </p:spTree>
    <p:extLst>
      <p:ext uri="{BB962C8B-B14F-4D97-AF65-F5344CB8AC3E}">
        <p14:creationId xmlns:p14="http://schemas.microsoft.com/office/powerpoint/2010/main" val="4205237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95916"/>
            <a:ext cx="9687193" cy="498598"/>
          </a:xfrm>
        </p:spPr>
        <p:txBody>
          <a:bodyPr/>
          <a:lstStyle/>
          <a:p>
            <a:r>
              <a:rPr lang="ru-RU" sz="3600" dirty="0"/>
              <a:t>Пример ключевых поз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E5A9C45-A949-9094-D4D0-336ACBF45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673" y="1980431"/>
            <a:ext cx="5246075" cy="296042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DD5DF1F-559E-3D13-684F-9506DAE25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8668" y="3348583"/>
            <a:ext cx="5260331" cy="296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001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95916"/>
            <a:ext cx="9687193" cy="498598"/>
          </a:xfrm>
        </p:spPr>
        <p:txBody>
          <a:bodyPr/>
          <a:lstStyle/>
          <a:p>
            <a:r>
              <a:rPr lang="ru-RU" sz="3600" dirty="0"/>
              <a:t>Пример ключевых поз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D031460-F93C-0C86-D202-443EBFEC2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317" y="2124447"/>
            <a:ext cx="5176605" cy="291125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70D5BA3-DFE7-16C9-76D7-3C05212A2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3262" y="3289798"/>
            <a:ext cx="5176604" cy="290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238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595916"/>
            <a:ext cx="9687193" cy="498598"/>
          </a:xfrm>
        </p:spPr>
        <p:txBody>
          <a:bodyPr/>
          <a:lstStyle/>
          <a:p>
            <a:r>
              <a:rPr lang="ru-RU" sz="3600" dirty="0"/>
              <a:t>Выводы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0156" y="2124447"/>
            <a:ext cx="976971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2925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Студент должен письменно ответить на вопросы:</a:t>
            </a:r>
          </a:p>
          <a:p>
            <a:pPr indent="542925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1. Почему анимация в технике перекладка является одной из востребованных в наше время?</a:t>
            </a:r>
          </a:p>
          <a:p>
            <a:pPr indent="542925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2. Проанализировать полученный опыт. Описать все положительные и отрицательные стороны данной техники.</a:t>
            </a:r>
          </a:p>
        </p:txBody>
      </p:sp>
    </p:spTree>
    <p:extLst>
      <p:ext uri="{BB962C8B-B14F-4D97-AF65-F5344CB8AC3E}">
        <p14:creationId xmlns:p14="http://schemas.microsoft.com/office/powerpoint/2010/main" val="3271642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066" y="418719"/>
            <a:ext cx="9687193" cy="498598"/>
          </a:xfrm>
        </p:spPr>
        <p:txBody>
          <a:bodyPr/>
          <a:lstStyle/>
          <a:p>
            <a:r>
              <a:rPr lang="ru-RU" sz="3600" dirty="0"/>
              <a:t>Содержание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332359"/>
            <a:ext cx="10693400" cy="54938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indent="447675" algn="just">
              <a:spcBef>
                <a:spcPts val="1200"/>
              </a:spcBef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1. Теоретическая часть</a:t>
            </a:r>
          </a:p>
          <a:p>
            <a:pPr indent="447675" algn="just">
              <a:spcBef>
                <a:spcPts val="12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1.1. Информация о студии</a:t>
            </a:r>
          </a:p>
          <a:p>
            <a:pPr indent="447675" algn="just">
              <a:spcBef>
                <a:spcPts val="12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1.2. Информация о проекте</a:t>
            </a:r>
          </a:p>
          <a:p>
            <a:pPr indent="447675" algn="just">
              <a:spcBef>
                <a:spcPts val="12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1.3. Техническое задание</a:t>
            </a:r>
          </a:p>
          <a:p>
            <a:pPr indent="447675" algn="just">
              <a:spcBef>
                <a:spcPts val="1200"/>
              </a:spcBef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2. Художественно-аналитическая часть</a:t>
            </a:r>
          </a:p>
          <a:p>
            <a:pPr indent="447675" algn="just">
              <a:spcBef>
                <a:spcPts val="12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2.1.  Анализ конструкции персонажей</a:t>
            </a:r>
          </a:p>
          <a:p>
            <a:pPr indent="447675" algn="just">
              <a:spcBef>
                <a:spcPts val="12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2.2. Художественно-графическое оформление кадра</a:t>
            </a:r>
          </a:p>
          <a:p>
            <a:pPr indent="447675" algn="just">
              <a:spcBef>
                <a:spcPts val="1200"/>
              </a:spcBef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3. Практическая часть</a:t>
            </a:r>
          </a:p>
          <a:p>
            <a:pPr indent="447675" algn="just">
              <a:spcBef>
                <a:spcPts val="12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3.1. Сбор сцены по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аниматику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indent="447675" algn="just">
              <a:spcBef>
                <a:spcPts val="12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3.2. Актерский отыгрыш в ключевых позах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564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346617"/>
            <a:ext cx="9687193" cy="997196"/>
          </a:xfrm>
        </p:spPr>
        <p:txBody>
          <a:bodyPr/>
          <a:lstStyle/>
          <a:p>
            <a:r>
              <a:rPr lang="ru-RU" sz="3600" dirty="0"/>
              <a:t>Информация об АО «Киностудия </a:t>
            </a:r>
            <a:r>
              <a:rPr lang="en-US" sz="3600" dirty="0"/>
              <a:t>“</a:t>
            </a:r>
            <a:r>
              <a:rPr lang="ru-RU" sz="3600" dirty="0" err="1"/>
              <a:t>Союзмультфильм</a:t>
            </a:r>
            <a:r>
              <a:rPr lang="en-US" sz="3600" dirty="0"/>
              <a:t>”</a:t>
            </a:r>
            <a:r>
              <a:rPr lang="ru-RU" sz="3600" dirty="0"/>
              <a:t>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0156" y="1971714"/>
            <a:ext cx="9854588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Изучить организационную структуру АО «Киностудии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Союзмультфильм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indent="542925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Собрать общую информацию о базе прохождения практики. </a:t>
            </a:r>
          </a:p>
          <a:p>
            <a:pPr indent="542925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Ознакомиться с типовыми должностными обязанностями специалиста по анимации и анимационному кино (на месте практики обучающегося), сформировать перечень профессиональных компетенций, которыми он должен обладать.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084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595916"/>
            <a:ext cx="9687193" cy="498598"/>
          </a:xfrm>
        </p:spPr>
        <p:txBody>
          <a:bodyPr/>
          <a:lstStyle/>
          <a:p>
            <a:r>
              <a:rPr lang="ru-RU" sz="3600" dirty="0"/>
              <a:t>Информация о проекте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7C00F88-A54E-5D9C-C1DC-215ECA8A1E5E}"/>
              </a:ext>
            </a:extLst>
          </p:cNvPr>
          <p:cNvSpPr txBox="1"/>
          <p:nvPr/>
        </p:nvSpPr>
        <p:spPr>
          <a:xfrm>
            <a:off x="532673" y="2052439"/>
            <a:ext cx="943304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2925" algn="just">
              <a:tabLst>
                <a:tab pos="893763" algn="l"/>
              </a:tabLs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  Описать анимационный проект: для какой возрастной категории рассчитан, формат (сериал, короткометражный фильм, полнометражный проект); </a:t>
            </a:r>
          </a:p>
          <a:p>
            <a:pPr indent="542925" algn="just">
              <a:tabLst>
                <a:tab pos="893763" algn="l"/>
              </a:tabLs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  Изучить синопсис проекта. Выделить главных героев, дать описание их характерам;</a:t>
            </a:r>
          </a:p>
          <a:p>
            <a:pPr indent="542925" algn="just">
              <a:tabLst>
                <a:tab pos="893763" algn="l"/>
              </a:tabLs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  Изучить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пайплайн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(этапы производства) проекта;</a:t>
            </a:r>
          </a:p>
          <a:p>
            <a:pPr indent="542925" algn="just">
              <a:tabLst>
                <a:tab pos="893763" algn="l"/>
              </a:tabLs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  Ознакомиться с технологией производства проекта;</a:t>
            </a:r>
          </a:p>
          <a:p>
            <a:pPr indent="542925" algn="just">
              <a:tabLst>
                <a:tab pos="893763" algn="l"/>
              </a:tabLs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  Перечислить факторы выбора технологии производства данного проекта; </a:t>
            </a:r>
          </a:p>
          <a:p>
            <a:pPr indent="542925" algn="just">
              <a:tabLst>
                <a:tab pos="893763" algn="l"/>
              </a:tabLs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  Ознакомиться и проанализировать набор приемов и методов, при помощи которых осуществляется анимация в проекте.</a:t>
            </a:r>
          </a:p>
        </p:txBody>
      </p:sp>
    </p:spTree>
    <p:extLst>
      <p:ext uri="{BB962C8B-B14F-4D97-AF65-F5344CB8AC3E}">
        <p14:creationId xmlns:p14="http://schemas.microsoft.com/office/powerpoint/2010/main" val="932867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595916"/>
            <a:ext cx="9687193" cy="498598"/>
          </a:xfrm>
        </p:spPr>
        <p:txBody>
          <a:bodyPr/>
          <a:lstStyle/>
          <a:p>
            <a:r>
              <a:rPr lang="ru-RU" sz="3600" dirty="0"/>
              <a:t>Техническое задание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B995851-FAB5-57C6-EA27-7F65BEDE5D25}"/>
              </a:ext>
            </a:extLst>
          </p:cNvPr>
          <p:cNvSpPr txBox="1"/>
          <p:nvPr/>
        </p:nvSpPr>
        <p:spPr>
          <a:xfrm>
            <a:off x="695749" y="1795472"/>
            <a:ext cx="936104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2925" algn="just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основе выданного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аниматика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сцены создать готовый к анимации и технически грамотно собранный файл –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блокинг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лэйаут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indent="542925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состав файла должны входить:</a:t>
            </a:r>
          </a:p>
          <a:p>
            <a:pPr marL="542925" indent="350838" algn="just">
              <a:buFont typeface="Arial" panose="020B0604020202020204" pitchFamily="34" charset="0"/>
              <a:buChar char="•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Аниматик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42925" indent="350838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Аудиодорожка;</a:t>
            </a:r>
          </a:p>
          <a:p>
            <a:pPr marL="542925" indent="350838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Фон;</a:t>
            </a:r>
          </a:p>
          <a:p>
            <a:pPr marL="542925" indent="350838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Правильно организованные риги персонажей;</a:t>
            </a:r>
          </a:p>
          <a:p>
            <a:pPr marL="542925" indent="350838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Ключевые позы персонажей;</a:t>
            </a:r>
          </a:p>
          <a:p>
            <a:pPr marL="542925" indent="350838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Пропсы – предметы, с которыми взаимодействует персонаж.</a:t>
            </a:r>
          </a:p>
        </p:txBody>
      </p:sp>
    </p:spTree>
    <p:extLst>
      <p:ext uri="{BB962C8B-B14F-4D97-AF65-F5344CB8AC3E}">
        <p14:creationId xmlns:p14="http://schemas.microsoft.com/office/powerpoint/2010/main" val="3519280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595915"/>
            <a:ext cx="9687193" cy="498598"/>
          </a:xfrm>
        </p:spPr>
        <p:txBody>
          <a:bodyPr/>
          <a:lstStyle/>
          <a:p>
            <a:pPr lvl="0"/>
            <a:r>
              <a:rPr lang="ru-RU" sz="3600" dirty="0"/>
              <a:t>Анализ конструкции персонажей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2673" y="2052439"/>
            <a:ext cx="943304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42925" algn="just"/>
            <a:r>
              <a:rPr lang="ru-RU" sz="2000" dirty="0">
                <a:latin typeface="Arial" pitchFamily="34" charset="0"/>
                <a:cs typeface="Arial" pitchFamily="34" charset="0"/>
              </a:rPr>
              <a:t>1. Работа с образцами художественных частей анимационного фильма (анализ фона, персонажей и объектов);</a:t>
            </a:r>
          </a:p>
          <a:p>
            <a:pPr indent="542925" algn="just"/>
            <a:r>
              <a:rPr lang="ru-RU" sz="2000" dirty="0">
                <a:latin typeface="Arial" pitchFamily="34" charset="0"/>
                <a:cs typeface="Arial" pitchFamily="34" charset="0"/>
              </a:rPr>
              <a:t>2. Определение, уточнение базовой формы предмета, персонажа; </a:t>
            </a:r>
          </a:p>
          <a:p>
            <a:pPr indent="542925" algn="just"/>
            <a:r>
              <a:rPr lang="ru-RU" sz="2000" dirty="0">
                <a:latin typeface="Arial" pitchFamily="34" charset="0"/>
                <a:cs typeface="Arial" pitchFamily="34" charset="0"/>
              </a:rPr>
              <a:t>3. Выявление композиционных особенностей формы предмета, персонажа.</a:t>
            </a:r>
          </a:p>
          <a:p>
            <a:pPr lvl="0"/>
            <a:endParaRPr lang="ru-RU" sz="2800" dirty="0"/>
          </a:p>
          <a:p>
            <a:pPr lvl="0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28340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95916"/>
            <a:ext cx="9687193" cy="498598"/>
          </a:xfrm>
        </p:spPr>
        <p:txBody>
          <a:bodyPr/>
          <a:lstStyle/>
          <a:p>
            <a:r>
              <a:rPr lang="ru-RU" sz="3600" dirty="0"/>
              <a:t>Пример анализа конструкции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39346" y="2844527"/>
            <a:ext cx="4680520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Персонажи состоят из простых форм.</a:t>
            </a:r>
          </a:p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Почти отсутствуют острые углы.</a:t>
            </a:r>
          </a:p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Приятная и яркая гамма, привлекающая не только детскую аудиторию, но и людей более старшего возраста.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ABFBED3-A336-94D4-CAB8-DC3F13034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180" y="1980431"/>
            <a:ext cx="4525750" cy="39327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932700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346617"/>
            <a:ext cx="9687193" cy="997196"/>
          </a:xfrm>
        </p:spPr>
        <p:txBody>
          <a:bodyPr/>
          <a:lstStyle/>
          <a:p>
            <a:r>
              <a:rPr lang="ru-RU" sz="3600" dirty="0"/>
              <a:t>Художественно-графическое оформление кадра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78148" y="1836415"/>
            <a:ext cx="984171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42925" algn="just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Определить (в соответствии с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аниматиком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и перспективой), как именно должен быть разделен фон послойно (разделение на передний, средний, дальний планы), подготовка копии исходника к импорту в рабочий файл, импорт и подгонка частей фона внутри сцены.</a:t>
            </a:r>
          </a:p>
          <a:p>
            <a:pPr lvl="0" indent="542925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Выполнить расстановку персонажей в пространстве внутри сцены в соответствии с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аниматиком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а также относительно составных частей сцены (слои фона) и других персонажей. </a:t>
            </a:r>
          </a:p>
          <a:p>
            <a:pPr lvl="0" indent="542925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ВАЖНО: расставлять персонажей в пространстве сцены необходимо не только ориентируясь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аниматик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но также обязательно учитывая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ростовку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анатомию, перспективу, особенности фона, законы композиции. </a:t>
            </a:r>
          </a:p>
          <a:p>
            <a:pPr lvl="0" indent="542925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Гармонично использовать пропсы, технически грамотное их взаимодействие с персонажами.</a:t>
            </a:r>
          </a:p>
          <a:p>
            <a:pPr lvl="0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332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346617"/>
            <a:ext cx="9687193" cy="997196"/>
          </a:xfrm>
        </p:spPr>
        <p:txBody>
          <a:bodyPr/>
          <a:lstStyle/>
          <a:p>
            <a:r>
              <a:rPr lang="ru-RU" sz="3600" dirty="0"/>
              <a:t>Пример художественно-графического оформления кадра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F8C80AE-B8AC-F6CF-F19C-B5DEC26A8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252" y="1980431"/>
            <a:ext cx="7899519" cy="447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505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презентация_шаблончик A4 (1)</Template>
  <TotalTime>2384</TotalTime>
  <Words>671</Words>
  <Application>Microsoft Office PowerPoint</Application>
  <PresentationFormat>Произвольный</PresentationFormat>
  <Paragraphs>74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ОТЧЕТ  о прохождении учебной практики   по профессиональному модулю ПМ.01 Создание визуализированного движения персонажа в анимационном произведении с использованием традиционных и современных технологий  в период с «___» __________20__ г. по «___» __________20__ г.   Специальность 55.02.02 Анимация и анимационное кино (по видам)</vt:lpstr>
      <vt:lpstr>Содержание</vt:lpstr>
      <vt:lpstr>Информация об АО «Киностудия “Союзмультфильм”»</vt:lpstr>
      <vt:lpstr>Информация о проекте</vt:lpstr>
      <vt:lpstr>Техническое задание</vt:lpstr>
      <vt:lpstr>Анализ конструкции персонажей</vt:lpstr>
      <vt:lpstr>Пример анализа конструкции</vt:lpstr>
      <vt:lpstr>Художественно-графическое оформление кадра</vt:lpstr>
      <vt:lpstr>Пример художественно-графического оформления кадра</vt:lpstr>
      <vt:lpstr>Сборка проекта по выданному аниматику</vt:lpstr>
      <vt:lpstr>Актерский отыгрыш  в ключевых позах</vt:lpstr>
      <vt:lpstr>Пример ключевых поз</vt:lpstr>
      <vt:lpstr>Пример ключевых поз</vt:lpstr>
      <vt:lpstr>Выводы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Пользователь Windows</cp:lastModifiedBy>
  <cp:revision>156</cp:revision>
  <cp:lastPrinted>2019-08-06T13:15:09Z</cp:lastPrinted>
  <dcterms:created xsi:type="dcterms:W3CDTF">2020-03-27T22:15:06Z</dcterms:created>
  <dcterms:modified xsi:type="dcterms:W3CDTF">2026-07-03T17:38:17Z</dcterms:modified>
</cp:coreProperties>
</file>