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21"/>
  </p:notesMasterIdLst>
  <p:handoutMasterIdLst>
    <p:handoutMasterId r:id="rId22"/>
  </p:handoutMasterIdLst>
  <p:sldIdLst>
    <p:sldId id="405" r:id="rId2"/>
    <p:sldId id="647" r:id="rId3"/>
    <p:sldId id="648" r:id="rId4"/>
    <p:sldId id="649" r:id="rId5"/>
    <p:sldId id="675" r:id="rId6"/>
    <p:sldId id="671" r:id="rId7"/>
    <p:sldId id="676" r:id="rId8"/>
    <p:sldId id="677" r:id="rId9"/>
    <p:sldId id="678" r:id="rId10"/>
    <p:sldId id="689" r:id="rId11"/>
    <p:sldId id="697" r:id="rId12"/>
    <p:sldId id="679" r:id="rId13"/>
    <p:sldId id="696" r:id="rId14"/>
    <p:sldId id="695" r:id="rId15"/>
    <p:sldId id="694" r:id="rId16"/>
    <p:sldId id="693" r:id="rId17"/>
    <p:sldId id="691" r:id="rId18"/>
    <p:sldId id="672" r:id="rId19"/>
    <p:sldId id="681" r:id="rId20"/>
  </p:sldIdLst>
  <p:sldSz cx="10693400" cy="7561263"/>
  <p:notesSz cx="6797675" cy="9925050"/>
  <p:defaultTextStyle>
    <a:defPPr>
      <a:defRPr lang="ru-RU"/>
    </a:defPPr>
    <a:lvl1pPr marL="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96" userDrawn="1">
          <p15:clr>
            <a:srgbClr val="A4A3A4"/>
          </p15:clr>
        </p15:guide>
        <p15:guide id="2" pos="2880" userDrawn="1">
          <p15:clr>
            <a:srgbClr val="A4A3A4"/>
          </p15:clr>
        </p15:guide>
        <p15:guide id="3" orient="horz" pos="2531">
          <p15:clr>
            <a:srgbClr val="A4A3A4"/>
          </p15:clr>
        </p15:guide>
        <p15:guide id="4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Катя" initials="К" lastIdx="1" clrIdx="0">
    <p:extLst>
      <p:ext uri="{19B8F6BF-5375-455C-9EA6-DF929625EA0E}">
        <p15:presenceInfo xmlns:p15="http://schemas.microsoft.com/office/powerpoint/2012/main" userId="Катя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0000"/>
    <a:srgbClr val="EB0000"/>
    <a:srgbClr val="EB1E00"/>
    <a:srgbClr val="E51F26"/>
    <a:srgbClr val="EB1E28"/>
    <a:srgbClr val="C81F36"/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E171933-4619-4E11-9A3F-F7608DF75F80}" styleName="Средний стиль 1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6408" autoAdjust="0"/>
  </p:normalViewPr>
  <p:slideViewPr>
    <p:cSldViewPr showGuides="1">
      <p:cViewPr varScale="1">
        <p:scale>
          <a:sx n="105" d="100"/>
          <a:sy n="105" d="100"/>
        </p:scale>
        <p:origin x="1326" y="108"/>
      </p:cViewPr>
      <p:guideLst>
        <p:guide orient="horz" pos="2296"/>
        <p:guide pos="2880"/>
        <p:guide orient="horz" pos="2531"/>
        <p:guide pos="336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45" d="100"/>
          <a:sy n="45" d="100"/>
        </p:scale>
        <p:origin x="2784" y="48"/>
      </p:cViewPr>
      <p:guideLst/>
    </p:cSldViewPr>
  </p:notesViewPr>
  <p:gridSpacing cx="72008" cy="72008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handoutMaster" Target="handoutMasters/handoutMaster1.xml"/><Relationship Id="rId23" Type="http://schemas.openxmlformats.org/officeDocument/2006/relationships/commentAuthors" Target="commentAuthors.xml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/Relationships>
</file>

<file path=ppt/handoutMasters/_rels/handout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671583C3-CA27-4496-BECA-C771D03A36A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958" cy="498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07987283-449F-49A3-9FA6-20B92A61CE8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1098" y="0"/>
            <a:ext cx="2944958" cy="49831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B3481F-6E72-4171-A9C8-98D56C39F96E}" type="datetimeFigureOut">
              <a:rPr lang="ru-RU" smtClean="0"/>
              <a:t>27.03.2025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EB2E802-5847-4DA6-BAD8-A92EA4C57E2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6735"/>
            <a:ext cx="2944958" cy="498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7830C92-6658-426B-8F97-72EB78E0A89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1098" y="9426735"/>
            <a:ext cx="2944958" cy="49831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1C4CA1-B95C-48CD-AB14-2CAA4305D9D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63388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797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4E9510-8D81-4F7D-A3DD-ECD88FF9FF52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031875" y="1241425"/>
            <a:ext cx="4733925" cy="3348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6430"/>
            <a:ext cx="5438140" cy="39079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7075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7075"/>
            <a:ext cx="2945659" cy="4979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CA9037-5C04-413C-AFF2-1B3777C3E5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52904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2152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4305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56458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086112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07640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129168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650696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172224" algn="l" defTabSz="104305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Relationship Id="rId3" Type="http://schemas.openxmlformats.org/officeDocument/2006/relationships/image" Target="../media/image2.png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emf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E52F706F-AFAA-4FA6-90FD-A6042EEAC4E3}"/>
              </a:ext>
            </a:extLst>
          </p:cNvPr>
          <p:cNvSpPr/>
          <p:nvPr userDrawn="1"/>
        </p:nvSpPr>
        <p:spPr>
          <a:xfrm>
            <a:off x="0" y="1954612"/>
            <a:ext cx="10693400" cy="4058267"/>
          </a:xfrm>
          <a:prstGeom prst="rect">
            <a:avLst/>
          </a:prstGeom>
          <a:solidFill>
            <a:srgbClr val="2B314F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C358D1E9-CE0B-40E2-B7B4-0FA4354CB526}"/>
              </a:ext>
            </a:extLst>
          </p:cNvPr>
          <p:cNvSpPr/>
          <p:nvPr userDrawn="1"/>
        </p:nvSpPr>
        <p:spPr>
          <a:xfrm>
            <a:off x="0" y="3755251"/>
            <a:ext cx="151490" cy="133288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pic>
        <p:nvPicPr>
          <p:cNvPr id="11" name="Picture 2">
            <a:extLst>
              <a:ext uri="{FF2B5EF4-FFF2-40B4-BE49-F238E27FC236}">
                <a16:creationId xmlns:a16="http://schemas.microsoft.com/office/drawing/2014/main" id="{349F62CD-3B5C-4018-AC46-2285EBFB89EF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767" y="679218"/>
            <a:ext cx="3127375" cy="573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D512A90-7C52-4CB6-A385-FCF56ED6BFC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811B1396-9D3B-4AEC-A3F5-32D25265EAE4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91784" y="3348583"/>
            <a:ext cx="9679452" cy="1915285"/>
          </a:xfrm>
        </p:spPr>
        <p:txBody>
          <a:bodyPr anchor="b">
            <a:normAutofit/>
          </a:bodyPr>
          <a:lstStyle>
            <a:lvl1pPr algn="ctr">
              <a:defRPr lang="ru-RU" sz="5500" b="1" kern="1200" dirty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pPr marL="0" lvl="0" algn="l" defTabSz="1043056" rtl="0" eaLnBrk="1" latinLnBrk="0" hangingPunct="1">
              <a:defRPr/>
            </a:pPr>
            <a:r>
              <a:rPr lang="ru-RU" dirty="0"/>
              <a:t>ОБРАЗЕЦ ЗАГОЛОВКА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EDFA97E-57D3-4908-B503-1A4CD5FEDBA4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474666" y="5386216"/>
            <a:ext cx="9768578" cy="453716"/>
          </a:xfrm>
        </p:spPr>
        <p:txBody>
          <a:bodyPr anchor="b">
            <a:normAutofit/>
          </a:bodyPr>
          <a:lstStyle>
            <a:lvl1pPr marL="87313" indent="0">
              <a:buNone/>
              <a:defRPr sz="23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6005216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9602" y="1885067"/>
            <a:ext cx="9223058" cy="3145275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9602" y="5060097"/>
            <a:ext cx="9223058" cy="1654026"/>
          </a:xfrm>
        </p:spPr>
        <p:txBody>
          <a:bodyPr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39114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8229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17343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56458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195573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34687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273802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1291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970616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735171" y="2012836"/>
            <a:ext cx="4544695" cy="47975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413534" y="2012836"/>
            <a:ext cx="4544695" cy="479755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38500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402569"/>
            <a:ext cx="9223058" cy="146149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6565" y="1853560"/>
            <a:ext cx="4523809" cy="90840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736565" y="2761961"/>
            <a:ext cx="4523809" cy="406242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13534" y="1853560"/>
            <a:ext cx="4546088" cy="908401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413534" y="2761961"/>
            <a:ext cx="4546088" cy="406242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73644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52048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504084"/>
            <a:ext cx="3448900" cy="1764295"/>
          </a:xfrm>
        </p:spPr>
        <p:txBody>
          <a:bodyPr anchor="b"/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46088" y="1088683"/>
            <a:ext cx="5413534" cy="5373398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6564" y="2268379"/>
            <a:ext cx="3448900" cy="4202453"/>
          </a:xfrm>
        </p:spPr>
        <p:txBody>
          <a:bodyPr/>
          <a:lstStyle>
            <a:lvl1pPr marL="0" indent="0">
              <a:buNone/>
              <a:defRPr sz="1400"/>
            </a:lvl1pPr>
            <a:lvl2pPr marL="391146" indent="0">
              <a:buNone/>
              <a:defRPr sz="1200"/>
            </a:lvl2pPr>
            <a:lvl3pPr marL="782292" indent="0">
              <a:buNone/>
              <a:defRPr sz="1000"/>
            </a:lvl3pPr>
            <a:lvl4pPr marL="1173438" indent="0">
              <a:buNone/>
              <a:defRPr sz="900"/>
            </a:lvl4pPr>
            <a:lvl5pPr marL="1564584" indent="0">
              <a:buNone/>
              <a:defRPr sz="900"/>
            </a:lvl5pPr>
            <a:lvl6pPr marL="1955730" indent="0">
              <a:buNone/>
              <a:defRPr sz="900"/>
            </a:lvl6pPr>
            <a:lvl7pPr marL="2346876" indent="0">
              <a:buNone/>
              <a:defRPr sz="900"/>
            </a:lvl7pPr>
            <a:lvl8pPr marL="2738022" indent="0">
              <a:buNone/>
              <a:defRPr sz="900"/>
            </a:lvl8pPr>
            <a:lvl9pPr marL="312916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4102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6564" y="504084"/>
            <a:ext cx="3448900" cy="1764295"/>
          </a:xfrm>
        </p:spPr>
        <p:txBody>
          <a:bodyPr anchor="b"/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46088" y="1088683"/>
            <a:ext cx="5413534" cy="5373398"/>
          </a:xfrm>
        </p:spPr>
        <p:txBody>
          <a:bodyPr/>
          <a:lstStyle>
            <a:lvl1pPr marL="0" indent="0">
              <a:buNone/>
              <a:defRPr sz="2700"/>
            </a:lvl1pPr>
            <a:lvl2pPr marL="391146" indent="0">
              <a:buNone/>
              <a:defRPr sz="2400"/>
            </a:lvl2pPr>
            <a:lvl3pPr marL="782292" indent="0">
              <a:buNone/>
              <a:defRPr sz="2100"/>
            </a:lvl3pPr>
            <a:lvl4pPr marL="1173438" indent="0">
              <a:buNone/>
              <a:defRPr sz="1700"/>
            </a:lvl4pPr>
            <a:lvl5pPr marL="1564584" indent="0">
              <a:buNone/>
              <a:defRPr sz="1700"/>
            </a:lvl5pPr>
            <a:lvl6pPr marL="1955730" indent="0">
              <a:buNone/>
              <a:defRPr sz="1700"/>
            </a:lvl6pPr>
            <a:lvl7pPr marL="2346876" indent="0">
              <a:buNone/>
              <a:defRPr sz="1700"/>
            </a:lvl7pPr>
            <a:lvl8pPr marL="2738022" indent="0">
              <a:buNone/>
              <a:defRPr sz="1700"/>
            </a:lvl8pPr>
            <a:lvl9pPr marL="3129168" indent="0">
              <a:buNone/>
              <a:defRPr sz="17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36564" y="2268379"/>
            <a:ext cx="3448900" cy="4202453"/>
          </a:xfrm>
        </p:spPr>
        <p:txBody>
          <a:bodyPr/>
          <a:lstStyle>
            <a:lvl1pPr marL="0" indent="0">
              <a:buNone/>
              <a:defRPr sz="1400"/>
            </a:lvl1pPr>
            <a:lvl2pPr marL="391146" indent="0">
              <a:buNone/>
              <a:defRPr sz="1200"/>
            </a:lvl2pPr>
            <a:lvl3pPr marL="782292" indent="0">
              <a:buNone/>
              <a:defRPr sz="1000"/>
            </a:lvl3pPr>
            <a:lvl4pPr marL="1173438" indent="0">
              <a:buNone/>
              <a:defRPr sz="900"/>
            </a:lvl4pPr>
            <a:lvl5pPr marL="1564584" indent="0">
              <a:buNone/>
              <a:defRPr sz="900"/>
            </a:lvl5pPr>
            <a:lvl6pPr marL="1955730" indent="0">
              <a:buNone/>
              <a:defRPr sz="900"/>
            </a:lvl6pPr>
            <a:lvl7pPr marL="2346876" indent="0">
              <a:buNone/>
              <a:defRPr sz="900"/>
            </a:lvl7pPr>
            <a:lvl8pPr marL="2738022" indent="0">
              <a:buNone/>
              <a:defRPr sz="900"/>
            </a:lvl8pPr>
            <a:lvl9pPr marL="3129168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1765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45505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652465" y="402567"/>
            <a:ext cx="2305764" cy="640782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735172" y="402567"/>
            <a:ext cx="6783626" cy="640782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93126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D:\_DEN\_ПРОЕКТЫ\_МФПА\Университет СИНЕРГИЯ\презентации\Рисунок1.jpg">
            <a:extLst>
              <a:ext uri="{FF2B5EF4-FFF2-40B4-BE49-F238E27FC236}">
                <a16:creationId xmlns:a16="http://schemas.microsoft.com/office/drawing/2014/main" id="{04EA8244-8613-47EF-ADFF-CECBFAAFD32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725898" cy="756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>
            <a:extLst>
              <a:ext uri="{FF2B5EF4-FFF2-40B4-BE49-F238E27FC236}">
                <a16:creationId xmlns:a16="http://schemas.microsoft.com/office/drawing/2014/main" id="{2D85A3D9-8E6C-42BC-A646-80F2D6AECCC3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77" y="1001906"/>
            <a:ext cx="2610490" cy="4616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Заголовок 1">
            <a:extLst>
              <a:ext uri="{FF2B5EF4-FFF2-40B4-BE49-F238E27FC236}">
                <a16:creationId xmlns:a16="http://schemas.microsoft.com/office/drawing/2014/main" id="{92507453-DF3E-4843-9C37-520D26E5A13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46766" y="2196455"/>
            <a:ext cx="9599868" cy="3807156"/>
          </a:xfrm>
        </p:spPr>
        <p:txBody>
          <a:bodyPr anchor="ctr">
            <a:normAutofit/>
          </a:bodyPr>
          <a:lstStyle>
            <a:lvl1pPr marL="0" algn="l" defTabSz="1043056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ru-RU" sz="5000" b="1" kern="1200" dirty="0">
                <a:solidFill>
                  <a:schemeClr val="bg1"/>
                </a:solidFill>
                <a:latin typeface="Arial Black" panose="020B0A04020102020204" pitchFamily="34" charset="0"/>
                <a:ea typeface="+mn-ea"/>
                <a:cs typeface="+mn-cs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0418024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3C1DD5A-7DBA-4220-B8D8-20048D0ABCE3}"/>
              </a:ext>
            </a:extLst>
          </p:cNvPr>
          <p:cNvSpPr/>
          <p:nvPr userDrawn="1"/>
        </p:nvSpPr>
        <p:spPr>
          <a:xfrm>
            <a:off x="0" y="1795828"/>
            <a:ext cx="10693400" cy="479311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CBA8602-5369-476D-B67C-4D459E2AD0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3" y="2919243"/>
            <a:ext cx="9824904" cy="3488816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94963" y="2124447"/>
            <a:ext cx="9824904" cy="421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363236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3" name="Заголовок 1">
            <a:extLst>
              <a:ext uri="{FF2B5EF4-FFF2-40B4-BE49-F238E27FC236}">
                <a16:creationId xmlns:a16="http://schemas.microsoft.com/office/drawing/2014/main" id="{FCBA8602-5369-476D-B67C-4D459E2AD0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5" name="Объект 2">
            <a:extLst>
              <a:ext uri="{FF2B5EF4-FFF2-40B4-BE49-F238E27FC236}">
                <a16:creationId xmlns:a16="http://schemas.microsoft.com/office/drawing/2014/main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3" y="2700511"/>
            <a:ext cx="9824904" cy="3707548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94963" y="2124447"/>
            <a:ext cx="9824904" cy="421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7011160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38" name="Заголовок 1">
            <a:extLst>
              <a:ext uri="{FF2B5EF4-FFF2-40B4-BE49-F238E27FC236}">
                <a16:creationId xmlns:a16="http://schemas.microsoft.com/office/drawing/2014/main" id="{92BB8558-F0D2-4EE4-AD81-BEA8F86281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3" y="561291"/>
            <a:ext cx="9687193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12" name="Объект 2">
            <a:extLst>
              <a:ext uri="{FF2B5EF4-FFF2-40B4-BE49-F238E27FC236}">
                <a16:creationId xmlns:a16="http://schemas.microsoft.com/office/drawing/2014/main" id="{5C6B6E1A-7427-4160-A1D6-036AF3FE48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2" y="2141571"/>
            <a:ext cx="9824905" cy="442469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283520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5" name="Объект 2">
            <a:extLst>
              <a:ext uri="{FF2B5EF4-FFF2-40B4-BE49-F238E27FC236}">
                <a16:creationId xmlns:a16="http://schemas.microsoft.com/office/drawing/2014/main" id="{73CB2135-A489-4E6B-8FED-92D74838E2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4212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EA6920BC-95BA-4EE0-B6B9-ABDFC2E139F7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324212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4" name="Объект 2">
            <a:extLst>
              <a:ext uri="{FF2B5EF4-FFF2-40B4-BE49-F238E27FC236}">
                <a16:creationId xmlns:a16="http://schemas.microsoft.com/office/drawing/2014/main" id="{A4523AE8-D259-411C-A6A2-3CD2D16943E6}"/>
              </a:ext>
            </a:extLst>
          </p:cNvPr>
          <p:cNvSpPr>
            <a:spLocks noGrp="1"/>
          </p:cNvSpPr>
          <p:nvPr>
            <p:ph idx="16"/>
          </p:nvPr>
        </p:nvSpPr>
        <p:spPr>
          <a:xfrm>
            <a:off x="3741209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5" name="Текст 2">
            <a:extLst>
              <a:ext uri="{FF2B5EF4-FFF2-40B4-BE49-F238E27FC236}">
                <a16:creationId xmlns:a16="http://schemas.microsoft.com/office/drawing/2014/main" id="{2C6B67E9-E51A-4189-9E6F-B8FBB553E1FC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3741209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6" name="Объект 2">
            <a:extLst>
              <a:ext uri="{FF2B5EF4-FFF2-40B4-BE49-F238E27FC236}">
                <a16:creationId xmlns:a16="http://schemas.microsoft.com/office/drawing/2014/main" id="{D9E4D091-F7FD-4BCB-B863-BE189268567B}"/>
              </a:ext>
            </a:extLst>
          </p:cNvPr>
          <p:cNvSpPr>
            <a:spLocks noGrp="1"/>
          </p:cNvSpPr>
          <p:nvPr>
            <p:ph idx="18"/>
          </p:nvPr>
        </p:nvSpPr>
        <p:spPr>
          <a:xfrm>
            <a:off x="7158207" y="3559861"/>
            <a:ext cx="3154337" cy="3006407"/>
          </a:xfrm>
        </p:spPr>
        <p:txBody>
          <a:bodyPr/>
          <a:lstStyle>
            <a:lvl1pPr marL="271463" indent="-271463">
              <a:defRPr/>
            </a:lvl1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37" name="Текст 2">
            <a:extLst>
              <a:ext uri="{FF2B5EF4-FFF2-40B4-BE49-F238E27FC236}">
                <a16:creationId xmlns:a16="http://schemas.microsoft.com/office/drawing/2014/main" id="{27AE658B-019B-4257-BC1E-5402C16CD9CF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7158207" y="2141571"/>
            <a:ext cx="3154337" cy="1276490"/>
          </a:xfrm>
        </p:spPr>
        <p:txBody>
          <a:bodyPr anchor="b">
            <a:normAutofit/>
          </a:bodyPr>
          <a:lstStyle>
            <a:lvl1pPr marL="87313" indent="0">
              <a:buNone/>
              <a:defRPr sz="18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38" name="Заголовок 1">
            <a:extLst>
              <a:ext uri="{FF2B5EF4-FFF2-40B4-BE49-F238E27FC236}">
                <a16:creationId xmlns:a16="http://schemas.microsoft.com/office/drawing/2014/main" id="{92BB8558-F0D2-4EE4-AD81-BEA8F86281C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674" y="561291"/>
            <a:ext cx="9779870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23452594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EB9B11F2-6547-4B66-9341-F3EB5FC81BDB}"/>
              </a:ext>
            </a:extLst>
          </p:cNvPr>
          <p:cNvSpPr/>
          <p:nvPr userDrawn="1"/>
        </p:nvSpPr>
        <p:spPr>
          <a:xfrm>
            <a:off x="7759261" y="2470407"/>
            <a:ext cx="2359400" cy="4090393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6" name="Номер слайда 3">
            <a:extLst>
              <a:ext uri="{FF2B5EF4-FFF2-40B4-BE49-F238E27FC236}">
                <a16:creationId xmlns:a16="http://schemas.microsoft.com/office/drawing/2014/main" id="{0A0A2E56-80E9-457C-85A2-379B7F01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295286" y="6950712"/>
            <a:ext cx="1935669" cy="402567"/>
          </a:xfrm>
          <a:prstGeom prst="rect">
            <a:avLst/>
          </a:prstGeom>
        </p:spPr>
        <p:txBody>
          <a:bodyPr/>
          <a:lstStyle/>
          <a:p>
            <a:pPr algn="l"/>
            <a:fld id="{725C68B6-61C2-468F-89AB-4B9F7531AA68}" type="slidenum">
              <a:rPr lang="ru-RU" smtClean="0"/>
              <a:pPr algn="l"/>
              <a:t>‹#›</a:t>
            </a:fld>
            <a:endParaRPr lang="ru-RU" dirty="0"/>
          </a:p>
        </p:txBody>
      </p:sp>
      <p:sp>
        <p:nvSpPr>
          <p:cNvPr id="10" name="object 3">
            <a:extLst>
              <a:ext uri="{FF2B5EF4-FFF2-40B4-BE49-F238E27FC236}">
                <a16:creationId xmlns:a16="http://schemas.microsoft.com/office/drawing/2014/main" id="{15130363-D71A-4697-B9E0-FBA487FC8CD2}"/>
              </a:ext>
            </a:extLst>
          </p:cNvPr>
          <p:cNvSpPr/>
          <p:nvPr userDrawn="1"/>
        </p:nvSpPr>
        <p:spPr>
          <a:xfrm>
            <a:off x="0" y="218297"/>
            <a:ext cx="125720" cy="1255702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C2420F8-15A4-4618-82BB-55758199BB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064950" y="6588943"/>
            <a:ext cx="1628450" cy="900750"/>
          </a:xfrm>
          <a:prstGeom prst="rect">
            <a:avLst/>
          </a:prstGeom>
        </p:spPr>
      </p:pic>
      <p:sp>
        <p:nvSpPr>
          <p:cNvPr id="18" name="object 3">
            <a:extLst>
              <a:ext uri="{FF2B5EF4-FFF2-40B4-BE49-F238E27FC236}">
                <a16:creationId xmlns:a16="http://schemas.microsoft.com/office/drawing/2014/main" id="{4C967A7A-8161-4185-84CA-97E80FC9B322}"/>
              </a:ext>
            </a:extLst>
          </p:cNvPr>
          <p:cNvSpPr/>
          <p:nvPr userDrawn="1"/>
        </p:nvSpPr>
        <p:spPr>
          <a:xfrm>
            <a:off x="7222" y="252239"/>
            <a:ext cx="125720" cy="1815708"/>
          </a:xfrm>
          <a:custGeom>
            <a:avLst/>
            <a:gdLst/>
            <a:ahLst/>
            <a:cxnLst/>
            <a:rect l="l" t="t" r="r" b="b"/>
            <a:pathLst>
              <a:path w="81280" h="1144905">
                <a:moveTo>
                  <a:pt x="0" y="1144803"/>
                </a:moveTo>
                <a:lnTo>
                  <a:pt x="81000" y="1144803"/>
                </a:lnTo>
                <a:lnTo>
                  <a:pt x="81000" y="0"/>
                </a:lnTo>
                <a:lnTo>
                  <a:pt x="0" y="0"/>
                </a:lnTo>
                <a:lnTo>
                  <a:pt x="0" y="1144803"/>
                </a:lnTo>
                <a:close/>
              </a:path>
            </a:pathLst>
          </a:custGeom>
          <a:solidFill>
            <a:srgbClr val="EE31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Заголовок 1">
            <a:extLst>
              <a:ext uri="{FF2B5EF4-FFF2-40B4-BE49-F238E27FC236}">
                <a16:creationId xmlns:a16="http://schemas.microsoft.com/office/drawing/2014/main" id="{BDCE2DE8-E62B-4A34-8FC0-6B605B6B6DF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62355" y="1133896"/>
            <a:ext cx="9499375" cy="567848"/>
          </a:xfrm>
        </p:spPr>
        <p:txBody>
          <a:bodyPr vert="horz" wrap="square" lIns="0" tIns="0" rIns="0" bIns="0" rtlCol="0">
            <a:spAutoFit/>
          </a:bodyPr>
          <a:lstStyle>
            <a:lvl1pPr>
              <a:defRPr lang="ru-RU" sz="4100" b="1">
                <a:solidFill>
                  <a:srgbClr val="E60000"/>
                </a:solidFill>
                <a:latin typeface="Arial Black" panose="020B0A04020102020204" pitchFamily="34" charset="0"/>
              </a:defRPr>
            </a:lvl1pPr>
          </a:lstStyle>
          <a:p>
            <a:pPr marL="0" lvl="0" defTabSz="914400"/>
            <a:r>
              <a:rPr lang="ru-RU" dirty="0"/>
              <a:t>ОБРАЗЕЦ ЗАГОЛОВКА</a:t>
            </a:r>
          </a:p>
        </p:txBody>
      </p:sp>
      <p:sp>
        <p:nvSpPr>
          <p:cNvPr id="31" name="Текст 2">
            <a:extLst>
              <a:ext uri="{FF2B5EF4-FFF2-40B4-BE49-F238E27FC236}">
                <a16:creationId xmlns:a16="http://schemas.microsoft.com/office/drawing/2014/main" id="{2B0BFA9E-BDB0-415B-8B27-5B6AB1518DB8}"/>
              </a:ext>
            </a:extLst>
          </p:cNvPr>
          <p:cNvSpPr>
            <a:spLocks noGrp="1"/>
          </p:cNvSpPr>
          <p:nvPr>
            <p:ph type="body" idx="20" hasCustomPrompt="1"/>
          </p:nvPr>
        </p:nvSpPr>
        <p:spPr>
          <a:xfrm>
            <a:off x="562355" y="489910"/>
            <a:ext cx="9499375" cy="276999"/>
          </a:xfrm>
        </p:spPr>
        <p:txBody>
          <a:bodyPr vert="horz" wrap="square" lIns="0" tIns="0" rIns="0" bIns="0" rtlCol="0" anchor="ctr">
            <a:spAutoFit/>
          </a:bodyPr>
          <a:lstStyle>
            <a:lvl1pPr>
              <a:defRPr lang="ru-RU" sz="2000" b="1" dirty="0">
                <a:solidFill>
                  <a:srgbClr val="E60000"/>
                </a:solidFill>
                <a:latin typeface="Arial Black" panose="020B0A04020102020204" pitchFamily="34" charset="0"/>
                <a:ea typeface="+mj-ea"/>
                <a:cs typeface="+mj-cs"/>
              </a:defRPr>
            </a:lvl1pPr>
          </a:lstStyle>
          <a:p>
            <a:pPr marL="0" lvl="0" defTabSz="914400">
              <a:spcBef>
                <a:spcPct val="0"/>
              </a:spcBef>
              <a:buNone/>
            </a:pPr>
            <a:r>
              <a:rPr lang="ru-RU" dirty="0"/>
              <a:t>ОБРАЗЕЦ ТЕКСТА</a:t>
            </a:r>
          </a:p>
        </p:txBody>
      </p:sp>
      <p:sp>
        <p:nvSpPr>
          <p:cNvPr id="42" name="Объект 2">
            <a:extLst>
              <a:ext uri="{FF2B5EF4-FFF2-40B4-BE49-F238E27FC236}">
                <a16:creationId xmlns:a16="http://schemas.microsoft.com/office/drawing/2014/main" id="{DDA1D208-AC82-41CD-AC19-AA520B2C26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5691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3" name="Объект 2">
            <a:extLst>
              <a:ext uri="{FF2B5EF4-FFF2-40B4-BE49-F238E27FC236}">
                <a16:creationId xmlns:a16="http://schemas.microsoft.com/office/drawing/2014/main" id="{2CB3BD24-831A-4664-875C-E9C7FB7F8C36}"/>
              </a:ext>
            </a:extLst>
          </p:cNvPr>
          <p:cNvSpPr>
            <a:spLocks noGrp="1"/>
          </p:cNvSpPr>
          <p:nvPr>
            <p:ph idx="21"/>
          </p:nvPr>
        </p:nvSpPr>
        <p:spPr>
          <a:xfrm>
            <a:off x="3017334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4" name="Объект 2">
            <a:extLst>
              <a:ext uri="{FF2B5EF4-FFF2-40B4-BE49-F238E27FC236}">
                <a16:creationId xmlns:a16="http://schemas.microsoft.com/office/drawing/2014/main" id="{F8D3A8DA-DE38-47DD-9DD4-6DEB7240F645}"/>
              </a:ext>
            </a:extLst>
          </p:cNvPr>
          <p:cNvSpPr>
            <a:spLocks noGrp="1"/>
          </p:cNvSpPr>
          <p:nvPr>
            <p:ph idx="22"/>
          </p:nvPr>
        </p:nvSpPr>
        <p:spPr>
          <a:xfrm>
            <a:off x="5388977" y="5058739"/>
            <a:ext cx="2304000" cy="1502061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EE8C385B-C208-4106-8613-8BC5223A3F5C}"/>
              </a:ext>
            </a:extLst>
          </p:cNvPr>
          <p:cNvSpPr/>
          <p:nvPr userDrawn="1"/>
        </p:nvSpPr>
        <p:spPr>
          <a:xfrm>
            <a:off x="648087" y="4846672"/>
            <a:ext cx="7043531" cy="51669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/>
          </a:p>
        </p:txBody>
      </p:sp>
      <p:sp>
        <p:nvSpPr>
          <p:cNvPr id="52" name="Текст 2">
            <a:extLst>
              <a:ext uri="{FF2B5EF4-FFF2-40B4-BE49-F238E27FC236}">
                <a16:creationId xmlns:a16="http://schemas.microsoft.com/office/drawing/2014/main" id="{7CEAFFC1-C332-47C7-9CFE-8FE0B3FD0457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7757731" y="2484487"/>
            <a:ext cx="2304000" cy="292598"/>
          </a:xfrm>
        </p:spPr>
        <p:txBody>
          <a:bodyPr anchor="b">
            <a:normAutofit/>
          </a:bodyPr>
          <a:lstStyle>
            <a:lvl1pPr marL="0" indent="0" algn="l">
              <a:buNone/>
              <a:defRPr sz="1400" b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91146" indent="0">
              <a:buNone/>
              <a:defRPr sz="1700" b="1"/>
            </a:lvl2pPr>
            <a:lvl3pPr marL="782292" indent="0">
              <a:buNone/>
              <a:defRPr sz="1500" b="1"/>
            </a:lvl3pPr>
            <a:lvl4pPr marL="1173438" indent="0">
              <a:buNone/>
              <a:defRPr sz="1400" b="1"/>
            </a:lvl4pPr>
            <a:lvl5pPr marL="1564584" indent="0">
              <a:buNone/>
              <a:defRPr sz="1400" b="1"/>
            </a:lvl5pPr>
            <a:lvl6pPr marL="1955730" indent="0">
              <a:buNone/>
              <a:defRPr sz="1400" b="1"/>
            </a:lvl6pPr>
            <a:lvl7pPr marL="2346876" indent="0">
              <a:buNone/>
              <a:defRPr sz="1400" b="1"/>
            </a:lvl7pPr>
            <a:lvl8pPr marL="2738022" indent="0">
              <a:buNone/>
              <a:defRPr sz="1400" b="1"/>
            </a:lvl8pPr>
            <a:lvl9pPr marL="3129168" indent="0">
              <a:buNone/>
              <a:defRPr sz="14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4" name="Объект 2">
            <a:extLst>
              <a:ext uri="{FF2B5EF4-FFF2-40B4-BE49-F238E27FC236}">
                <a16:creationId xmlns:a16="http://schemas.microsoft.com/office/drawing/2014/main" id="{BDB58731-0025-45AA-B7E6-AE93EE2F2764}"/>
              </a:ext>
            </a:extLst>
          </p:cNvPr>
          <p:cNvSpPr>
            <a:spLocks noGrp="1"/>
          </p:cNvSpPr>
          <p:nvPr>
            <p:ph idx="24"/>
          </p:nvPr>
        </p:nvSpPr>
        <p:spPr>
          <a:xfrm>
            <a:off x="7759260" y="2945191"/>
            <a:ext cx="2311011" cy="3462867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8" name="Объект 2">
            <a:extLst>
              <a:ext uri="{FF2B5EF4-FFF2-40B4-BE49-F238E27FC236}">
                <a16:creationId xmlns:a16="http://schemas.microsoft.com/office/drawing/2014/main" id="{E9331FB5-268A-4AC3-A50C-029CFF37D9C2}"/>
              </a:ext>
            </a:extLst>
          </p:cNvPr>
          <p:cNvSpPr>
            <a:spLocks noGrp="1"/>
          </p:cNvSpPr>
          <p:nvPr>
            <p:ph idx="25"/>
          </p:nvPr>
        </p:nvSpPr>
        <p:spPr>
          <a:xfrm>
            <a:off x="665571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59" name="Объект 2">
            <a:extLst>
              <a:ext uri="{FF2B5EF4-FFF2-40B4-BE49-F238E27FC236}">
                <a16:creationId xmlns:a16="http://schemas.microsoft.com/office/drawing/2014/main" id="{073B8669-4C3C-4E00-85DA-6D255EE3B472}"/>
              </a:ext>
            </a:extLst>
          </p:cNvPr>
          <p:cNvSpPr>
            <a:spLocks noGrp="1"/>
          </p:cNvSpPr>
          <p:nvPr>
            <p:ph idx="26"/>
          </p:nvPr>
        </p:nvSpPr>
        <p:spPr>
          <a:xfrm>
            <a:off x="3037214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0" name="Объект 2">
            <a:extLst>
              <a:ext uri="{FF2B5EF4-FFF2-40B4-BE49-F238E27FC236}">
                <a16:creationId xmlns:a16="http://schemas.microsoft.com/office/drawing/2014/main" id="{6D28D3A1-3506-42DA-8E0C-5D900B154BFB}"/>
              </a:ext>
            </a:extLst>
          </p:cNvPr>
          <p:cNvSpPr>
            <a:spLocks noGrp="1"/>
          </p:cNvSpPr>
          <p:nvPr>
            <p:ph idx="27"/>
          </p:nvPr>
        </p:nvSpPr>
        <p:spPr>
          <a:xfrm>
            <a:off x="5408857" y="2470407"/>
            <a:ext cx="2304000" cy="2376265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600"/>
            </a:lvl1pPr>
            <a:lvl2pPr marL="391146" indent="0">
              <a:buFontTx/>
              <a:buNone/>
              <a:defRPr sz="1600"/>
            </a:lvl2pPr>
            <a:lvl3pPr marL="782292" indent="0">
              <a:buFontTx/>
              <a:buNone/>
              <a:defRPr sz="1600"/>
            </a:lvl3pPr>
            <a:lvl4pPr marL="1173438" indent="0">
              <a:buFontTx/>
              <a:buNone/>
              <a:defRPr sz="1600"/>
            </a:lvl4pPr>
            <a:lvl5pPr marL="1564584" indent="0">
              <a:buFontTx/>
              <a:buNone/>
              <a:defRPr sz="1600"/>
            </a:lvl5pPr>
          </a:lstStyle>
          <a:p>
            <a:pPr lvl="0"/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621439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36675" y="1237457"/>
            <a:ext cx="8020050" cy="2632440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6675" y="3971414"/>
            <a:ext cx="8020050" cy="1825554"/>
          </a:xfrm>
        </p:spPr>
        <p:txBody>
          <a:bodyPr/>
          <a:lstStyle>
            <a:lvl1pPr marL="0" indent="0" algn="ctr">
              <a:buNone/>
              <a:defRPr sz="2100"/>
            </a:lvl1pPr>
            <a:lvl2pPr marL="391146" indent="0" algn="ctr">
              <a:buNone/>
              <a:defRPr sz="1700"/>
            </a:lvl2pPr>
            <a:lvl3pPr marL="782292" indent="0" algn="ctr">
              <a:buNone/>
              <a:defRPr sz="1500"/>
            </a:lvl3pPr>
            <a:lvl4pPr marL="1173438" indent="0" algn="ctr">
              <a:buNone/>
              <a:defRPr sz="1400"/>
            </a:lvl4pPr>
            <a:lvl5pPr marL="1564584" indent="0" algn="ctr">
              <a:buNone/>
              <a:defRPr sz="1400"/>
            </a:lvl5pPr>
            <a:lvl6pPr marL="1955730" indent="0" algn="ctr">
              <a:buNone/>
              <a:defRPr sz="1400"/>
            </a:lvl6pPr>
            <a:lvl7pPr marL="2346876" indent="0" algn="ctr">
              <a:buNone/>
              <a:defRPr sz="1400"/>
            </a:lvl7pPr>
            <a:lvl8pPr marL="2738022" indent="0" algn="ctr">
              <a:buNone/>
              <a:defRPr sz="1400"/>
            </a:lvl8pPr>
            <a:lvl9pPr marL="3129168" indent="0" algn="ctr">
              <a:buNone/>
              <a:defRPr sz="14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4812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5265" y="280935"/>
            <a:ext cx="1512396" cy="27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7451590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5171" y="402569"/>
            <a:ext cx="9223058" cy="1461495"/>
          </a:xfrm>
          <a:prstGeom prst="rect">
            <a:avLst/>
          </a:prstGeom>
        </p:spPr>
        <p:txBody>
          <a:bodyPr vert="horz" lIns="104306" tIns="52153" rIns="104306" bIns="52153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5171" y="2012836"/>
            <a:ext cx="9223058" cy="4797552"/>
          </a:xfrm>
          <a:prstGeom prst="rect">
            <a:avLst/>
          </a:prstGeom>
        </p:spPr>
        <p:txBody>
          <a:bodyPr vert="horz" lIns="104306" tIns="52153" rIns="104306" bIns="52153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735171" y="7008172"/>
            <a:ext cx="240601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9B0CA2-EE7C-4F21-BC99-1B7BC45BB5BA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542189" y="7008172"/>
            <a:ext cx="3609023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552214" y="7008172"/>
            <a:ext cx="2406015" cy="402567"/>
          </a:xfrm>
          <a:prstGeom prst="rect">
            <a:avLst/>
          </a:prstGeom>
        </p:spPr>
        <p:txBody>
          <a:bodyPr vert="horz" lIns="104306" tIns="52153" rIns="104306" bIns="52153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AB95CB-C0AE-4384-84F4-5E78CCE15AA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89329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5" r:id="rId2"/>
    <p:sldLayoutId id="2147483719" r:id="rId3"/>
    <p:sldLayoutId id="2147483739" r:id="rId4"/>
    <p:sldLayoutId id="2147483736" r:id="rId5"/>
    <p:sldLayoutId id="2147483738" r:id="rId6"/>
    <p:sldLayoutId id="2147483737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20" r:id="rId14"/>
    <p:sldLayoutId id="2147483721" r:id="rId15"/>
    <p:sldLayoutId id="2147483722" r:id="rId16"/>
    <p:sldLayoutId id="2147483723" r:id="rId17"/>
  </p:sldLayoutIdLst>
  <p:txStyles>
    <p:titleStyle>
      <a:lvl1pPr algn="l" defTabSz="782292" rtl="0" eaLnBrk="1" latinLnBrk="0" hangingPunct="1">
        <a:lnSpc>
          <a:spcPct val="90000"/>
        </a:lnSpc>
        <a:spcBef>
          <a:spcPct val="0"/>
        </a:spcBef>
        <a:buNone/>
        <a:defRPr sz="3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5573" indent="-195573" algn="l" defTabSz="782292" rtl="0" eaLnBrk="1" latinLnBrk="0" hangingPunct="1">
        <a:lnSpc>
          <a:spcPct val="90000"/>
        </a:lnSpc>
        <a:spcBef>
          <a:spcPts val="856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86719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77865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11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760157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151303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542449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933595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324741" indent="-195573" algn="l" defTabSz="782292" rtl="0" eaLnBrk="1" latinLnBrk="0" hangingPunct="1">
        <a:lnSpc>
          <a:spcPct val="90000"/>
        </a:lnSpc>
        <a:spcBef>
          <a:spcPts val="428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391146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2pPr>
      <a:lvl3pPr marL="782292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73438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64584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955730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346876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738022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3129168" algn="l" defTabSz="782292" rtl="0" eaLnBrk="1" latinLnBrk="0" hangingPunct="1"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themeOverride" Target="../theme/themeOverride6.xml"/><Relationship Id="rId2" Type="http://schemas.openxmlformats.org/officeDocument/2006/relationships/slideLayout" Target="../slideLayouts/slideLayout3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themeOverride" Target="../theme/themeOverride1.xml"/><Relationship Id="rId2" Type="http://schemas.openxmlformats.org/officeDocument/2006/relationships/slideLayout" Target="../slideLayouts/slideLayout3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themeOverride" Target="../theme/themeOverride2.xml"/><Relationship Id="rId2" Type="http://schemas.openxmlformats.org/officeDocument/2006/relationships/slideLayout" Target="../slideLayouts/slideLayout3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themeOverride" Target="../theme/themeOverride3.xml"/><Relationship Id="rId2" Type="http://schemas.openxmlformats.org/officeDocument/2006/relationships/slideLayout" Target="../slideLayouts/slideLayout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themeOverride" Target="../theme/themeOverride4.xml"/><Relationship Id="rId2" Type="http://schemas.openxmlformats.org/officeDocument/2006/relationships/slideLayout" Target="../slideLayouts/slideLayout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themeOverride" Target="../theme/themeOverride5.xml"/><Relationship Id="rId2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AEBF47-2662-48D1-B238-FBEE452D28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6140" y="3132559"/>
            <a:ext cx="9721080" cy="2934324"/>
          </a:xfrm>
        </p:spPr>
        <p:txBody>
          <a:bodyPr>
            <a:normAutofit/>
          </a:bodyPr>
          <a:lstStyle/>
          <a:p>
            <a:r>
              <a:rPr lang="ru-RU" sz="2100" dirty="0"/>
              <a:t>ОТЧЕТ</a:t>
            </a:r>
            <a:br>
              <a:rPr lang="ru-RU" sz="2100" dirty="0"/>
            </a:br>
            <a:r>
              <a:rPr lang="ru-RU" sz="2100" dirty="0"/>
              <a:t>о прохождении производственной практики</a:t>
            </a:r>
            <a:br>
              <a:rPr lang="ru-RU" sz="2100" dirty="0"/>
            </a:br>
            <a:r>
              <a:rPr lang="ru-RU" sz="2100" dirty="0"/>
              <a:t> </a:t>
            </a:r>
            <a:br>
              <a:rPr lang="ru-RU" sz="2100" dirty="0"/>
            </a:br>
            <a:r>
              <a:rPr lang="ru-RU" sz="1800" dirty="0"/>
              <a:t>по профессиональному модулю ПМ.01 Организация и контроль текущей деятельности служб предприятий туризма и гостеприимства</a:t>
            </a:r>
            <a:br>
              <a:rPr lang="ru-RU" sz="1800" dirty="0"/>
            </a:br>
            <a:r>
              <a:rPr lang="ru-RU" sz="1800" dirty="0"/>
              <a:t/>
            </a:r>
            <a:br>
              <a:rPr lang="ru-RU" sz="1800" dirty="0"/>
            </a:br>
            <a:r>
              <a:rPr lang="ru-RU" sz="1800" dirty="0"/>
              <a:t>в период с «___» ________ 20__ г. по «___» ________ 20__ г. </a:t>
            </a:r>
            <a:br>
              <a:rPr lang="ru-RU" sz="1800" dirty="0"/>
            </a:br>
            <a:r>
              <a:rPr lang="ru-RU" sz="2200" dirty="0"/>
              <a:t/>
            </a:r>
            <a:br>
              <a:rPr lang="ru-RU" sz="2200" dirty="0"/>
            </a:br>
            <a:r>
              <a:rPr lang="ru-RU" sz="2100" dirty="0"/>
              <a:t>Специальность </a:t>
            </a:r>
            <a:r>
              <a:rPr lang="ru-RU" sz="2000" dirty="0"/>
              <a:t>43.02.16 Туризм и гостеприимство</a:t>
            </a:r>
            <a:r>
              <a:rPr lang="ru-RU" sz="2100" dirty="0"/>
              <a:t/>
            </a:r>
            <a:br>
              <a:rPr lang="ru-RU" sz="2100" dirty="0"/>
            </a:br>
            <a:endParaRPr lang="ru-RU" sz="27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7A02C01-F3A7-4DE2-9DF2-AD08FA4829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3516" y="1980431"/>
            <a:ext cx="91440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АВТОНОМНАЯ НЕКОММЕРЧЕСКАЯ ОРГАНИЗАЦИЯ ВЫСШЕГО ОБРАЗОВАНИЯ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«</a:t>
            </a:r>
            <a:r>
              <a:rPr lang="ru-RU" altLang="ru-RU" sz="1400" b="1">
                <a:solidFill>
                  <a:prstClr val="white"/>
                </a:solidFill>
                <a:latin typeface="Arial" charset="0"/>
              </a:rPr>
              <a:t>МОСКОВСКИЙ </a:t>
            </a:r>
            <a:r>
              <a:rPr lang="ru-RU" altLang="ru-RU" sz="1400" b="1" smtClean="0">
                <a:solidFill>
                  <a:prstClr val="white"/>
                </a:solidFill>
                <a:latin typeface="Arial" charset="0"/>
              </a:rPr>
              <a:t>УНИВЕРСИТЕТ </a:t>
            </a: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«СИНЕРГИЯ» 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Факультет Туризма и индустрии гостеприимства</a:t>
            </a:r>
          </a:p>
          <a:p>
            <a:pPr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dirty="0">
                <a:solidFill>
                  <a:prstClr val="white"/>
                </a:solidFill>
                <a:latin typeface="Arial" charset="0"/>
              </a:rPr>
              <a:t>Кафедра Менеджмента в гостиничном и ресторанном бизнесе</a:t>
            </a:r>
          </a:p>
        </p:txBody>
      </p:sp>
      <p:sp>
        <p:nvSpPr>
          <p:cNvPr id="5" name="Подзаголовок 2">
            <a:extLst>
              <a:ext uri="{FF2B5EF4-FFF2-40B4-BE49-F238E27FC236}">
                <a16:creationId xmlns:a16="http://schemas.microsoft.com/office/drawing/2014/main" id="{EBC1611B-5C6A-4DD4-B018-FCDD128CAB95}"/>
              </a:ext>
            </a:extLst>
          </p:cNvPr>
          <p:cNvSpPr txBox="1">
            <a:spLocks/>
          </p:cNvSpPr>
          <p:nvPr/>
        </p:nvSpPr>
        <p:spPr bwMode="auto">
          <a:xfrm>
            <a:off x="426967" y="5980906"/>
            <a:ext cx="8712968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1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ФИО обучающегося</a:t>
            </a:r>
            <a:r>
              <a:rPr kumimoji="0" lang="ru-RU" altLang="ru-RU" sz="2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: </a:t>
            </a:r>
            <a:r>
              <a:rPr lang="ru-RU" altLang="ru-RU" sz="2400" dirty="0">
                <a:solidFill>
                  <a:srgbClr val="FF0000"/>
                </a:solidFill>
                <a:latin typeface="Calibri"/>
              </a:rPr>
              <a:t>____________________________________</a:t>
            </a:r>
          </a:p>
          <a:p>
            <a:pPr marL="0" marR="0" lvl="0" indent="0" algn="l" defTabSz="914400" rtl="0" eaLnBrk="1" fontAlgn="base" latinLnBrk="0" hangingPunct="1">
              <a:lnSpc>
                <a:spcPct val="8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altLang="ru-RU" sz="2400" dirty="0">
                <a:solidFill>
                  <a:srgbClr val="FF0000"/>
                </a:solidFill>
                <a:latin typeface="Calibri"/>
              </a:rPr>
              <a:t>Группа:                          ____________________________________</a:t>
            </a:r>
            <a:endParaRPr lang="en-US" altLang="ru-RU" sz="2400" dirty="0">
              <a:solidFill>
                <a:srgbClr val="FF0000"/>
              </a:solidFill>
              <a:latin typeface="Calibri"/>
            </a:endParaRPr>
          </a:p>
          <a:p>
            <a:pPr lvl="0" algn="l" defTabSz="914400" eaLnBrk="1" hangingPunct="1">
              <a:lnSpc>
                <a:spcPct val="80000"/>
              </a:lnSpc>
              <a:spcBef>
                <a:spcPct val="0"/>
              </a:spcBef>
              <a:defRPr/>
            </a:pPr>
            <a:r>
              <a:rPr lang="ru-RU" altLang="ru-RU" sz="2400" dirty="0">
                <a:solidFill>
                  <a:srgbClr val="FF0000"/>
                </a:solidFill>
                <a:latin typeface="Calibri"/>
              </a:rPr>
              <a:t>ФИО Руководителя:  ____________________________________</a:t>
            </a:r>
            <a:endParaRPr lang="en-US" altLang="ru-RU" sz="2400" dirty="0">
              <a:solidFill>
                <a:srgbClr val="FF0000"/>
              </a:solidFill>
              <a:latin typeface="Calibri"/>
            </a:endParaRPr>
          </a:p>
          <a:p>
            <a:pPr lvl="0" algn="l" defTabSz="914400" eaLnBrk="1" hangingPunct="1">
              <a:lnSpc>
                <a:spcPct val="80000"/>
              </a:lnSpc>
              <a:spcBef>
                <a:spcPct val="0"/>
              </a:spcBef>
              <a:defRPr/>
            </a:pPr>
            <a:endParaRPr lang="ru-RU" altLang="ru-RU" sz="2400" dirty="0">
              <a:solidFill>
                <a:srgbClr val="FF0000"/>
              </a:solidFill>
              <a:latin typeface="Calibri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ru-RU" sz="10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en-US" altLang="ru-RU" sz="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endParaRPr kumimoji="0" lang="ru-RU" altLang="ru-RU" sz="800" b="0" i="1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78066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345846-6D5E-49F4-AA03-D79147EBC7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457417"/>
            <a:ext cx="9062499" cy="775597"/>
          </a:xfrm>
        </p:spPr>
        <p:txBody>
          <a:bodyPr/>
          <a:lstStyle/>
          <a:p>
            <a:r>
              <a:rPr lang="ru-RU" sz="2800" dirty="0"/>
              <a:t>Организация и контроль работы персонала на предприятии «…»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F391D44-0DE1-4ADC-B027-3F59ED0D869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258" y="1980431"/>
            <a:ext cx="9824904" cy="3488816"/>
          </a:xfrm>
        </p:spPr>
        <p:txBody>
          <a:bodyPr>
            <a:normAutofit/>
          </a:bodyPr>
          <a:lstStyle/>
          <a:p>
            <a:pPr marL="0" indent="534988" algn="just">
              <a:spcAft>
                <a:spcPts val="0"/>
              </a:spcAft>
              <a:buNone/>
            </a:pPr>
            <a:r>
              <a:rPr lang="ru-RU" sz="2000" dirty="0"/>
              <a:t>Описать основные технологические документы, которые используют в работе сотрудники предприятия.</a:t>
            </a:r>
          </a:p>
          <a:p>
            <a:pPr marL="0" indent="534988" algn="just">
              <a:spcAft>
                <a:spcPts val="0"/>
              </a:spcAft>
              <a:buNone/>
            </a:pPr>
            <a:r>
              <a:rPr lang="ru-RU" sz="2000" dirty="0"/>
              <a:t>Представить образцы заполненных документов (договоры на оказание услуги, заявки, чек-листы и т.д.) (</a:t>
            </a:r>
            <a:r>
              <a:rPr lang="ru-RU" sz="2000" b="1" dirty="0"/>
              <a:t>4-5 слайдов</a:t>
            </a:r>
            <a:r>
              <a:rPr lang="ru-RU" sz="20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4107338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FB3B04-9657-E5AE-C45F-A362B840E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E18A702-1FAB-E40F-A19E-3C63F1AE0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457417"/>
            <a:ext cx="9062499" cy="775597"/>
          </a:xfrm>
        </p:spPr>
        <p:txBody>
          <a:bodyPr/>
          <a:lstStyle/>
          <a:p>
            <a:r>
              <a:rPr lang="ru-RU" sz="2800" dirty="0"/>
              <a:t>Организация и контроль работы персонала на предприятии «…»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D680646-106B-E96D-5D13-273F53A0F7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258" y="1980431"/>
            <a:ext cx="9824904" cy="3488816"/>
          </a:xfrm>
        </p:spPr>
        <p:txBody>
          <a:bodyPr>
            <a:normAutofit/>
          </a:bodyPr>
          <a:lstStyle/>
          <a:p>
            <a:pPr marL="0" indent="534988" algn="just">
              <a:spcAft>
                <a:spcPts val="0"/>
              </a:spcAft>
              <a:buNone/>
            </a:pPr>
            <a:r>
              <a:rPr lang="ru-RU" sz="2000" dirty="0"/>
              <a:t>Особое внимание уделить таким видам деятельности, как:</a:t>
            </a:r>
          </a:p>
          <a:p>
            <a:pPr marL="0" indent="534988" algn="just">
              <a:spcAft>
                <a:spcPts val="0"/>
              </a:spcAft>
              <a:buNone/>
            </a:pPr>
            <a:r>
              <a:rPr lang="ru-RU" sz="2000" i="1" dirty="0"/>
              <a:t>для гостиничного предприятия</a:t>
            </a:r>
            <a:r>
              <a:rPr lang="en-US" sz="2000" i="1" dirty="0"/>
              <a:t>: </a:t>
            </a:r>
            <a:r>
              <a:rPr lang="ru-RU" sz="2000" dirty="0"/>
              <a:t>встрече гостей, регистрации гостей, обслуживания гостей во время проживания, прощания с гостями</a:t>
            </a:r>
            <a:r>
              <a:rPr lang="en-US" sz="2000" dirty="0"/>
              <a:t>;</a:t>
            </a:r>
            <a:r>
              <a:rPr lang="ru-RU" sz="2000" dirty="0"/>
              <a:t> </a:t>
            </a:r>
          </a:p>
          <a:p>
            <a:pPr marL="0" indent="534988" algn="just">
              <a:spcAft>
                <a:spcPts val="0"/>
              </a:spcAft>
              <a:buNone/>
            </a:pPr>
            <a:r>
              <a:rPr lang="ru-RU" sz="2000" i="1" dirty="0"/>
              <a:t>для туристической компании</a:t>
            </a:r>
            <a:r>
              <a:rPr lang="en-US" sz="2000" i="1" dirty="0"/>
              <a:t>:</a:t>
            </a:r>
            <a:r>
              <a:rPr lang="en-US" sz="2000" dirty="0"/>
              <a:t> </a:t>
            </a:r>
            <a:r>
              <a:rPr lang="ru-RU" sz="2000" dirty="0"/>
              <a:t>анонсированию туристических продуктов, оформлению документации, поддержанию взаимодействия с клиентами) (</a:t>
            </a:r>
            <a:r>
              <a:rPr lang="ru-RU" sz="2000" b="1" dirty="0"/>
              <a:t>3-4 слайда</a:t>
            </a:r>
            <a:r>
              <a:rPr lang="ru-RU" sz="20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92951590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172" y="612279"/>
            <a:ext cx="10013422" cy="387798"/>
          </a:xfrm>
        </p:spPr>
        <p:txBody>
          <a:bodyPr/>
          <a:lstStyle/>
          <a:p>
            <a:r>
              <a:rPr lang="ru-RU" sz="2800" dirty="0"/>
              <a:t>Особенности управления предприятием «…»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50156" y="1836415"/>
            <a:ext cx="979308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/>
            <a:r>
              <a:rPr lang="ru-RU" dirty="0"/>
              <a:t>Перечислить стандарты работы линейных руководителей и руководителей подразделений предприятия (</a:t>
            </a:r>
            <a:r>
              <a:rPr lang="ru-RU" b="1" dirty="0"/>
              <a:t>2-3 слайда</a:t>
            </a:r>
            <a:r>
              <a:rPr lang="ru-RU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1835540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1A554A7-DFC0-471A-80A6-5FBE86889F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2" y="1980431"/>
            <a:ext cx="9824904" cy="3488816"/>
          </a:xfrm>
        </p:spPr>
        <p:txBody>
          <a:bodyPr>
            <a:normAutofit/>
          </a:bodyPr>
          <a:lstStyle/>
          <a:p>
            <a:pPr marL="0" indent="530225" algn="just">
              <a:buNone/>
            </a:pPr>
            <a:r>
              <a:rPr lang="ru-RU" sz="2100" b="1" dirty="0"/>
              <a:t>Опишите основные отличия туристического оператора от туристического агентства. 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9185D8B0-B1C2-48E4-A241-B6D6C8B51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457417"/>
            <a:ext cx="9687193" cy="775597"/>
          </a:xfrm>
        </p:spPr>
        <p:txBody>
          <a:bodyPr/>
          <a:lstStyle/>
          <a:p>
            <a:r>
              <a:rPr lang="ru-RU" sz="2800" dirty="0"/>
              <a:t>Выполнение практического </a:t>
            </a:r>
            <a:br>
              <a:rPr lang="ru-RU" sz="2800" dirty="0"/>
            </a:br>
            <a:r>
              <a:rPr lang="ru-RU" sz="2800" dirty="0"/>
              <a:t>кейс-задания №1</a:t>
            </a:r>
          </a:p>
        </p:txBody>
      </p:sp>
    </p:spTree>
    <p:extLst>
      <p:ext uri="{BB962C8B-B14F-4D97-AF65-F5344CB8AC3E}">
        <p14:creationId xmlns:p14="http://schemas.microsoft.com/office/powerpoint/2010/main" val="98467854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1A554A7-DFC0-471A-80A6-5FBE86889F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2" y="1980431"/>
            <a:ext cx="9824904" cy="3488816"/>
          </a:xfrm>
        </p:spPr>
        <p:txBody>
          <a:bodyPr/>
          <a:lstStyle/>
          <a:p>
            <a:pPr marL="0" indent="542925" algn="just">
              <a:buNone/>
            </a:pPr>
            <a:r>
              <a:rPr lang="ru-RU" sz="2100" dirty="0"/>
              <a:t>На предприятии гостеприимства (в гостинице) Гость отказывается оплачивать счет за пользование мини-баром. </a:t>
            </a:r>
          </a:p>
          <a:p>
            <a:pPr marL="0" indent="542925" algn="just">
              <a:buNone/>
            </a:pPr>
            <a:r>
              <a:rPr lang="ru-RU" sz="2100" b="1" dirty="0"/>
              <a:t>Опишите Ваши действия, как администратора.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9185D8B0-B1C2-48E4-A241-B6D6C8B51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457417"/>
            <a:ext cx="9687193" cy="775597"/>
          </a:xfrm>
        </p:spPr>
        <p:txBody>
          <a:bodyPr/>
          <a:lstStyle/>
          <a:p>
            <a:r>
              <a:rPr lang="ru-RU" sz="2800" dirty="0"/>
              <a:t>Выполнение практического </a:t>
            </a:r>
            <a:br>
              <a:rPr lang="ru-RU" sz="2800" dirty="0"/>
            </a:br>
            <a:r>
              <a:rPr lang="ru-RU" sz="2800" dirty="0"/>
              <a:t>кейс-задания №2</a:t>
            </a:r>
          </a:p>
        </p:txBody>
      </p:sp>
    </p:spTree>
    <p:extLst>
      <p:ext uri="{BB962C8B-B14F-4D97-AF65-F5344CB8AC3E}">
        <p14:creationId xmlns:p14="http://schemas.microsoft.com/office/powerpoint/2010/main" val="34116728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1A554A7-DFC0-471A-80A6-5FBE86889F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2" y="1980431"/>
            <a:ext cx="9824904" cy="3488816"/>
          </a:xfrm>
        </p:spPr>
        <p:txBody>
          <a:bodyPr>
            <a:normAutofit/>
          </a:bodyPr>
          <a:lstStyle/>
          <a:p>
            <a:pPr marL="0" indent="534988" algn="just">
              <a:buNone/>
            </a:pPr>
            <a:r>
              <a:rPr lang="ru-RU" sz="2100" dirty="0"/>
              <a:t>Опишите, какие документы оформляются туристической фирмой при оформлении тура клиентам.</a:t>
            </a:r>
          </a:p>
          <a:p>
            <a:pPr marL="0" indent="534988" algn="just">
              <a:buNone/>
            </a:pPr>
            <a:r>
              <a:rPr lang="ru-RU" sz="2100" b="1" dirty="0"/>
              <a:t>Представьте проекты заполненных документов оформленного Вами тура клиенту.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9185D8B0-B1C2-48E4-A241-B6D6C8B51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457417"/>
            <a:ext cx="9687193" cy="775597"/>
          </a:xfrm>
        </p:spPr>
        <p:txBody>
          <a:bodyPr/>
          <a:lstStyle/>
          <a:p>
            <a:r>
              <a:rPr lang="ru-RU" sz="2800" dirty="0"/>
              <a:t>Выполнение практического </a:t>
            </a:r>
            <a:br>
              <a:rPr lang="ru-RU" sz="2800" dirty="0"/>
            </a:br>
            <a:r>
              <a:rPr lang="ru-RU" sz="2800" dirty="0"/>
              <a:t>кейс-задания №3</a:t>
            </a:r>
          </a:p>
        </p:txBody>
      </p:sp>
    </p:spTree>
    <p:extLst>
      <p:ext uri="{BB962C8B-B14F-4D97-AF65-F5344CB8AC3E}">
        <p14:creationId xmlns:p14="http://schemas.microsoft.com/office/powerpoint/2010/main" val="3340782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1A554A7-DFC0-471A-80A6-5FBE86889F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2" y="1980431"/>
            <a:ext cx="9824904" cy="3488816"/>
          </a:xfrm>
        </p:spPr>
        <p:txBody>
          <a:bodyPr>
            <a:normAutofit/>
          </a:bodyPr>
          <a:lstStyle/>
          <a:p>
            <a:pPr marL="0" indent="534988" algn="just">
              <a:buNone/>
            </a:pPr>
            <a:r>
              <a:rPr lang="ru-RU" sz="2100" dirty="0"/>
              <a:t>Клиент туристической фирмы хочет поменять один тур на другой. При этом тур уже оплачен. </a:t>
            </a:r>
          </a:p>
          <a:p>
            <a:pPr marL="0" indent="534988" algn="just">
              <a:buNone/>
            </a:pPr>
            <a:r>
              <a:rPr lang="ru-RU" sz="2100" b="1" dirty="0"/>
              <a:t>Опишите Ваши действия как сотрудника фирмы.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9185D8B0-B1C2-48E4-A241-B6D6C8B51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457417"/>
            <a:ext cx="9687193" cy="775597"/>
          </a:xfrm>
        </p:spPr>
        <p:txBody>
          <a:bodyPr/>
          <a:lstStyle/>
          <a:p>
            <a:r>
              <a:rPr lang="ru-RU" sz="2800" dirty="0"/>
              <a:t>Выполнение практического </a:t>
            </a:r>
            <a:br>
              <a:rPr lang="ru-RU" sz="2800" dirty="0"/>
            </a:br>
            <a:r>
              <a:rPr lang="ru-RU" sz="2800" dirty="0"/>
              <a:t>кейс-задания №4</a:t>
            </a:r>
          </a:p>
        </p:txBody>
      </p:sp>
    </p:spTree>
    <p:extLst>
      <p:ext uri="{BB962C8B-B14F-4D97-AF65-F5344CB8AC3E}">
        <p14:creationId xmlns:p14="http://schemas.microsoft.com/office/powerpoint/2010/main" val="39599728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F1A554A7-DFC0-471A-80A6-5FBE86889F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4962" y="1980431"/>
            <a:ext cx="9824904" cy="3488816"/>
          </a:xfrm>
        </p:spPr>
        <p:txBody>
          <a:bodyPr/>
          <a:lstStyle/>
          <a:p>
            <a:pPr marL="0" indent="542925" algn="just">
              <a:buNone/>
            </a:pPr>
            <a:r>
              <a:rPr lang="ru-RU" sz="2100" dirty="0"/>
              <a:t>Проанализируйте основные положения договора на оказание туристических услуг физическому лицу.</a:t>
            </a:r>
          </a:p>
          <a:p>
            <a:pPr marL="0" indent="542925" algn="just">
              <a:buNone/>
            </a:pPr>
            <a:r>
              <a:rPr lang="ru-RU" sz="2100" b="1" dirty="0"/>
              <a:t>Представьте проект сформированного Вами договора на оказание туристических услуг физическому лицу.</a:t>
            </a:r>
          </a:p>
        </p:txBody>
      </p:sp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9185D8B0-B1C2-48E4-A241-B6D6C8B51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457417"/>
            <a:ext cx="9687193" cy="775597"/>
          </a:xfrm>
        </p:spPr>
        <p:txBody>
          <a:bodyPr/>
          <a:lstStyle/>
          <a:p>
            <a:r>
              <a:rPr lang="ru-RU" sz="2800" dirty="0"/>
              <a:t>Выполнение практического </a:t>
            </a:r>
            <a:br>
              <a:rPr lang="ru-RU" sz="2800" dirty="0"/>
            </a:br>
            <a:r>
              <a:rPr lang="ru-RU" sz="2800" dirty="0"/>
              <a:t>кейс-задания №5</a:t>
            </a:r>
          </a:p>
        </p:txBody>
      </p:sp>
    </p:spTree>
    <p:extLst>
      <p:ext uri="{BB962C8B-B14F-4D97-AF65-F5344CB8AC3E}">
        <p14:creationId xmlns:p14="http://schemas.microsoft.com/office/powerpoint/2010/main" val="362540356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8320" y="487688"/>
            <a:ext cx="9638563" cy="692497"/>
          </a:xfrm>
        </p:spPr>
        <p:txBody>
          <a:bodyPr/>
          <a:lstStyle/>
          <a:p>
            <a:r>
              <a:rPr lang="ru-RU" sz="2500" dirty="0"/>
              <a:t>Предложения по совершенствованию работы </a:t>
            </a:r>
            <a:r>
              <a:rPr lang="ru-RU" sz="2400" dirty="0"/>
              <a:t>подразделений предприятия «…»</a:t>
            </a:r>
            <a:endParaRPr lang="ru-RU" sz="25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56311" y="1908423"/>
            <a:ext cx="9782579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>
              <a:spcAft>
                <a:spcPts val="0"/>
              </a:spcAft>
            </a:pPr>
            <a:r>
              <a:rPr lang="ru-RU" dirty="0"/>
              <a:t>Сформулировать предложения по совершенствованию обслуживания и предоставлению услуг на исследуемом предприятии туризма и гостеприимства, при этом сравниваются результаты полученных в процессе обучения теоретических знаний с личными наблюдениями и навыками, полученными в период прохождения практики. Предложения должны быть обоснованы экономически (затраты на внедрение будут возмещены в течение года повышением прибыли или экономией на других статьях расходов). Предложения разрабатываются полностью, от документальной основы и планов внедрения, до характеристики зоны ответственности топ-менеджеров и запланированных экономических результатов. Предложений должно быть не менее 3 (например, изменения в обучении персонала, создание или изменение стандартов сервиса, разработка инструкций по работе с жалобами, автоматизация обслуживания и т.д.) (</a:t>
            </a:r>
            <a:r>
              <a:rPr lang="ru-RU" b="1" dirty="0"/>
              <a:t>2-3 слайда</a:t>
            </a:r>
            <a:r>
              <a:rPr lang="ru-RU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33949092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4438" y="612279"/>
            <a:ext cx="9638563" cy="387798"/>
          </a:xfrm>
        </p:spPr>
        <p:txBody>
          <a:bodyPr/>
          <a:lstStyle/>
          <a:p>
            <a:r>
              <a:rPr lang="ru-RU" sz="2800" dirty="0"/>
              <a:t>Приложения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56313" y="2052439"/>
            <a:ext cx="978257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6575" algn="just">
              <a:spcAft>
                <a:spcPts val="0"/>
              </a:spcAft>
            </a:pPr>
            <a:r>
              <a:rPr lang="ru-RU" dirty="0"/>
              <a:t>Разместить дополнительную информацию, позволяющую раскрыть особенности прохождения производственной практики.</a:t>
            </a:r>
          </a:p>
          <a:p>
            <a:pPr indent="536575" algn="just">
              <a:spcAft>
                <a:spcPts val="0"/>
              </a:spcAft>
            </a:pPr>
            <a:r>
              <a:rPr lang="ru-RU" dirty="0"/>
              <a:t>Например, дополнительные фото- материалы, документы, стандарты и т.д.                  (</a:t>
            </a:r>
            <a:r>
              <a:rPr lang="ru-RU" b="1" dirty="0"/>
              <a:t>не более 10 слайдов</a:t>
            </a:r>
            <a:r>
              <a:rPr lang="ru-RU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80568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651316"/>
            <a:ext cx="9687193" cy="387798"/>
          </a:xfrm>
        </p:spPr>
        <p:txBody>
          <a:bodyPr/>
          <a:lstStyle/>
          <a:p>
            <a:r>
              <a:rPr lang="ru-RU" sz="2800" dirty="0"/>
              <a:t>Содержание </a:t>
            </a:r>
            <a:r>
              <a:rPr lang="ru-RU" sz="2800" b="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(25-35 слайдов)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32673" y="1836415"/>
            <a:ext cx="978257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buAutoNum type="romanUcPeriod"/>
            </a:pPr>
            <a:r>
              <a:rPr lang="ru-RU" sz="1800" b="1" dirty="0">
                <a:cs typeface="Times New Roman" panose="02020603050405020304" pitchFamily="18" charset="0"/>
              </a:rPr>
              <a:t> Характеристика организационной структуры предприятия «…»</a:t>
            </a:r>
          </a:p>
          <a:p>
            <a:pPr algn="just"/>
            <a:r>
              <a:rPr lang="ru-RU" sz="1800" dirty="0">
                <a:cs typeface="Times New Roman" panose="02020603050405020304" pitchFamily="18" charset="0"/>
              </a:rPr>
              <a:t>1.1. </a:t>
            </a:r>
            <a:r>
              <a:rPr lang="ru-RU" sz="1800" dirty="0"/>
              <a:t>Организационная структура управления на предприятии «…»</a:t>
            </a:r>
          </a:p>
          <a:p>
            <a:pPr algn="just"/>
            <a:r>
              <a:rPr lang="ru-RU" sz="1800" dirty="0"/>
              <a:t>1.2. Взаимодействие служб предприятия «…»</a:t>
            </a:r>
          </a:p>
          <a:p>
            <a:pPr algn="just"/>
            <a:r>
              <a:rPr lang="en-US" sz="1800" b="1" dirty="0">
                <a:cs typeface="Times New Roman" panose="02020603050405020304" pitchFamily="18" charset="0"/>
              </a:rPr>
              <a:t>II.</a:t>
            </a:r>
            <a:r>
              <a:rPr lang="ru-RU" sz="1800" b="1" dirty="0">
                <a:cs typeface="Times New Roman" panose="02020603050405020304" pitchFamily="18" charset="0"/>
              </a:rPr>
              <a:t> Сбор информации об объекте практики и анализ содержания источников </a:t>
            </a:r>
            <a:endParaRPr lang="ru-RU" sz="1800" dirty="0"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cs typeface="Times New Roman" panose="02020603050405020304" pitchFamily="18" charset="0"/>
              </a:rPr>
              <a:t>2.1. </a:t>
            </a:r>
            <a:r>
              <a:rPr lang="ru-RU" sz="1800" dirty="0"/>
              <a:t>Организация и технология работы служб предприятия «…» </a:t>
            </a:r>
          </a:p>
          <a:p>
            <a:pPr algn="just"/>
            <a:r>
              <a:rPr lang="ru-RU" sz="1800" dirty="0">
                <a:cs typeface="Times New Roman" panose="02020603050405020304" pitchFamily="18" charset="0"/>
              </a:rPr>
              <a:t>2.2. </a:t>
            </a:r>
            <a:r>
              <a:rPr lang="ru-RU" sz="1800" dirty="0"/>
              <a:t>Этапы цикла обслуживания клиентов (потребителей, гостей) и их характеристика на предприятии «…»</a:t>
            </a:r>
            <a:endParaRPr lang="ru-RU" sz="1800" dirty="0">
              <a:cs typeface="Times New Roman" panose="02020603050405020304" pitchFamily="18" charset="0"/>
            </a:endParaRPr>
          </a:p>
          <a:p>
            <a:pPr algn="just"/>
            <a:r>
              <a:rPr lang="ru-RU" sz="1800" dirty="0">
                <a:cs typeface="Times New Roman" panose="02020603050405020304" pitchFamily="18" charset="0"/>
              </a:rPr>
              <a:t>2.3. </a:t>
            </a:r>
            <a:r>
              <a:rPr lang="ru-RU" sz="1800" dirty="0"/>
              <a:t>Технологии предоставления услуг клиентам (потребителям, гостям) на предприятии «…»</a:t>
            </a:r>
          </a:p>
          <a:p>
            <a:pPr algn="just"/>
            <a:r>
              <a:rPr lang="en-US" sz="1800" b="1" dirty="0">
                <a:cs typeface="Times New Roman" panose="02020603050405020304" pitchFamily="18" charset="0"/>
              </a:rPr>
              <a:t>III. </a:t>
            </a:r>
            <a:r>
              <a:rPr lang="ru-RU" sz="1800" b="1" dirty="0">
                <a:cs typeface="Times New Roman" panose="02020603050405020304" pitchFamily="18" charset="0"/>
              </a:rPr>
              <a:t>Экспериментально-практическая работа. Приобретение необходимых умений и практического опыта работы по специальности в рамках освоения ВД 1. Организация и контроль текущей деятельности служб предприятий туризма и гостеприимства </a:t>
            </a:r>
          </a:p>
          <a:p>
            <a:pPr algn="just"/>
            <a:r>
              <a:rPr lang="ru-RU" sz="1800" dirty="0"/>
              <a:t>3.1. Организация и контроль работы персонала предприятия «…»</a:t>
            </a:r>
          </a:p>
          <a:p>
            <a:pPr algn="just"/>
            <a:r>
              <a:rPr lang="ru-RU" sz="1800" dirty="0"/>
              <a:t>3.</a:t>
            </a:r>
            <a:r>
              <a:rPr lang="en-US" sz="1800" dirty="0"/>
              <a:t>2</a:t>
            </a:r>
            <a:r>
              <a:rPr lang="ru-RU" sz="1800" dirty="0"/>
              <a:t>. Основные технологические документы по учету оборудования и инвентаря предприятия «…»</a:t>
            </a:r>
          </a:p>
          <a:p>
            <a:pPr algn="just"/>
            <a:r>
              <a:rPr lang="en-US" sz="1800" b="1" dirty="0">
                <a:cs typeface="Times New Roman" panose="02020603050405020304" pitchFamily="18" charset="0"/>
              </a:rPr>
              <a:t>IV. </a:t>
            </a:r>
            <a:r>
              <a:rPr lang="ru-RU" sz="1800" b="1" dirty="0">
                <a:cs typeface="Times New Roman" panose="02020603050405020304" pitchFamily="18" charset="0"/>
              </a:rPr>
              <a:t>Обработка и систематизация полученного фактического материала</a:t>
            </a:r>
          </a:p>
          <a:p>
            <a:r>
              <a:rPr lang="ru-RU" sz="1800" dirty="0"/>
              <a:t>4.1. Предложения по совершенствованию обслуживания и предоставлению услуг на предприятии «…»</a:t>
            </a:r>
          </a:p>
        </p:txBody>
      </p:sp>
    </p:spTree>
    <p:extLst>
      <p:ext uri="{BB962C8B-B14F-4D97-AF65-F5344CB8AC3E}">
        <p14:creationId xmlns:p14="http://schemas.microsoft.com/office/powerpoint/2010/main" val="23205647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468263"/>
            <a:ext cx="9687193" cy="775597"/>
          </a:xfrm>
        </p:spPr>
        <p:txBody>
          <a:bodyPr/>
          <a:lstStyle/>
          <a:p>
            <a:r>
              <a:rPr lang="ru-RU" sz="2800" dirty="0"/>
              <a:t>Общая организационная характеристика предприятия «…» </a:t>
            </a:r>
            <a:endParaRPr lang="ru-RU" sz="2800" b="0" i="1" dirty="0">
              <a:solidFill>
                <a:srgbClr val="00206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2673" y="1908423"/>
            <a:ext cx="968719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6575" algn="just"/>
            <a:r>
              <a:rPr lang="ru-RU" dirty="0"/>
              <a:t>Составить общую характеристику предприятия, включая местоположение, историю предприятия, организационно-правовую форму, описание предоставляемых услуг, соответствие требованиям нормативно-правовой базы и так далее </a:t>
            </a:r>
            <a:r>
              <a:rPr lang="ru-RU" b="1" dirty="0"/>
              <a:t>(3 слайда)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283130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457416"/>
            <a:ext cx="9687193" cy="775597"/>
          </a:xfrm>
        </p:spPr>
        <p:txBody>
          <a:bodyPr/>
          <a:lstStyle/>
          <a:p>
            <a:r>
              <a:rPr lang="ru-RU" sz="2800" dirty="0"/>
              <a:t>Организационная структура управления </a:t>
            </a:r>
            <a:br>
              <a:rPr lang="ru-RU" sz="2800" dirty="0"/>
            </a:br>
            <a:r>
              <a:rPr lang="ru-RU" sz="2800" dirty="0"/>
              <a:t>предприятия «…»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55410" y="1836415"/>
            <a:ext cx="9782579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6575" algn="just">
              <a:spcAft>
                <a:spcPts val="0"/>
              </a:spcAft>
            </a:pPr>
            <a:r>
              <a:rPr lang="ru-RU" dirty="0"/>
              <a:t>Проанализировать организационную структуру предприятия и представить  ее в виде схемы. Выделить подразделения, которые занимаются непосредственным обслуживанием клиентов (потребителей, гостей) и занимаются поддержанием деятельности предприятия, с указанием должностей, входящих в данные структурные подразделения (</a:t>
            </a:r>
            <a:r>
              <a:rPr lang="ru-RU" b="1" dirty="0"/>
              <a:t>2 слайда</a:t>
            </a:r>
            <a:r>
              <a:rPr lang="ru-RU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6105728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2673" y="457416"/>
            <a:ext cx="9687193" cy="775597"/>
          </a:xfrm>
        </p:spPr>
        <p:txBody>
          <a:bodyPr/>
          <a:lstStyle/>
          <a:p>
            <a:r>
              <a:rPr lang="ru-RU" sz="2800" dirty="0"/>
              <a:t>Организация и технология работы служб предприятия «…»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32673" y="1836415"/>
            <a:ext cx="985458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>
              <a:spcAft>
                <a:spcPts val="0"/>
              </a:spcAft>
            </a:pPr>
            <a:r>
              <a:rPr lang="ru-RU" dirty="0"/>
              <a:t>Проанализировать и описать технологии работы подразделений предприятия </a:t>
            </a:r>
            <a:r>
              <a:rPr lang="ru-RU" b="1" dirty="0"/>
              <a:t>(1  слайд).</a:t>
            </a:r>
          </a:p>
          <a:p>
            <a:pPr indent="534988" algn="just">
              <a:spcAft>
                <a:spcPts val="0"/>
              </a:spcAft>
            </a:pPr>
            <a:r>
              <a:rPr lang="ru-RU" dirty="0"/>
              <a:t>Проанализировать связи сотрудников подразделений предприятия (</a:t>
            </a:r>
            <a:r>
              <a:rPr lang="ru-RU" b="1" dirty="0"/>
              <a:t>1  слайд</a:t>
            </a:r>
            <a:r>
              <a:rPr lang="ru-RU" dirty="0"/>
              <a:t>).</a:t>
            </a:r>
          </a:p>
          <a:p>
            <a:pPr indent="536575" algn="just">
              <a:spcAft>
                <a:spcPts val="0"/>
              </a:spcAft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295148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54" y="274364"/>
            <a:ext cx="10013422" cy="1163395"/>
          </a:xfrm>
        </p:spPr>
        <p:txBody>
          <a:bodyPr/>
          <a:lstStyle/>
          <a:p>
            <a:r>
              <a:rPr lang="ru-RU" sz="2800" dirty="0"/>
              <a:t>Этапы цикла обслуживания клиентов (потребителей, гостей) и их характеристика </a:t>
            </a:r>
            <a:br>
              <a:rPr lang="ru-RU" sz="2800" dirty="0"/>
            </a:br>
            <a:r>
              <a:rPr lang="ru-RU" sz="2800" dirty="0"/>
              <a:t>на предприятии «…»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50156" y="1836415"/>
            <a:ext cx="979308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>
              <a:spcAft>
                <a:spcPts val="0"/>
              </a:spcAft>
            </a:pPr>
            <a:r>
              <a:rPr lang="ru-RU" dirty="0"/>
              <a:t>Рассмотреть этапы цикла обслуживания клиентов (потребителей, гостей) и дать их характеристику на предприятии (</a:t>
            </a:r>
            <a:r>
              <a:rPr lang="ru-RU" b="1" dirty="0"/>
              <a:t>2-3 слайда</a:t>
            </a:r>
            <a:r>
              <a:rPr lang="ru-RU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4285657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54" y="274364"/>
            <a:ext cx="10013422" cy="1163395"/>
          </a:xfrm>
        </p:spPr>
        <p:txBody>
          <a:bodyPr/>
          <a:lstStyle/>
          <a:p>
            <a:r>
              <a:rPr lang="ru-RU" sz="2800" dirty="0"/>
              <a:t>Особенности обслуживания различных </a:t>
            </a:r>
            <a:br>
              <a:rPr lang="ru-RU" sz="2800" dirty="0"/>
            </a:br>
            <a:r>
              <a:rPr lang="ru-RU" sz="2800" dirty="0"/>
              <a:t>групп клиентов (потребителей, гостей) </a:t>
            </a:r>
            <a:br>
              <a:rPr lang="ru-RU" sz="2800" dirty="0"/>
            </a:br>
            <a:r>
              <a:rPr lang="ru-RU" sz="2800" dirty="0"/>
              <a:t>на предприятии «…»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50156" y="1836415"/>
            <a:ext cx="986509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>
              <a:spcAft>
                <a:spcPts val="0"/>
              </a:spcAft>
            </a:pPr>
            <a:r>
              <a:rPr lang="ru-RU" dirty="0"/>
              <a:t>Описать требования, предъявляемые к работникам предприятия (квалификационные, профессиональные) по обслуживанию различных групп клиентов (потребителей, гостей): </a:t>
            </a:r>
            <a:r>
              <a:rPr lang="en-US" dirty="0"/>
              <a:t>VIP</a:t>
            </a:r>
            <a:r>
              <a:rPr lang="ru-RU" dirty="0"/>
              <a:t>-, российские туристы, иностранные гости, семья (</a:t>
            </a:r>
            <a:r>
              <a:rPr lang="ru-RU" b="1" dirty="0"/>
              <a:t>2-3 слайда</a:t>
            </a:r>
            <a:r>
              <a:rPr lang="ru-RU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5067696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7854" y="487688"/>
            <a:ext cx="10013422" cy="775597"/>
          </a:xfrm>
        </p:spPr>
        <p:txBody>
          <a:bodyPr/>
          <a:lstStyle/>
          <a:p>
            <a:r>
              <a:rPr lang="ru-RU" sz="2800" dirty="0"/>
              <a:t>Стандарты сервиса и технологии обслуживания на предприятии «…»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450156" y="1836415"/>
            <a:ext cx="9865096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>
              <a:spcAft>
                <a:spcPts val="0"/>
              </a:spcAft>
            </a:pPr>
            <a:r>
              <a:rPr lang="ru-RU" dirty="0"/>
              <a:t>Изучить технологии обслуживания клиентов (потребителей, гостей), а также перечислить основные стандарты сервиса на предприятии – базе практики (например</a:t>
            </a:r>
            <a:r>
              <a:rPr lang="en-US" dirty="0"/>
              <a:t>,</a:t>
            </a:r>
            <a:r>
              <a:rPr lang="ru-RU" dirty="0"/>
              <a:t> для гостиничного предприятия</a:t>
            </a:r>
            <a:r>
              <a:rPr lang="en-US" dirty="0"/>
              <a:t>: </a:t>
            </a:r>
            <a:r>
              <a:rPr lang="ru-RU" dirty="0"/>
              <a:t>стандарт </a:t>
            </a:r>
            <a:r>
              <a:rPr lang="ru-RU" dirty="0" err="1"/>
              <a:t>lost&amp;found</a:t>
            </a:r>
            <a:r>
              <a:rPr lang="ru-RU" dirty="0"/>
              <a:t>, стандарт возмещения ущерба, нанесенный гостем отелю, стандарт сдачи гостевого белья в стирку и т.д.). </a:t>
            </a:r>
          </a:p>
          <a:p>
            <a:pPr indent="534988" algn="just"/>
            <a:r>
              <a:rPr lang="ru-RU" i="1" dirty="0"/>
              <a:t>Для гостиничного предприятия</a:t>
            </a:r>
            <a:r>
              <a:rPr lang="en-US" i="1" dirty="0"/>
              <a:t>: </a:t>
            </a:r>
            <a:r>
              <a:rPr lang="ru-RU" dirty="0"/>
              <a:t>ознакомиться с системой сейфового хранения, стандартами использования депозитных ячеек, индивидуальных сейфов, хранения багажа в камерах хранения.</a:t>
            </a:r>
          </a:p>
          <a:p>
            <a:pPr indent="534988" algn="just"/>
            <a:r>
              <a:rPr lang="ru-RU" i="1" dirty="0"/>
              <a:t>Для туристической компании</a:t>
            </a:r>
            <a:r>
              <a:rPr lang="en-US" i="1" dirty="0"/>
              <a:t>: </a:t>
            </a:r>
            <a:r>
              <a:rPr lang="ru-RU" dirty="0"/>
              <a:t>ознакомиться с основными разделами договора оказания туристических услуг (</a:t>
            </a:r>
            <a:r>
              <a:rPr lang="ru-RU" b="1" dirty="0"/>
              <a:t>2-3 слайда</a:t>
            </a:r>
            <a:r>
              <a:rPr lang="ru-RU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41831004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719AA99-22D7-45B3-8069-6E1FEDD93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108" y="423955"/>
            <a:ext cx="9292030" cy="775597"/>
          </a:xfrm>
        </p:spPr>
        <p:txBody>
          <a:bodyPr/>
          <a:lstStyle/>
          <a:p>
            <a:r>
              <a:rPr lang="ru-RU" sz="2800" dirty="0"/>
              <a:t>Технологии предоставления услуг на предприятии «…»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17854" y="1836415"/>
            <a:ext cx="9422539" cy="36471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>
              <a:spcAft>
                <a:spcPts val="0"/>
              </a:spcAft>
            </a:pPr>
            <a:r>
              <a:rPr lang="ru-RU" dirty="0"/>
              <a:t>Проанализировать ассортимент предоставляемых услуг на предприятии – базе практики, при этом раскрыть понятие «гостиничная</a:t>
            </a:r>
            <a:r>
              <a:rPr lang="en-US" dirty="0"/>
              <a:t>/</a:t>
            </a:r>
            <a:r>
              <a:rPr lang="ru-RU" dirty="0"/>
              <a:t> туристическая услуга», отличие материальной услуги от нематериальной (комплекс «4Н»), разбить услуги на сегменты:</a:t>
            </a:r>
          </a:p>
          <a:p>
            <a:pPr indent="534988" algn="just">
              <a:spcAft>
                <a:spcPts val="0"/>
              </a:spcAft>
            </a:pPr>
            <a:r>
              <a:rPr lang="ru-RU" i="1" dirty="0"/>
              <a:t>для гостиничного предприятия</a:t>
            </a:r>
            <a:r>
              <a:rPr lang="en-US" i="1" dirty="0"/>
              <a:t>: </a:t>
            </a:r>
            <a:r>
              <a:rPr lang="ru-RU" dirty="0"/>
              <a:t>спортивно-оздоровительные, бытовые, транспортные и т.д.</a:t>
            </a:r>
            <a:r>
              <a:rPr lang="en-US" dirty="0"/>
              <a:t>; </a:t>
            </a:r>
            <a:endParaRPr lang="ru-RU" dirty="0"/>
          </a:p>
          <a:p>
            <a:pPr indent="534988" algn="just">
              <a:spcAft>
                <a:spcPts val="0"/>
              </a:spcAft>
            </a:pPr>
            <a:r>
              <a:rPr lang="ru-RU" i="1" dirty="0"/>
              <a:t>для туристической компании</a:t>
            </a:r>
            <a:r>
              <a:rPr lang="en-US" i="1" dirty="0"/>
              <a:t>:</a:t>
            </a:r>
            <a:r>
              <a:rPr lang="ru-RU" i="1" dirty="0"/>
              <a:t> </a:t>
            </a:r>
            <a:r>
              <a:rPr lang="ru-RU" dirty="0"/>
              <a:t>сегментирование по географическому признаку, деление на международный и внутренний въездной и выездной туризм.</a:t>
            </a:r>
          </a:p>
          <a:p>
            <a:pPr indent="534988" algn="just">
              <a:spcAft>
                <a:spcPts val="0"/>
              </a:spcAft>
            </a:pPr>
            <a:r>
              <a:rPr lang="ru-RU" dirty="0"/>
              <a:t>Выделить особенности оказания персональных и групповых услуг на предприятии – базе практики (</a:t>
            </a:r>
            <a:r>
              <a:rPr lang="ru-RU" b="1" dirty="0"/>
              <a:t>5-6 слайдов</a:t>
            </a:r>
            <a:r>
              <a:rPr lang="ru-RU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2492093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презентация_шаблончик A4 (1)" id="{CECEB147-F7F0-4995-89D0-2FD57D90FCEB}" vid="{306AE4ED-CFFA-434E-A652-8353525159A5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3273</TotalTime>
  <Words>922</Words>
  <Application>Microsoft Office PowerPoint</Application>
  <PresentationFormat>Произвольный</PresentationFormat>
  <Paragraphs>72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5" baseType="lpstr">
      <vt:lpstr>Arial</vt:lpstr>
      <vt:lpstr>Arial Black</vt:lpstr>
      <vt:lpstr>Calibri</vt:lpstr>
      <vt:lpstr>Calibri Light</vt:lpstr>
      <vt:lpstr>Times New Roman</vt:lpstr>
      <vt:lpstr>Тема Office</vt:lpstr>
      <vt:lpstr>ОТЧЕТ о прохождении производственной практики   по профессиональному модулю ПМ.01 Организация и контроль текущей деятельности служб предприятий туризма и гостеприимства  в период с «___» ________ 20__ г. по «___» ________ 20__ г.   Специальность 43.02.16 Туризм и гостеприимство </vt:lpstr>
      <vt:lpstr>Содержание (25-35 слайдов)</vt:lpstr>
      <vt:lpstr>Общая организационная характеристика предприятия «…» </vt:lpstr>
      <vt:lpstr>Организационная структура управления  предприятия «…»</vt:lpstr>
      <vt:lpstr>Организация и технология работы служб предприятия «…» </vt:lpstr>
      <vt:lpstr>Этапы цикла обслуживания клиентов (потребителей, гостей) и их характеристика  на предприятии «…»</vt:lpstr>
      <vt:lpstr>Особенности обслуживания различных  групп клиентов (потребителей, гостей)  на предприятии «…» </vt:lpstr>
      <vt:lpstr>Стандарты сервиса и технологии обслуживания на предприятии «…»</vt:lpstr>
      <vt:lpstr>Технологии предоставления услуг на предприятии «…»</vt:lpstr>
      <vt:lpstr>Организация и контроль работы персонала на предприятии «…»</vt:lpstr>
      <vt:lpstr>Организация и контроль работы персонала на предприятии «…»</vt:lpstr>
      <vt:lpstr>Особенности управления предприятием «…»</vt:lpstr>
      <vt:lpstr>Выполнение практического  кейс-задания №1</vt:lpstr>
      <vt:lpstr>Выполнение практического  кейс-задания №2</vt:lpstr>
      <vt:lpstr>Выполнение практического  кейс-задания №3</vt:lpstr>
      <vt:lpstr>Выполнение практического  кейс-задания №4</vt:lpstr>
      <vt:lpstr>Выполнение практического  кейс-задания №5</vt:lpstr>
      <vt:lpstr>Предложения по совершенствованию работы подразделений предприятия «…»</vt:lpstr>
      <vt:lpstr>Приложения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Катя</dc:creator>
  <cp:lastModifiedBy>Перепечина Мария Викторовна</cp:lastModifiedBy>
  <cp:revision>325</cp:revision>
  <cp:lastPrinted>2021-01-11T11:19:56Z</cp:lastPrinted>
  <dcterms:created xsi:type="dcterms:W3CDTF">2020-03-27T22:15:06Z</dcterms:created>
  <dcterms:modified xsi:type="dcterms:W3CDTF">2025-03-27T14:47:59Z</dcterms:modified>
</cp:coreProperties>
</file>