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92" r:id="rId3"/>
    <p:sldId id="258" r:id="rId4"/>
    <p:sldId id="259" r:id="rId5"/>
    <p:sldId id="293" r:id="rId6"/>
    <p:sldId id="318" r:id="rId7"/>
    <p:sldId id="338" r:id="rId8"/>
    <p:sldId id="324" r:id="rId9"/>
    <p:sldId id="343" r:id="rId10"/>
    <p:sldId id="332" r:id="rId11"/>
    <p:sldId id="339" r:id="rId12"/>
    <p:sldId id="340" r:id="rId13"/>
    <p:sldId id="341" r:id="rId14"/>
    <p:sldId id="342" r:id="rId15"/>
    <p:sldId id="344" r:id="rId16"/>
    <p:sldId id="345" r:id="rId17"/>
    <p:sldId id="346" r:id="rId18"/>
    <p:sldId id="347" r:id="rId19"/>
    <p:sldId id="333" r:id="rId20"/>
    <p:sldId id="334" r:id="rId21"/>
    <p:sldId id="348" r:id="rId22"/>
    <p:sldId id="349" r:id="rId23"/>
    <p:sldId id="663" r:id="rId24"/>
    <p:sldId id="689" r:id="rId25"/>
    <p:sldId id="690" r:id="rId26"/>
    <p:sldId id="691" r:id="rId27"/>
    <p:sldId id="692" r:id="rId28"/>
    <p:sldId id="693" r:id="rId29"/>
    <p:sldId id="694" r:id="rId30"/>
    <p:sldId id="695" r:id="rId31"/>
    <p:sldId id="696" r:id="rId32"/>
    <p:sldId id="697" r:id="rId33"/>
    <p:sldId id="717" r:id="rId34"/>
    <p:sldId id="749" r:id="rId35"/>
    <p:sldId id="750" r:id="rId36"/>
    <p:sldId id="726" r:id="rId37"/>
    <p:sldId id="752" r:id="rId38"/>
    <p:sldId id="670" r:id="rId39"/>
    <p:sldId id="675" r:id="rId40"/>
    <p:sldId id="706" r:id="rId41"/>
    <p:sldId id="712" r:id="rId42"/>
    <p:sldId id="337" r:id="rId43"/>
    <p:sldId id="754" r:id="rId44"/>
    <p:sldId id="315" r:id="rId45"/>
  </p:sldIdLst>
  <p:sldSz cx="10693400" cy="7561263"/>
  <p:notesSz cx="6669088" cy="9928225"/>
  <p:embeddedFontLst>
    <p:embeddedFont>
      <p:font typeface="Arial Black" panose="020B0A04020102020204" pitchFamily="34" charset="0"/>
      <p:regular r:id="rId47"/>
      <p:bold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hyDS90UvgFoLYJSphwnAyjeLiB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58" y="475"/>
      </p:cViewPr>
      <p:guideLst>
        <p:guide orient="horz" pos="2296"/>
        <p:guide pos="2880"/>
        <p:guide orient="horz" pos="253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font" Target="fonts/font5.fntdata"/><Relationship Id="rId52" Type="http://schemas.openxmlformats.org/officeDocument/2006/relationships/font" Target="fonts/font6.fntdata"/><Relationship Id="rId53" Type="http://customschemas.google.com/relationships/presentationmetadata" Target="metadata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938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0"/>
            <a:ext cx="2889938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722540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727162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114457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985892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773883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1346635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653005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1301464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806079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069636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020643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647608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729316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289400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244561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986578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919157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14632627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114531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730968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170175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565631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267569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1869919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578248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25302306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3236746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A9037-5C04-413C-AFF2-1B3777C3E584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544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48BA4-F69A-34D8-7B52-631CC4E85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A38CFD3-ED39-0336-DA93-1A0F1F9A1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5D85503-9065-AAEF-B6C8-471DA1621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CB9B9D-E550-2826-D307-60250287DF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A9037-5C04-413C-AFF2-1B3777C3E584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057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9F18A-13E3-3DCF-0C2C-B83CEE62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529F216-3DBA-330D-24B7-203CB6BF6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7C37AE2-A8CA-CF45-F4AF-A9D7586F5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E27935-1884-A5F3-6713-86411C2BCE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A9037-5C04-413C-AFF2-1B3777C3E584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8139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D8BC0-0B89-0383-9128-87E1C9273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29AB8B-A703-0D0F-D667-059A89735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97555E-9CF3-2A94-2C28-EE1360D00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3DBDB9-5C82-6EBA-6BC9-FC0169A4C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A9037-5C04-413C-AFF2-1B3777C3E584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0739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E9D7C-350D-8702-7552-8D858EFA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7B7FE22-7AAB-CC28-809A-D88EEC07BB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1A86483-6765-0D2A-D1E6-C5650C9DC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4DE8F6-398D-CC44-A1AC-099BE0D59F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A9037-5C04-413C-AFF2-1B3777C3E584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522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663826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f727242c8_0_14:notes"/>
          <p:cNvSpPr txBox="1">
            <a:spLocks noGrp="1"/>
          </p:cNvSpPr>
          <p:nvPr>
            <p:ph type="body" idx="1"/>
          </p:nvPr>
        </p:nvSpPr>
        <p:spPr>
          <a:xfrm>
            <a:off x="666909" y="4777958"/>
            <a:ext cx="5335200" cy="3909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2bf727242c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p/>
        </p:txBody>
      </p:sp>
    </p:spTree>
    <p:extLst>
      <p:ext uri="{BB962C8B-B14F-4D97-AF65-F5344CB8AC3E}">
        <p14:creationId xmlns:p14="http://schemas.microsoft.com/office/powerpoint/2010/main" val="422284310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/>
          <p:nvPr/>
        </p:nvSpPr>
        <p:spPr>
          <a:xfrm>
            <a:off x="0" y="1404367"/>
            <a:ext cx="10693400" cy="4968551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6"/>
          <p:cNvSpPr/>
          <p:nvPr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491784" y="3348583"/>
            <a:ext cx="9679452" cy="191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Arial Black"/>
              <a:buNone/>
              <a:defRPr sz="55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body" idx="1"/>
          </p:nvPr>
        </p:nvSpPr>
        <p:spPr>
          <a:xfrm>
            <a:off x="474666" y="5386216"/>
            <a:ext cx="9768578" cy="45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/>
          <p:nvPr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5" name="Google Shape;25;p17"/>
          <p:cNvSpPr/>
          <p:nvPr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  <a:defRPr sz="41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394963" y="2919243"/>
            <a:ext cx="9824904" cy="348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394963" y="2124447"/>
            <a:ext cx="9824904" cy="421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раздела">
  <p:cSld name="1_Заголовок раздела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8" descr="D:\_DEN\_ПРОЕКТЫ\_МФПА\Университет СИНЕРГИЯ\презентации\Рисунок1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0725898" cy="756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8"/>
          <p:cNvSpPr txBox="1">
            <a:spLocks noGrp="1"/>
          </p:cNvSpPr>
          <p:nvPr>
            <p:ph type="ctrTitle"/>
          </p:nvPr>
        </p:nvSpPr>
        <p:spPr>
          <a:xfrm>
            <a:off x="546766" y="2196455"/>
            <a:ext cx="9599868" cy="3807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 Black"/>
              <a:buNone/>
              <a:defRPr sz="5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Пустой слайд">
  <p:cSld name="5_Пустой слайд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6" name="Google Shape;36;p19"/>
          <p:cNvSpPr/>
          <p:nvPr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  <a:defRPr sz="41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394963" y="2700511"/>
            <a:ext cx="9824904" cy="3707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394963" y="2124447"/>
            <a:ext cx="9824904" cy="421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Пустой слайд">
  <p:cSld name="2_Пустой слайд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3" name="Google Shape;43;p20"/>
          <p:cNvSpPr/>
          <p:nvPr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  <a:defRPr sz="41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394962" y="2141571"/>
            <a:ext cx="9824905" cy="442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Пустой слайд">
  <p:cSld name="4_Пустой слайд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9" name="Google Shape;49;p21"/>
          <p:cNvSpPr/>
          <p:nvPr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324212" y="3559861"/>
            <a:ext cx="3154337" cy="300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body" idx="2"/>
          </p:nvPr>
        </p:nvSpPr>
        <p:spPr>
          <a:xfrm>
            <a:off x="324212" y="2141571"/>
            <a:ext cx="3154337" cy="127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body" idx="3"/>
          </p:nvPr>
        </p:nvSpPr>
        <p:spPr>
          <a:xfrm>
            <a:off x="3741209" y="3559861"/>
            <a:ext cx="3154337" cy="300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body" idx="4"/>
          </p:nvPr>
        </p:nvSpPr>
        <p:spPr>
          <a:xfrm>
            <a:off x="3741209" y="2141571"/>
            <a:ext cx="3154337" cy="127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body" idx="5"/>
          </p:nvPr>
        </p:nvSpPr>
        <p:spPr>
          <a:xfrm>
            <a:off x="7158207" y="3559861"/>
            <a:ext cx="3154337" cy="300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6"/>
          </p:nvPr>
        </p:nvSpPr>
        <p:spPr>
          <a:xfrm>
            <a:off x="7158207" y="2141571"/>
            <a:ext cx="3154337" cy="127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title"/>
          </p:nvPr>
        </p:nvSpPr>
        <p:spPr>
          <a:xfrm>
            <a:off x="532674" y="561291"/>
            <a:ext cx="9779870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  <a:defRPr sz="41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Пустой слайд">
  <p:cSld name="3_Пустой слайд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/>
          <p:nvPr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1" name="Google Shape;61;p22"/>
          <p:cNvSpPr/>
          <p:nvPr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4950" y="6588943"/>
            <a:ext cx="1628450" cy="90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2"/>
          <p:cNvSpPr/>
          <p:nvPr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 extrusionOk="0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2"/>
          <p:cNvSpPr txBox="1">
            <a:spLocks noGrp="1"/>
          </p:cNvSpPr>
          <p:nvPr>
            <p:ph type="title"/>
          </p:nvPr>
        </p:nvSpPr>
        <p:spPr>
          <a:xfrm>
            <a:off x="562355" y="1133896"/>
            <a:ext cx="9499375" cy="56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  <a:defRPr sz="41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1"/>
          </p:nvPr>
        </p:nvSpPr>
        <p:spPr>
          <a:xfrm>
            <a:off x="562355" y="489910"/>
            <a:ext cx="94993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E60000"/>
              </a:buClr>
              <a:buSzPts val="2000"/>
              <a:buChar char="•"/>
              <a:defRPr sz="2000" b="1">
                <a:solidFill>
                  <a:srgbClr val="E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body" idx="2"/>
          </p:nvPr>
        </p:nvSpPr>
        <p:spPr>
          <a:xfrm>
            <a:off x="645691" y="5058739"/>
            <a:ext cx="2304000" cy="15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body" idx="3"/>
          </p:nvPr>
        </p:nvSpPr>
        <p:spPr>
          <a:xfrm>
            <a:off x="3017334" y="5058739"/>
            <a:ext cx="2304000" cy="15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4"/>
          </p:nvPr>
        </p:nvSpPr>
        <p:spPr>
          <a:xfrm>
            <a:off x="5388977" y="5058739"/>
            <a:ext cx="2304000" cy="150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/>
          <p:nvPr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5"/>
          </p:nvPr>
        </p:nvSpPr>
        <p:spPr>
          <a:xfrm>
            <a:off x="7757731" y="2484487"/>
            <a:ext cx="2304000" cy="292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  <a:defRPr sz="1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6"/>
          </p:nvPr>
        </p:nvSpPr>
        <p:spPr>
          <a:xfrm>
            <a:off x="7759260" y="2945191"/>
            <a:ext cx="2311011" cy="34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body" idx="7"/>
          </p:nvPr>
        </p:nvSpPr>
        <p:spPr>
          <a:xfrm>
            <a:off x="665571" y="2470407"/>
            <a:ext cx="2304000" cy="237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8"/>
          </p:nvPr>
        </p:nvSpPr>
        <p:spPr>
          <a:xfrm>
            <a:off x="3037214" y="2470407"/>
            <a:ext cx="2304000" cy="237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9"/>
          </p:nvPr>
        </p:nvSpPr>
        <p:spPr>
          <a:xfrm>
            <a:off x="5408857" y="2470407"/>
            <a:ext cx="2304000" cy="237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lvl="1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3pPr>
            <a:lvl4pPr lvl="3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lvl="4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lvl="5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lvl="6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lvl="7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lvl="8" algn="ctr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4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4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7" name="Google Shape;8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 txBox="1"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5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6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4544695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6"/>
          <p:cNvSpPr txBox="1">
            <a:spLocks noGrp="1"/>
          </p:cNvSpPr>
          <p:nvPr>
            <p:ph type="body" idx="2"/>
          </p:nvPr>
        </p:nvSpPr>
        <p:spPr>
          <a:xfrm>
            <a:off x="5413534" y="2012836"/>
            <a:ext cx="4544695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6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6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7"/>
          <p:cNvSpPr txBox="1"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7"/>
          <p:cNvSpPr txBox="1"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104" name="Google Shape;104;p27"/>
          <p:cNvSpPr txBox="1">
            <a:spLocks noGrp="1"/>
          </p:cNvSpPr>
          <p:nvPr>
            <p:ph type="body" idx="2"/>
          </p:nvPr>
        </p:nvSpPr>
        <p:spPr>
          <a:xfrm>
            <a:off x="736565" y="2761961"/>
            <a:ext cx="4523809" cy="406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body" idx="3"/>
          </p:nvPr>
        </p:nvSpPr>
        <p:spPr>
          <a:xfrm>
            <a:off x="5413534" y="1853560"/>
            <a:ext cx="4546088" cy="90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9pPr>
          </a:lstStyle>
          <a:p>
            <a:endParaRPr/>
          </a:p>
        </p:txBody>
      </p:sp>
      <p:sp>
        <p:nvSpPr>
          <p:cNvPr id="106" name="Google Shape;106;p27"/>
          <p:cNvSpPr txBox="1">
            <a:spLocks noGrp="1"/>
          </p:cNvSpPr>
          <p:nvPr>
            <p:ph type="body" idx="4"/>
          </p:nvPr>
        </p:nvSpPr>
        <p:spPr>
          <a:xfrm>
            <a:off x="5413534" y="2761961"/>
            <a:ext cx="4546088" cy="406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9"/>
          <p:cNvSpPr txBox="1"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1"/>
          </p:nvPr>
        </p:nvSpPr>
        <p:spPr>
          <a:xfrm>
            <a:off x="4546088" y="1088683"/>
            <a:ext cx="5413534" cy="537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40005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1pPr>
            <a:lvl2pPr marL="914400" lvl="1" indent="-3810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619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3pPr>
            <a:lvl4pPr marL="1828800" lvl="3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marL="2286000" lvl="4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marL="2743200" lvl="5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body" idx="2"/>
          </p:nvPr>
        </p:nvSpPr>
        <p:spPr>
          <a:xfrm>
            <a:off x="736564" y="2268379"/>
            <a:ext cx="3448900" cy="420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0"/>
          <p:cNvSpPr txBox="1"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0"/>
          <p:cNvSpPr>
            <a:spLocks noGrp="1"/>
          </p:cNvSpPr>
          <p:nvPr>
            <p:ph type="pic" idx="2"/>
          </p:nvPr>
        </p:nvSpPr>
        <p:spPr>
          <a:xfrm>
            <a:off x="4546088" y="1088683"/>
            <a:ext cx="5413534" cy="5373398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5" name="Google Shape;125;p30"/>
          <p:cNvSpPr txBox="1">
            <a:spLocks noGrp="1"/>
          </p:cNvSpPr>
          <p:nvPr>
            <p:ph type="body" idx="1"/>
          </p:nvPr>
        </p:nvSpPr>
        <p:spPr>
          <a:xfrm>
            <a:off x="736564" y="2268379"/>
            <a:ext cx="3448900" cy="420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6" name="Google Shape;126;p30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0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0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1"/>
          <p:cNvSpPr txBox="1">
            <a:spLocks noGrp="1"/>
          </p:cNvSpPr>
          <p:nvPr>
            <p:ph type="body" idx="1"/>
          </p:nvPr>
        </p:nvSpPr>
        <p:spPr>
          <a:xfrm rot="5400000">
            <a:off x="2947924" y="-199917"/>
            <a:ext cx="4797552" cy="9223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1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1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1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2"/>
          <p:cNvSpPr txBox="1">
            <a:spLocks noGrp="1"/>
          </p:cNvSpPr>
          <p:nvPr>
            <p:ph type="title"/>
          </p:nvPr>
        </p:nvSpPr>
        <p:spPr>
          <a:xfrm rot="5400000">
            <a:off x="5601437" y="2453595"/>
            <a:ext cx="6407821" cy="230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2"/>
          <p:cNvSpPr txBox="1">
            <a:spLocks noGrp="1"/>
          </p:cNvSpPr>
          <p:nvPr>
            <p:ph type="body" idx="1"/>
          </p:nvPr>
        </p:nvSpPr>
        <p:spPr>
          <a:xfrm rot="5400000">
            <a:off x="923075" y="214664"/>
            <a:ext cx="6407821" cy="678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2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2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2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4001869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retail.ru/news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0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"/>
          <p:cNvSpPr txBox="1">
            <a:spLocks noGrp="1"/>
          </p:cNvSpPr>
          <p:nvPr>
            <p:ph type="ctrTitle"/>
          </p:nvPr>
        </p:nvSpPr>
        <p:spPr>
          <a:xfrm>
            <a:off x="503945" y="3038165"/>
            <a:ext cx="9679452" cy="3121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/>
          <a:p>
            <a:pPr lvl="0">
              <a:buSzPct val="100000"/>
            </a:pPr>
            <a:r>
              <a:rPr lang="ru-RU" sz="2100" dirty="0"/>
              <a:t>ОТЧЕТ </a:t>
            </a:r>
            <a:br>
              <a:rPr lang="ru-RU" sz="2100" dirty="0"/>
            </a:br>
            <a:r>
              <a:rPr lang="ru-RU" sz="2100" dirty="0"/>
              <a:t>о прохождении производственной практики </a:t>
            </a:r>
            <a:br>
              <a:rPr lang="ru-RU" sz="2100" dirty="0"/>
            </a:br>
            <a:br>
              <a:rPr lang="ru-RU" sz="2100" dirty="0"/>
            </a:br>
            <a:r>
              <a:rPr lang="ru-RU" sz="2000" dirty="0"/>
              <a:t>по профессиональному модулю ПМ.01 Организация и осуществление торговой деятельности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в период с «__» __________ 20__ г. по «__» __________ 20__ г.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 Специальность 38.02.08 Торговое дело</a:t>
            </a:r>
            <a:br>
              <a:rPr lang="ru-RU" sz="2100" dirty="0"/>
            </a:br>
            <a:endParaRPr sz="2700" dirty="0"/>
          </a:p>
        </p:txBody>
      </p:sp>
      <p:sp>
        <p:nvSpPr>
          <p:cNvPr id="146" name="Google Shape;146;p1"/>
          <p:cNvSpPr txBox="1"/>
          <p:nvPr/>
        </p:nvSpPr>
        <p:spPr>
          <a:xfrm>
            <a:off x="810196" y="6279378"/>
            <a:ext cx="8712968" cy="140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ФИО обучающегося: 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Группа: 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ru-RU" sz="20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ФИО Руководителя:  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Font typeface="Arial"/>
              <a:buNone/>
            </a:pPr>
            <a:endParaRPr sz="2200" b="0" i="1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6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</a:pPr>
            <a:endParaRPr sz="800" b="0" i="1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"/>
          <p:cNvSpPr txBox="1"/>
          <p:nvPr/>
        </p:nvSpPr>
        <p:spPr>
          <a:xfrm>
            <a:off x="666180" y="1620391"/>
            <a:ext cx="9144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АВТОНОМНАЯ НЕКОММЕРЧЕСКАЯ ОРГАНИЗАЦИЯ ВЫСШЕГО ОБРАЗОВАНИЯ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«МОСКОВСКИЙ УНИВЕРСИТЕТ «СИНЕРГИЯ»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Факультет Бизнеса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Кафедра Коммерции и торгового дела</a:t>
            </a:r>
            <a:endParaRPr lang="ru-RU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 txBox="1">
            <a:spLocks noGrp="1"/>
          </p:cNvSpPr>
          <p:nvPr>
            <p:ph type="title"/>
          </p:nvPr>
        </p:nvSpPr>
        <p:spPr>
          <a:xfrm>
            <a:off x="532673" y="637466"/>
            <a:ext cx="968719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41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Содержание</a:t>
            </a:r>
            <a:endParaRPr sz="3000" kern="1200" dirty="0">
              <a:latin typeface="Arial Black" panose="020B0A04020102020204" pitchFamily="34" charset="0"/>
              <a:ea typeface="+mj-ea"/>
              <a:cs typeface="+mj-cs"/>
              <a:sym typeface="Times New Roman"/>
            </a:endParaRPr>
          </a:p>
        </p:txBody>
      </p:sp>
      <p:sp>
        <p:nvSpPr>
          <p:cNvPr id="5" name="Google Shape;153;p2"/>
          <p:cNvSpPr txBox="1"/>
          <p:nvPr/>
        </p:nvSpPr>
        <p:spPr>
          <a:xfrm>
            <a:off x="386437" y="1727050"/>
            <a:ext cx="9687300" cy="5350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1. 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a:t>
            </a:r>
          </a:p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Общая организационная характеристика торговой организации</a:t>
            </a:r>
          </a:p>
          <a:p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2.1. Идентификация торговой организации</a:t>
            </a:r>
          </a:p>
          <a:p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2.2. Организационная характеристика торговой организации</a:t>
            </a:r>
          </a:p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Сбор информации об объекте практики и анализ содержания источников 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Анализ внутренних и внешних информационных источников, регламентирующих торговую деятельность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Анализ информации о потребностях субъектов рынка на товары и услуги </a:t>
            </a:r>
          </a:p>
          <a:p>
            <a:pPr marL="21590" indent="0" algn="just">
              <a:buNone/>
            </a:pPr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3.3. SWOT-анализ торговой организации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 PEST-анализ торговой организации</a:t>
            </a:r>
          </a:p>
          <a:p>
            <a:pPr algn="just"/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</a:t>
            </a:r>
            <a:r>
              <a:rPr 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Экспериментально-практическая работа. Приобретение необходимых умений и практического опыта работы по специальности в рамках освоения вида деятельности ВД </a:t>
            </a:r>
            <a:r>
              <a:rPr lang="en-US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Организация и осуществление торговой деятельности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Анализ и оценка хозяйственных связей с поставщиками и потребителями товаров и услуг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 Анализ материально-технической базы  торгового предприятия 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4.3. Оценка работы по оформлению и проверке закупочной документации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4.4. Анализ подготовки к заключению внешнеторгового контракта 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4.5. Анализ и оценка торгово-технологических процессов и операций в организации</a:t>
            </a:r>
          </a:p>
          <a:p>
            <a:pPr algn="just"/>
            <a:r>
              <a:rPr lang="ru-RU" sz="15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 Анализ экономических  показателей торговой деятельности</a:t>
            </a:r>
          </a:p>
          <a:p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5. </a:t>
            </a:r>
            <a:r>
              <a:rPr lang="ru-RU" sz="1500" b="1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Обработка и систематизация полученного фактического материала</a:t>
            </a:r>
            <a:endParaRPr sz="1500" b="1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335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"/>
          <p:cNvSpPr txBox="1">
            <a:spLocks noGrp="1"/>
          </p:cNvSpPr>
          <p:nvPr>
            <p:ph type="body" idx="1"/>
          </p:nvPr>
        </p:nvSpPr>
        <p:spPr>
          <a:xfrm>
            <a:off x="466928" y="1798230"/>
            <a:ext cx="9357976" cy="460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/>
          <a:p>
            <a:pPr marL="45720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ru-RU" sz="1600" dirty="0">
                <a:latin typeface="Times New Roman"/>
                <a:cs typeface="Times New Roman"/>
                <a:sym typeface="Times New Roman"/>
              </a:rPr>
              <a:t>Я, Ф.И.О., проходил(а) производственную практику на базе … </a:t>
            </a: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При выполнении индивидуального задания анализировал торговую организацию …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Перед началом практики: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•	Принял(а) участие в организационном собрании по практике.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•	Ознакомил(а)</a:t>
            </a:r>
            <a:r>
              <a:rPr lang="ru-RU" sz="1600" dirty="0" err="1">
                <a:latin typeface="Times New Roman"/>
                <a:ea typeface="Times New Roman"/>
                <a:cs typeface="Times New Roman"/>
                <a:sym typeface="Times New Roman"/>
              </a:rPr>
              <a:t>сь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 с комплектом шаблонов отчетной документации по практике.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•	Уточнил(а) контакты руководителя практики от Образовательной организации, а также правила в отношении субординации, внешнего вида, графика работы, техники безопасности: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Требования к внешнему виду: …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График работы: …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Круг обязанностей: …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Доступ к данным: …</a:t>
            </a: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3"/>
          <p:cNvSpPr txBox="1">
            <a:spLocks noGrp="1"/>
          </p:cNvSpPr>
          <p:nvPr>
            <p:ph type="body" idx="2"/>
          </p:nvPr>
        </p:nvSpPr>
        <p:spPr>
          <a:xfrm>
            <a:off x="286313" y="760284"/>
            <a:ext cx="9470530" cy="709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87313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1800"/>
              <a:buNone/>
            </a:pPr>
            <a:r>
              <a:rPr lang="ru-RU" sz="2800" kern="1200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Правила внутреннего распорядка, правила и нормы охраны труда, техники безопасности при работе с вычислительной техникой</a:t>
            </a:r>
            <a:endParaRPr sz="2800" kern="1200" dirty="0">
              <a:solidFill>
                <a:srgbClr val="E60000"/>
              </a:solidFill>
              <a:latin typeface="Arial Black" panose="020B0A04020102020204" pitchFamily="34" charset="0"/>
              <a:ea typeface="+mj-ea"/>
              <a:cs typeface="+mj-cs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3296" y="304798"/>
            <a:ext cx="6326721" cy="1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lv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Идентификация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66961" y="196880"/>
            <a:ext cx="968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36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Общая организационная характеристика</a:t>
            </a:r>
            <a:b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</a:b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торговой организации</a:t>
            </a: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961" y="1994656"/>
            <a:ext cx="98443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1. Собрать и изучить общую информацию об исследуемой торговой организации – базе практики.</a:t>
            </a:r>
          </a:p>
          <a:p>
            <a:pPr>
              <a:lnSpc>
                <a:spcPct val="12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2. Идентифицировать торговую организацию – базу практики по следующим признакам: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фирменное название;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вид организации  торговли (оптовая/ розничная, оптово-розничная);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тип объекта торговли (стационарный или нестационарный торговый объект);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вид торгового предприятия по товарному ассортименту  (например, торговое предприятие, реализующее специализированный ассортимент товаров);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специализация торгового предприятия по товарному профилю (например, магазин «Обувь»);</a:t>
            </a:r>
          </a:p>
          <a:p>
            <a:pPr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тип предприятия  розничной торговли (например, гипермаркет);</a:t>
            </a:r>
          </a:p>
          <a:p>
            <a:pPr lvl="0" algn="just">
              <a:lnSpc>
                <a:spcPct val="12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3. Выявить и описать:</a:t>
            </a:r>
          </a:p>
          <a:p>
            <a:pPr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место расположения торговой организации и режим работы;</a:t>
            </a:r>
          </a:p>
          <a:p>
            <a:pPr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архитектурное решение фасада здания;</a:t>
            </a:r>
          </a:p>
          <a:p>
            <a:pPr lvl="0" indent="35560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инфраструктуру и зоны обслуживания покупателей.</a:t>
            </a:r>
          </a:p>
          <a:p>
            <a:pPr lvl="0" algn="just">
              <a:lnSpc>
                <a:spcPct val="120000"/>
              </a:lnSpc>
            </a:pPr>
            <a:endParaRPr lang="ru-RU"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Calibri"/>
            </a:endParaRPr>
          </a:p>
          <a:p>
            <a:pPr lvl="0" algn="just">
              <a:lnSpc>
                <a:spcPct val="120000"/>
              </a:lnSpc>
            </a:pPr>
            <a:r>
              <a:rPr lang="ru-RU" sz="16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Calibri"/>
              </a:rPr>
              <a:t>Представить фото торгового объекта на следующем слайде.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/>
          <p:nvPr/>
        </p:nvSpPr>
        <p:spPr>
          <a:xfrm>
            <a:off x="7383244" y="88646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77121" y="565646"/>
            <a:ext cx="968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36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Объект практики – торговая организация «…»</a:t>
            </a: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6E5F77-B32A-4680-AE8E-0D7C1B940CB2}"/>
              </a:ext>
            </a:extLst>
          </p:cNvPr>
          <p:cNvSpPr txBox="1"/>
          <p:nvPr/>
        </p:nvSpPr>
        <p:spPr>
          <a:xfrm>
            <a:off x="477122" y="1873668"/>
            <a:ext cx="968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На данном слайде рекомендуется разместить фото исследуемой торговой организации  – базы практики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816361" y="6564060"/>
            <a:ext cx="8982107" cy="4708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1. Объект практики – торговое предприятие «Дикси»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A323B5-179F-3332-C685-9E3A604CF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39" y="2458443"/>
            <a:ext cx="7558605" cy="394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0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3296" y="304798"/>
            <a:ext cx="8811664" cy="1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lv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Организационная характеристика исследуемой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66961" y="196880"/>
            <a:ext cx="968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36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Общая организационная характеристика</a:t>
            </a:r>
            <a:b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</a:b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торговой организации</a:t>
            </a: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961" y="1858563"/>
            <a:ext cx="984435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  <a:tabLst>
                <a:tab pos="273050" algn="l"/>
                <a:tab pos="357188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Рекомендуется:</a:t>
            </a:r>
          </a:p>
          <a:p>
            <a:pPr algn="just">
              <a:spcBef>
                <a:spcPts val="600"/>
              </a:spcBef>
              <a:buFontTx/>
              <a:buChar char="-"/>
              <a:tabLst>
                <a:tab pos="273050" algn="l"/>
                <a:tab pos="357188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 представить характеристику организационно-правовой формы юридического лица или ИП, перечислить виды экономической деятельности согласно кодам регистрации в ЕГРЮЛ по ОКВЭД;</a:t>
            </a:r>
          </a:p>
          <a:p>
            <a:pPr marL="0" indent="0" algn="just">
              <a:spcBef>
                <a:spcPts val="600"/>
              </a:spcBef>
              <a:buNone/>
              <a:tabLst>
                <a:tab pos="273050" algn="l"/>
                <a:tab pos="357188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- установить форму предпринимательства (крупный, средний,  малый бизнес, микро- предприятие);</a:t>
            </a:r>
          </a:p>
          <a:p>
            <a:pPr marL="0" indent="0" algn="just">
              <a:spcBef>
                <a:spcPts val="600"/>
              </a:spcBef>
              <a:buNone/>
              <a:tabLst>
                <a:tab pos="273050" algn="l"/>
                <a:tab pos="357188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- выявить преимущества данного типа организационной структуры торговой организации – базы практики </a:t>
            </a:r>
            <a:r>
              <a:rPr lang="ru-RU" sz="16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(представить схему организационной структуры исследуемого предприятия на рисунке).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018A0C3-BEB8-4B69-BD6B-819312E48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723" y="3795149"/>
            <a:ext cx="3781775" cy="268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73789" y="6653630"/>
            <a:ext cx="4873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Рисунок 2. Организационная структура «…»</a:t>
            </a:r>
          </a:p>
        </p:txBody>
      </p:sp>
    </p:spTree>
    <p:extLst>
      <p:ext uri="{BB962C8B-B14F-4D97-AF65-F5344CB8AC3E}">
        <p14:creationId xmlns:p14="http://schemas.microsoft.com/office/powerpoint/2010/main" val="1030583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3296" y="304798"/>
            <a:ext cx="8811664" cy="110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lv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применяемых методов продаж в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66961" y="196880"/>
            <a:ext cx="968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36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Общая организационная характеристика</a:t>
            </a:r>
            <a:b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</a:b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торговой организации</a:t>
            </a: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6961" y="1858563"/>
            <a:ext cx="9844358" cy="2417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Провести анализ основных и дополнительных услуг, оказываемых в данной торговой организации.</a:t>
            </a:r>
          </a:p>
          <a:p>
            <a:pPr algn="just">
              <a:lnSpc>
                <a:spcPct val="150000"/>
              </a:lnSpc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Результаты оформить в таблицу 1 «Основные и дополнительные услуги торговой организации».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2. Овладеть навыками продаж товаров различных групп и видов с учетом их особенностей, а также профиля, специализации магазина и форм обслуживания.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3.  Выявить и описать методы и формы продажи товаров в магазине (отделе, секции).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Заполнить таблицу 2 «Формы и методы продажи товаров, их преимущества и недостатки».</a:t>
            </a:r>
          </a:p>
        </p:txBody>
      </p:sp>
    </p:spTree>
    <p:extLst>
      <p:ext uri="{BB962C8B-B14F-4D97-AF65-F5344CB8AC3E}">
        <p14:creationId xmlns:p14="http://schemas.microsoft.com/office/powerpoint/2010/main" val="288900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86262" y="1017756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Характеристика основных и дополнительных услуг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74776" y="414460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539800" y="9293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74776" y="1899924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ea typeface="Times New Roman"/>
                <a:cs typeface="Times New Roman"/>
              </a:rPr>
              <a:t>Заполните таблицу 1 по результатам выбора поставщика</a:t>
            </a:r>
            <a:r>
              <a:rPr lang="ru-RU" sz="1900" dirty="0">
                <a:latin typeface="Times New Roman"/>
                <a:ea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2C5ACA-B112-BC7E-A28E-CE34188E8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052119"/>
              </p:ext>
            </p:extLst>
          </p:nvPr>
        </p:nvGraphicFramePr>
        <p:xfrm>
          <a:off x="0" y="2506589"/>
          <a:ext cx="10693400" cy="4281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350">
                  <a:extLst>
                    <a:ext uri="{9D8B030D-6E8A-4147-A177-3AD203B41FA5}">
                      <a16:colId xmlns:a16="http://schemas.microsoft.com/office/drawing/2014/main" val="3639680342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245857109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1599152174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717893654"/>
                    </a:ext>
                  </a:extLst>
                </a:gridCol>
              </a:tblGrid>
              <a:tr h="807383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Основные </a:t>
                      </a:r>
                      <a:r>
                        <a:rPr lang="ru-RU" sz="2100" baseline="0" dirty="0"/>
                        <a:t> услуги торговли</a:t>
                      </a:r>
                      <a:endParaRPr lang="ru-RU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Характеристика основных</a:t>
                      </a:r>
                      <a:r>
                        <a:rPr lang="ru-RU" sz="2100" baseline="0" dirty="0"/>
                        <a:t> услуг</a:t>
                      </a:r>
                      <a:endParaRPr lang="ru-RU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Дополнительные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aseline="0" dirty="0"/>
                        <a:t>Характеристика  дополнительных услуг </a:t>
                      </a:r>
                      <a:endParaRPr lang="ru-RU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2714"/>
                  </a:ext>
                </a:extLst>
              </a:tr>
              <a:tr h="8073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76516"/>
                  </a:ext>
                </a:extLst>
              </a:tr>
              <a:tr h="8073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60273"/>
                  </a:ext>
                </a:extLst>
              </a:tr>
              <a:tr h="8073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29261"/>
                  </a:ext>
                </a:extLst>
              </a:tr>
              <a:tr h="8073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40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659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74776" y="913849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Формы и методы продажи товаров, их преимущества и недостатки услуг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549413" y="322975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539800" y="9293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74776" y="1899924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ea typeface="Times New Roman"/>
                <a:cs typeface="Times New Roman"/>
              </a:rPr>
              <a:t>Заполните таблицу 2 «</a:t>
            </a:r>
            <a:r>
              <a:rPr lang="ru-RU" sz="2000" i="1" dirty="0">
                <a:solidFill>
                  <a:schemeClr val="dk1"/>
                </a:solidFill>
                <a:latin typeface="Times New Roman"/>
                <a:cs typeface="Times New Roman"/>
              </a:rPr>
              <a:t>Формы и методы продажи товаров, их преимущества и недостатки»</a:t>
            </a:r>
            <a:r>
              <a:rPr lang="ru-RU" sz="1900" dirty="0">
                <a:latin typeface="Times New Roman"/>
                <a:ea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2C5ACA-B112-BC7E-A28E-CE34188E8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005005"/>
              </p:ext>
            </p:extLst>
          </p:nvPr>
        </p:nvGraphicFramePr>
        <p:xfrm>
          <a:off x="0" y="2506589"/>
          <a:ext cx="10693400" cy="35865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3350">
                  <a:extLst>
                    <a:ext uri="{9D8B030D-6E8A-4147-A177-3AD203B41FA5}">
                      <a16:colId xmlns:a16="http://schemas.microsoft.com/office/drawing/2014/main" val="3639680342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245857109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1599152174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717893654"/>
                    </a:ext>
                  </a:extLst>
                </a:gridCol>
              </a:tblGrid>
              <a:tr h="49144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Формы продажи товаров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Характеристика основных</a:t>
                      </a:r>
                      <a:r>
                        <a:rPr lang="ru-RU" sz="2100" baseline="0" dirty="0"/>
                        <a:t> услуг</a:t>
                      </a:r>
                      <a:endParaRPr lang="ru-RU" sz="2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1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Методы продажи товаров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2100" baseline="0" dirty="0"/>
                        <a:t>Характеристика  дополнительных услуг </a:t>
                      </a:r>
                      <a:endParaRPr lang="ru-RU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2714"/>
                  </a:ext>
                </a:extLst>
              </a:tr>
              <a:tr h="464695">
                <a:tc>
                  <a:txBody>
                    <a:bodyPr/>
                    <a:lstStyle/>
                    <a:p>
                      <a:pPr algn="ctr"/>
                      <a:r>
                        <a:rPr lang="ru-RU" sz="2100" b="0" i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Arial"/>
                        </a:rPr>
                        <a:t>Преимущества</a:t>
                      </a:r>
                      <a:endParaRPr lang="ru-RU" sz="2100" b="0" i="0" u="none" strike="noStrike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 i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Arial"/>
                        </a:rPr>
                        <a:t>Недостатки</a:t>
                      </a:r>
                      <a:endParaRPr lang="ru-RU" sz="2100" b="0" i="0" u="none" strike="noStrike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 i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Arial"/>
                        </a:rPr>
                        <a:t>Преимущества</a:t>
                      </a:r>
                      <a:endParaRPr lang="ru-RU" sz="2100" b="0" i="0" u="none" strike="noStrike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 i="0" u="none" strike="noStrike" cap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Arial"/>
                        </a:rPr>
                        <a:t>Недостатки</a:t>
                      </a:r>
                      <a:endParaRPr lang="ru-RU" sz="2100" b="0" i="0" u="none" strike="noStrike" cap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76516"/>
                  </a:ext>
                </a:extLst>
              </a:tr>
              <a:tr h="87679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60273"/>
                  </a:ext>
                </a:extLst>
              </a:tr>
              <a:tr h="8767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29261"/>
                  </a:ext>
                </a:extLst>
              </a:tr>
              <a:tr h="8767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40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445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внутренних и внешних информационных источников, регламентирующих торговую деятельность 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1602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tabLst>
                <a:tab pos="273050" algn="l"/>
                <a:tab pos="357188" algn="l"/>
              </a:tabLst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Осуществить сбор и анализ источников информации об объекте практики.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tabLst>
                <a:tab pos="273050" algn="l"/>
                <a:tab pos="357188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Проанализировать внутренние и внешние информационные источники (законодательные акты,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cs typeface="Times New Roman"/>
              </a:rPr>
              <a:t>ГОСты</a:t>
            </a: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,  учредительные документы, приказы, договоры и др.), регламентирующие работу и определяющие особенности торговой организации, функционирования основных структурных подразделений.</a:t>
            </a:r>
          </a:p>
        </p:txBody>
      </p:sp>
    </p:spTree>
    <p:extLst>
      <p:ext uri="{BB962C8B-B14F-4D97-AF65-F5344CB8AC3E}">
        <p14:creationId xmlns:p14="http://schemas.microsoft.com/office/powerpoint/2010/main" val="444536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внутренних и внешних информационных источников, регламентирующих торговую деятельность 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1525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Ознакомиться с типовыми должностными обязанностями специалиста торгового дела, профессиональными стандартами.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На данном слайде рекомендуется также представить нормативно-правовые  документы, регламентирующие и регулирующие торговую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270792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информации о потребностях субъектов рынка на товары и услуги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3002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  <a:buNone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Исследовать товарный рынок, на котором функционирует торговая организация для осуществления продаж товарной продукции:</a:t>
            </a: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охарактеризовать товарный рынок, на котором функционирует предприятие;</a:t>
            </a: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проанализировать спрос и предложение на данном товарном рынке;</a:t>
            </a: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охарактеризовать конъюнктуру товарного рынка (благоприятная/ неблагоприятная конъюнктура);</a:t>
            </a: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определить тренды развития данного товарного рынка;</a:t>
            </a:r>
          </a:p>
          <a:p>
            <a:pPr marL="614363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53784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определить тенденции развития отраслевого рынка (можно воспользоваться </a:t>
            </a:r>
            <a:r>
              <a:rPr lang="en-US" sz="1600" dirty="0">
                <a:solidFill>
                  <a:schemeClr val="dk1"/>
                </a:solidFill>
                <a:latin typeface="Times New Roman"/>
                <a:cs typeface="Times New Roman"/>
                <a:hlinkClick r:id="rId3"/>
              </a:rPr>
              <a:t>https://www.retail.ru/news/</a:t>
            </a: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) </a:t>
            </a: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8869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информации о потребностях субъектов рынка на товары и услуги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1894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Провести оценку конкурентной позиции организации на отраслевом рынке.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Определить уровень конкурентной позиции анализируемой торговой организации на основе исследования торговой деятельности конкурентов отраслевого рынка, используя данные, размещенные на цифровых платформах «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cs typeface="Times New Roman"/>
              </a:rPr>
              <a:t>ТестФирм</a:t>
            </a: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» и «Лист-орг».</a:t>
            </a: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2556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en-US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SWOT-</a:t>
            </a: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3718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Составить оценку конкурентной позиции торговой организации на отраслевом рынке на основе SWOT-анализа организации.</a:t>
            </a:r>
          </a:p>
          <a:p>
            <a:pPr marL="0" indent="0" algn="just">
              <a:buNone/>
            </a:pPr>
            <a:endParaRPr lang="ru-RU" sz="1600" i="1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0" indent="0" algn="just">
              <a:spcAft>
                <a:spcPts val="877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Провести SWOT-анализ торговой организации, изучив особенности функционирования отраслевого рынка, данные обобщить в таблице 3.</a:t>
            </a:r>
          </a:p>
          <a:p>
            <a:pPr algn="just">
              <a:spcAft>
                <a:spcPts val="877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SWOT-анализ направлен на изучение четырех основных показателей бизнеса: сильные стороны, слабые стороны, возможности и потенциальные угрозы. При этом показатели сильных и слабых сторон отражают качества самого продукта, а возможности и угрозы относятся к рынку. </a:t>
            </a:r>
          </a:p>
          <a:p>
            <a:pPr marL="0" indent="0" algn="just">
              <a:spcAft>
                <a:spcPts val="877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Представить экспертное заключение об уровне конкурентной позиции торговой организации и сформулировать вывод о тенденциях рыночной конъюнктуры товарного рынка (благоприятная/ неблагоприятная), дать рекомендации по расширению деятельности компании за счет конкурентных преимуществ товаров (услуг).</a:t>
            </a: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6780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74776" y="913849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en-US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SWOT-</a:t>
            </a: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торговой организации</a:t>
            </a:r>
            <a:endParaRPr lang="ru-RU"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564403" y="321138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539800" y="9293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74154" y="1844170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ea typeface="Times New Roman"/>
                <a:cs typeface="Times New Roman"/>
              </a:rPr>
              <a:t>Заполните </a:t>
            </a:r>
            <a:r>
              <a:rPr lang="ru-RU" sz="1900" dirty="0">
                <a:latin typeface="Times New Roman"/>
                <a:cs typeface="Times New Roman"/>
              </a:rPr>
              <a:t>таблицу 3 «SWOT-анализ организации – объекта прохождения практики»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E4B0A49-07B8-504B-8EE7-D7B17DF9BB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132875"/>
              </p:ext>
            </p:extLst>
          </p:nvPr>
        </p:nvGraphicFramePr>
        <p:xfrm>
          <a:off x="1154281" y="2367666"/>
          <a:ext cx="8784976" cy="421943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92017">
                  <a:extLst>
                    <a:ext uri="{9D8B030D-6E8A-4147-A177-3AD203B41FA5}">
                      <a16:colId xmlns:a16="http://schemas.microsoft.com/office/drawing/2014/main" val="4018501766"/>
                    </a:ext>
                  </a:extLst>
                </a:gridCol>
                <a:gridCol w="4392959">
                  <a:extLst>
                    <a:ext uri="{9D8B030D-6E8A-4147-A177-3AD203B41FA5}">
                      <a16:colId xmlns:a16="http://schemas.microsoft.com/office/drawing/2014/main" val="1301634738"/>
                    </a:ext>
                  </a:extLst>
                </a:gridCol>
              </a:tblGrid>
              <a:tr h="303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Сильные стороны</a:t>
                      </a:r>
                      <a:endParaRPr lang="ru-RU" sz="20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150" marR="601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Слабые стороны</a:t>
                      </a:r>
                      <a:endParaRPr lang="ru-RU" sz="20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150" marR="60150" marT="0" marB="0"/>
                </a:tc>
                <a:extLst>
                  <a:ext uri="{0D108BD9-81ED-4DB2-BD59-A6C34878D82A}">
                    <a16:rowId xmlns:a16="http://schemas.microsoft.com/office/drawing/2014/main" val="85449170"/>
                  </a:ext>
                </a:extLst>
              </a:tr>
              <a:tr h="16608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endParaRPr lang="ru-RU" sz="2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150" marR="601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60150" marR="60150" marT="0" marB="0"/>
                </a:tc>
                <a:extLst>
                  <a:ext uri="{0D108BD9-81ED-4DB2-BD59-A6C34878D82A}">
                    <a16:rowId xmlns:a16="http://schemas.microsoft.com/office/drawing/2014/main" val="2584085550"/>
                  </a:ext>
                </a:extLst>
              </a:tr>
              <a:tr h="303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Возможности</a:t>
                      </a:r>
                      <a:endParaRPr lang="ru-RU" sz="20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150" marR="601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Угрозы</a:t>
                      </a:r>
                      <a:endParaRPr lang="ru-RU" sz="2000" b="1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150" marR="60150" marT="0" marB="0"/>
                </a:tc>
                <a:extLst>
                  <a:ext uri="{0D108BD9-81ED-4DB2-BD59-A6C34878D82A}">
                    <a16:rowId xmlns:a16="http://schemas.microsoft.com/office/drawing/2014/main" val="3663362909"/>
                  </a:ext>
                </a:extLst>
              </a:tr>
              <a:tr h="18246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60150" marR="601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60150" marR="60150" marT="0" marB="0"/>
                </a:tc>
                <a:extLst>
                  <a:ext uri="{0D108BD9-81ED-4DB2-BD59-A6C34878D82A}">
                    <a16:rowId xmlns:a16="http://schemas.microsoft.com/office/drawing/2014/main" val="4005449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439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5" y="959947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en-US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PEST-</a:t>
            </a: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254944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9692" y="-62540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EAB43-449C-9C3A-CDDD-E6B4077E6A8F}"/>
              </a:ext>
            </a:extLst>
          </p:cNvPr>
          <p:cNvSpPr txBox="1"/>
          <p:nvPr/>
        </p:nvSpPr>
        <p:spPr>
          <a:xfrm>
            <a:off x="394075" y="2030768"/>
            <a:ext cx="9830001" cy="3964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Составить оценку конкурентной позиции торговой организации на отраслевом рынке на основе </a:t>
            </a:r>
            <a:r>
              <a:rPr lang="en-US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PEST</a:t>
            </a: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-анализа организации.</a:t>
            </a:r>
          </a:p>
          <a:p>
            <a:pPr marL="0" indent="0" algn="just">
              <a:buNone/>
            </a:pPr>
            <a:endParaRPr lang="ru-RU" sz="1600" i="1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0" indent="0" algn="just">
              <a:spcAft>
                <a:spcPts val="877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Провести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T-анализ торговой организации, изучив особенности функционирования отраслевого рынка, данные обобщить в таблице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877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 на изучении нескольких показателей, которые влияют на бизнес. Это политика, экономика, социум и технологии. Сделайте выводы о возможности расширения деятельности организации-объекта прохождения практики на товарном рынке.</a:t>
            </a:r>
            <a:endParaRPr lang="ru-RU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159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Сформулировать вывод о возможности расширения деятельности организации и укрепления ее конкурентной позиции на товарном рынке. </a:t>
            </a:r>
          </a:p>
          <a:p>
            <a:pPr marL="2159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Указать, какие из исследуемых факторов могут оказать наибольшее негативное влияние на развитие организации (обосновать ответ).</a:t>
            </a:r>
          </a:p>
          <a:p>
            <a:pPr marL="0" indent="0" algn="just">
              <a:spcAft>
                <a:spcPts val="877"/>
              </a:spcAft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600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3457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74776" y="913849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en-US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PEST-</a:t>
            </a: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торговой организации</a:t>
            </a:r>
            <a:endParaRPr lang="ru-RU"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579086" y="403483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539800" y="9293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74154" y="1844170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ea typeface="Times New Roman"/>
                <a:cs typeface="Times New Roman"/>
              </a:rPr>
              <a:t>Заполните </a:t>
            </a:r>
            <a:r>
              <a:rPr lang="ru-RU" sz="1900" dirty="0">
                <a:latin typeface="Times New Roman"/>
                <a:cs typeface="Times New Roman"/>
              </a:rPr>
              <a:t>таблицу </a:t>
            </a:r>
            <a:r>
              <a:rPr lang="en-US" sz="1900" dirty="0">
                <a:latin typeface="Times New Roman"/>
                <a:cs typeface="Times New Roman"/>
              </a:rPr>
              <a:t>4</a:t>
            </a:r>
            <a:r>
              <a:rPr lang="ru-RU" sz="1900" dirty="0">
                <a:latin typeface="Times New Roman"/>
                <a:cs typeface="Times New Roman"/>
              </a:rPr>
              <a:t> «</a:t>
            </a:r>
            <a:r>
              <a:rPr lang="en-US" sz="1900" dirty="0">
                <a:latin typeface="Times New Roman"/>
                <a:cs typeface="Times New Roman"/>
              </a:rPr>
              <a:t>PES</a:t>
            </a:r>
            <a:r>
              <a:rPr lang="ru-RU" sz="1900" dirty="0">
                <a:latin typeface="Times New Roman"/>
                <a:cs typeface="Times New Roman"/>
              </a:rPr>
              <a:t>T-анализ организации – объекта прохождения практики»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31EFF36-8154-4CEC-7102-9B5FE4339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96950"/>
              </p:ext>
            </p:extLst>
          </p:nvPr>
        </p:nvGraphicFramePr>
        <p:xfrm>
          <a:off x="221752" y="2270023"/>
          <a:ext cx="10249893" cy="4400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5939">
                  <a:extLst>
                    <a:ext uri="{9D8B030D-6E8A-4147-A177-3AD203B41FA5}">
                      <a16:colId xmlns:a16="http://schemas.microsoft.com/office/drawing/2014/main" val="3998653527"/>
                    </a:ext>
                  </a:extLst>
                </a:gridCol>
                <a:gridCol w="2523085">
                  <a:extLst>
                    <a:ext uri="{9D8B030D-6E8A-4147-A177-3AD203B41FA5}">
                      <a16:colId xmlns:a16="http://schemas.microsoft.com/office/drawing/2014/main" val="1289068431"/>
                    </a:ext>
                  </a:extLst>
                </a:gridCol>
                <a:gridCol w="2599878">
                  <a:extLst>
                    <a:ext uri="{9D8B030D-6E8A-4147-A177-3AD203B41FA5}">
                      <a16:colId xmlns:a16="http://schemas.microsoft.com/office/drawing/2014/main" val="624274147"/>
                    </a:ext>
                  </a:extLst>
                </a:gridCol>
                <a:gridCol w="2600991">
                  <a:extLst>
                    <a:ext uri="{9D8B030D-6E8A-4147-A177-3AD203B41FA5}">
                      <a16:colId xmlns:a16="http://schemas.microsoft.com/office/drawing/2014/main" val="634080986"/>
                    </a:ext>
                  </a:extLst>
                </a:gridCol>
              </a:tblGrid>
              <a:tr h="5587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Факторы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отрасли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организации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снижению влияния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extLst>
                  <a:ext uri="{0D108BD9-81ED-4DB2-BD59-A6C34878D82A}">
                    <a16:rowId xmlns:a16="http://schemas.microsoft.com/office/drawing/2014/main" val="1627534950"/>
                  </a:ext>
                </a:extLst>
              </a:tr>
              <a:tr h="86853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Политические: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 1.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 2.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 3.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extLst>
                  <a:ext uri="{0D108BD9-81ED-4DB2-BD59-A6C34878D82A}">
                    <a16:rowId xmlns:a16="http://schemas.microsoft.com/office/drawing/2014/main" val="2286225574"/>
                  </a:ext>
                </a:extLst>
              </a:tr>
              <a:tr h="920546"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800" b="1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Экономические: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1.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2.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3.</a:t>
                      </a: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extLst>
                  <a:ext uri="{0D108BD9-81ED-4DB2-BD59-A6C34878D82A}">
                    <a16:rowId xmlns:a16="http://schemas.microsoft.com/office/drawing/2014/main" val="2284410636"/>
                  </a:ext>
                </a:extLst>
              </a:tr>
              <a:tr h="893067"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800" b="1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Социокультурные: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1.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2.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3.</a:t>
                      </a: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extLst>
                  <a:ext uri="{0D108BD9-81ED-4DB2-BD59-A6C34878D82A}">
                    <a16:rowId xmlns:a16="http://schemas.microsoft.com/office/drawing/2014/main" val="3508400636"/>
                  </a:ext>
                </a:extLst>
              </a:tr>
              <a:tr h="1041654"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800" b="1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Технологические: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1.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2.</a:t>
                      </a:r>
                    </a:p>
                    <a:p>
                      <a:pPr marR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tabLst>
                          <a:tab pos="685800" algn="l"/>
                        </a:tabLst>
                      </a:pPr>
                      <a:r>
                        <a:rPr lang="ru-RU" sz="1400" b="0" i="0" u="none" strike="noStrike" kern="100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Фактор 3.</a:t>
                      </a: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85800" algn="l"/>
                        </a:tabLst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37" marR="53737" marT="0" marB="0"/>
                </a:tc>
                <a:extLst>
                  <a:ext uri="{0D108BD9-81ED-4DB2-BD59-A6C34878D82A}">
                    <a16:rowId xmlns:a16="http://schemas.microsoft.com/office/drawing/2014/main" val="3116340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363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74776" y="913849"/>
            <a:ext cx="10143987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Times New Roman"/>
              </a:rPr>
              <a:t>Факторы микро- и макро- среды</a:t>
            </a: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579086" y="406709"/>
            <a:ext cx="8911501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Сбор информации об объекте практики и анализ содержания источников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539800" y="9293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4" descr="ПЕСТ-анализ внешней среды: факторы, примеры, связь со SWOT ...">
            <a:extLst>
              <a:ext uri="{FF2B5EF4-FFF2-40B4-BE49-F238E27FC236}">
                <a16:creationId xmlns:a16="http://schemas.microsoft.com/office/drawing/2014/main" id="{749A36FE-A68C-629F-8557-CE544B9C6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819" y="2027655"/>
            <a:ext cx="7515761" cy="421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F8AC4BD-8BEE-463B-7ADA-3498BB6A53FC}"/>
              </a:ext>
            </a:extLst>
          </p:cNvPr>
          <p:cNvSpPr txBox="1">
            <a:spLocks/>
          </p:cNvSpPr>
          <p:nvPr/>
        </p:nvSpPr>
        <p:spPr>
          <a:xfrm>
            <a:off x="816361" y="6564060"/>
            <a:ext cx="8982107" cy="4708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2. Факторы микро- и макро- среды торговой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461708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6" y="894151"/>
            <a:ext cx="8882786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Приобретение необходимых умений и практического опыта работы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специальности в рамках освоения вида деятельности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ВД </a:t>
            </a:r>
            <a:r>
              <a:rPr lang="en-US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Организация и осуществление торговой  деятельности 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59146" y="241430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BDDBD12C-3C4A-91B4-1C93-DE8374CEF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87" y="1953946"/>
            <a:ext cx="754702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04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 оценка хозяйственных связей с поставщиками и потребителями товаров и услуг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Ознакомиться с  порядком заключения хозяйственных договоров и методов организации коммерческих связей в исследуемой торговой организации:</a:t>
            </a:r>
          </a:p>
          <a:p>
            <a:pPr marL="285750" lvl="2" indent="-285750" algn="just">
              <a:buFont typeface="Wingdings" panose="05000000000000000000" pitchFamily="2" charset="2"/>
              <a:buChar char="§"/>
              <a:tabLst>
                <a:tab pos="322262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исследовать принципы работы с деловыми партнерами и способы установления контактов с субъектами товарного рынка;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322262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выявить возможные критерии выбора поставщиков;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322262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изучить порядок работы с поставщиками товаров и основы документального оформления договора поставки;</a:t>
            </a:r>
          </a:p>
          <a:p>
            <a:pPr marL="285750" indent="-285750" algn="just">
              <a:buFont typeface="Wingdings" panose="05000000000000000000" pitchFamily="2" charset="2"/>
              <a:buChar char="§"/>
              <a:tabLst>
                <a:tab pos="3222625" algn="l"/>
              </a:tabLst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выявить перечень основных поставщиков организации, определить характер коммерческих связей с поставщиками (отразить в таблице 5 «Основные поставщики»).</a:t>
            </a:r>
          </a:p>
        </p:txBody>
      </p:sp>
    </p:spTree>
    <p:extLst>
      <p:ext uri="{BB962C8B-B14F-4D97-AF65-F5344CB8AC3E}">
        <p14:creationId xmlns:p14="http://schemas.microsoft.com/office/powerpoint/2010/main" val="2667591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 оценка хозяйственных связей с поставщиками и потребителями товаров и услуг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Охарактеризовать виды договоров в торговле.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Представить схему последовательности действий при заключении договоров.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Изучить организацию, порядок и сроки заключения договора-поставки, купли-продажи (контрактов, сделок, закупочных актов и др.), описать последовательность действий при заключении договоров.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Исследовать технологии установления контактов с потребителями товаров и услуг. </a:t>
            </a:r>
          </a:p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Установить методы стимулирования сбыта потребительских товаров и услуг.</a:t>
            </a:r>
          </a:p>
        </p:txBody>
      </p:sp>
    </p:spTree>
    <p:extLst>
      <p:ext uri="{BB962C8B-B14F-4D97-AF65-F5344CB8AC3E}">
        <p14:creationId xmlns:p14="http://schemas.microsoft.com/office/powerpoint/2010/main" val="2947303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материально-технической базы торговой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Дать характеристику материально-технической базы торговой организации (место расположения торговой организации и доступность его для покупателей; архитектурное решение фасада здания;  размер торговой и складской площадей, состав торгово-технологического оборудования).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Исследовать и охарактеризовать основные группы помещений (торговые и неторговые).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Описать планировку торгового зала магазина – объекта прохождения практики (выявить виды и принципы планировочных решений).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Провести анализ площади торгового зала, определить установочную и экспозиционную площади.</a:t>
            </a:r>
          </a:p>
        </p:txBody>
      </p:sp>
    </p:spTree>
    <p:extLst>
      <p:ext uri="{BB962C8B-B14F-4D97-AF65-F5344CB8AC3E}">
        <p14:creationId xmlns:p14="http://schemas.microsoft.com/office/powerpoint/2010/main" val="3602254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774509"/>
            <a:ext cx="9687193" cy="249299"/>
          </a:xfrm>
        </p:spPr>
        <p:txBody>
          <a:bodyPr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 Пример планировки торгового зала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3" y="252239"/>
            <a:ext cx="9350531" cy="6300515"/>
          </a:xfrm>
        </p:spPr>
      </p:pic>
    </p:spTree>
    <p:extLst>
      <p:ext uri="{BB962C8B-B14F-4D97-AF65-F5344CB8AC3E}">
        <p14:creationId xmlns:p14="http://schemas.microsoft.com/office/powerpoint/2010/main" val="3890755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94172" y="6804967"/>
            <a:ext cx="9687193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4. Пример оформления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планограммы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911"/>
            <a:ext cx="10693400" cy="6454032"/>
          </a:xfrm>
        </p:spPr>
      </p:pic>
    </p:spTree>
    <p:extLst>
      <p:ext uri="{BB962C8B-B14F-4D97-AF65-F5344CB8AC3E}">
        <p14:creationId xmlns:p14="http://schemas.microsoft.com/office/powerpoint/2010/main" val="3139739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работы по оформлению и проверке закупочной документации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58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Дать оценку применяемых в торговой организации методов оптовых (розничных) продаж: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изучить работу по оформлению и проверке закупочной документации, в том числе с использованием электронного документооборота и сквозных цифровых технологий;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выбрать на сайте ООО «РТС–тендер» 5 закупок (коммерческих, для государственных и муниципальных нужд), в которых торговое предприятие может выступить поставщиком; закупки следует выбирать с учетом реализуемого ассортимента товаров предприятия;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изучить по каждой выбранной закупке прилагаемую документацию, заполнить 1 (один) проект договора/ контракта от торговой организации; результаты оформить в виде таблиц, приложить заполненный проект договора / контракта с приложением (спецификацией).</a:t>
            </a:r>
          </a:p>
        </p:txBody>
      </p:sp>
    </p:spTree>
    <p:extLst>
      <p:ext uri="{BB962C8B-B14F-4D97-AF65-F5344CB8AC3E}">
        <p14:creationId xmlns:p14="http://schemas.microsoft.com/office/powerpoint/2010/main" val="1740695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Оформление и проверка закупочной документации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4BA328D-B65B-AD4B-0364-5435E5476F5F}"/>
              </a:ext>
            </a:extLst>
          </p:cNvPr>
          <p:cNvSpPr txBox="1">
            <a:spLocks/>
          </p:cNvSpPr>
          <p:nvPr/>
        </p:nvSpPr>
        <p:spPr>
          <a:xfrm>
            <a:off x="520720" y="1917135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ea typeface="Times New Roman"/>
                <a:cs typeface="Times New Roman"/>
              </a:rPr>
              <a:t>Заполните </a:t>
            </a:r>
            <a:r>
              <a:rPr lang="ru-RU" sz="1900" dirty="0">
                <a:latin typeface="Times New Roman"/>
                <a:cs typeface="Times New Roman"/>
              </a:rPr>
              <a:t>таблицу 6 «Анализ закупочной документации»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graphicFrame>
        <p:nvGraphicFramePr>
          <p:cNvPr id="6" name="Объект 4">
            <a:extLst>
              <a:ext uri="{FF2B5EF4-FFF2-40B4-BE49-F238E27FC236}">
                <a16:creationId xmlns:a16="http://schemas.microsoft.com/office/drawing/2014/main" id="{F68707AE-210E-FA59-1A70-FD5FC899CA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811357"/>
              </p:ext>
            </p:extLst>
          </p:nvPr>
        </p:nvGraphicFramePr>
        <p:xfrm>
          <a:off x="446148" y="2576144"/>
          <a:ext cx="9838223" cy="292861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21200">
                  <a:extLst>
                    <a:ext uri="{9D8B030D-6E8A-4147-A177-3AD203B41FA5}">
                      <a16:colId xmlns:a16="http://schemas.microsoft.com/office/drawing/2014/main" val="178856266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803736003"/>
                    </a:ext>
                  </a:extLst>
                </a:gridCol>
                <a:gridCol w="1255036">
                  <a:extLst>
                    <a:ext uri="{9D8B030D-6E8A-4147-A177-3AD203B41FA5}">
                      <a16:colId xmlns:a16="http://schemas.microsoft.com/office/drawing/2014/main" val="1358484100"/>
                    </a:ext>
                  </a:extLst>
                </a:gridCol>
                <a:gridCol w="1142310">
                  <a:extLst>
                    <a:ext uri="{9D8B030D-6E8A-4147-A177-3AD203B41FA5}">
                      <a16:colId xmlns:a16="http://schemas.microsoft.com/office/drawing/2014/main" val="1822437702"/>
                    </a:ext>
                  </a:extLst>
                </a:gridCol>
                <a:gridCol w="1131046">
                  <a:extLst>
                    <a:ext uri="{9D8B030D-6E8A-4147-A177-3AD203B41FA5}">
                      <a16:colId xmlns:a16="http://schemas.microsoft.com/office/drawing/2014/main" val="303799379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49206205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233012722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1661505900"/>
                    </a:ext>
                  </a:extLst>
                </a:gridCol>
              </a:tblGrid>
              <a:tr h="72637">
                <a:tc rowSpan="2"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Закупка №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909137"/>
                  </a:ext>
                </a:extLst>
              </a:tr>
              <a:tr h="903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объекта закупки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Обоснование НМЦК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Требование к содержанию и составу заявки на участие в закупке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контракта / договора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рассмотрения и оценки заявок</a:t>
                      </a:r>
                      <a:endParaRPr lang="ru-RU" sz="1100" b="1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782292" rtl="0" eaLnBrk="1" fontAlgn="t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документы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9279781"/>
                  </a:ext>
                </a:extLst>
              </a:tr>
              <a:tr h="767447"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(пример)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0372200266924000025 в ЕИС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ctr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ctr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ctr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ctr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ctr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Автоматический контроль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0652402"/>
                  </a:ext>
                </a:extLst>
              </a:tr>
              <a:tr h="363214"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3651266"/>
                  </a:ext>
                </a:extLst>
              </a:tr>
              <a:tr h="363214"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767698"/>
                  </a:ext>
                </a:extLst>
              </a:tr>
              <a:tr h="363214"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u="none" strike="noStrike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782292" rtl="0" eaLnBrk="1" fontAlgn="t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4199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829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Оформление и проверка закупочной документации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4BA328D-B65B-AD4B-0364-5435E5476F5F}"/>
              </a:ext>
            </a:extLst>
          </p:cNvPr>
          <p:cNvSpPr txBox="1">
            <a:spLocks/>
          </p:cNvSpPr>
          <p:nvPr/>
        </p:nvSpPr>
        <p:spPr>
          <a:xfrm>
            <a:off x="520720" y="1917135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cs typeface="Times New Roman"/>
              </a:rPr>
              <a:t>Проект контракта по закупке №0372200266924000025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07C8E1-6340-3579-40DF-80F01491F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30" t="27243" r="5556" b="8080"/>
          <a:stretch/>
        </p:blipFill>
        <p:spPr>
          <a:xfrm>
            <a:off x="230385" y="2523801"/>
            <a:ext cx="8798291" cy="453345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97678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Оформление и проверка закупочной документации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4BA328D-B65B-AD4B-0364-5435E5476F5F}"/>
              </a:ext>
            </a:extLst>
          </p:cNvPr>
          <p:cNvSpPr txBox="1">
            <a:spLocks/>
          </p:cNvSpPr>
          <p:nvPr/>
        </p:nvSpPr>
        <p:spPr>
          <a:xfrm>
            <a:off x="502161" y="1853105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cs typeface="Times New Roman"/>
              </a:rPr>
              <a:t>Проект контракта по закупке №0372200266924000025 (продолжение)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6528F6-05D4-D19A-30F3-703D52E3E3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84" t="27243" r="14984" b="14069"/>
          <a:stretch/>
        </p:blipFill>
        <p:spPr>
          <a:xfrm>
            <a:off x="498222" y="2251147"/>
            <a:ext cx="9350316" cy="4228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64086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Оформление и проверка закупочной документации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4BA328D-B65B-AD4B-0364-5435E5476F5F}"/>
              </a:ext>
            </a:extLst>
          </p:cNvPr>
          <p:cNvSpPr txBox="1">
            <a:spLocks/>
          </p:cNvSpPr>
          <p:nvPr/>
        </p:nvSpPr>
        <p:spPr>
          <a:xfrm>
            <a:off x="502161" y="1853105"/>
            <a:ext cx="9745091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5397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dirty="0">
                <a:latin typeface="Times New Roman"/>
                <a:cs typeface="Times New Roman"/>
              </a:rPr>
              <a:t>Проект контракта по закупке №0372200266924000025 (продолжение, спецификация)</a:t>
            </a:r>
            <a:r>
              <a:rPr lang="ru-RU" sz="1900" dirty="0">
                <a:latin typeface="Times New Roman"/>
                <a:cs typeface="Times New Roman"/>
                <a:sym typeface="Arial"/>
              </a:rPr>
              <a:t>:</a:t>
            </a: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53975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endParaRPr lang="ru-RU" sz="1900" dirty="0">
              <a:latin typeface="Times New Roman"/>
              <a:ea typeface="Times New Roman"/>
              <a:cs typeface="Times New Roman"/>
              <a:sym typeface="Arial"/>
            </a:endParaRPr>
          </a:p>
          <a:p>
            <a:pPr marL="0" indent="0">
              <a:buFont typeface="Arial"/>
              <a:buNone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348D47-3E3A-9FA0-A99E-B6AE34DFBE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983" t="29463" r="12964" b="17662"/>
          <a:stretch/>
        </p:blipFill>
        <p:spPr>
          <a:xfrm>
            <a:off x="1251517" y="2459771"/>
            <a:ext cx="8158206" cy="358126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8423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подготовки к заключению внешнеторгового контракта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90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600" i="1" dirty="0">
                <a:solidFill>
                  <a:schemeClr val="dk1"/>
                </a:solidFill>
                <a:latin typeface="Times New Roman"/>
                <a:cs typeface="Times New Roman"/>
              </a:rPr>
              <a:t>Ознакомиться и охарактеризовать торгово-сбытовую деятельность на внешнем рынке: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описать импортно-экспортные операции на внешнем рынке РФ и определить динамику показателей импорта и экспорта товаров за отчетный и за базовый периоды;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изучить законодательную основу и нормативно-правовые акты, регламентирующие внешнеэкономическую деятельность. 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ru-RU" sz="1600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Кратко охарактеризовать положения Законов РФ: "О таможенном тарифе", "О валютном регулировании и контроле", "О государственном регулировании внешнеторговой деятельности", Таможенного кодекса и др., международные договоры в сфере внешнеэкономической деятельности, запреты и ограничения в рамках ЕАЭС.</a:t>
            </a:r>
          </a:p>
        </p:txBody>
      </p:sp>
    </p:spTree>
    <p:extLst>
      <p:ext uri="{BB962C8B-B14F-4D97-AF65-F5344CB8AC3E}">
        <p14:creationId xmlns:p14="http://schemas.microsoft.com/office/powerpoint/2010/main" val="3825412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 оценка торгово-технологических процессов и операций в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46148" y="2059235"/>
            <a:ext cx="9822114" cy="2264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Выявить основные этапы товародвижения из сферы производства в сферу потребления на примере организации и составить схему торгового-технологического процесса на предприятии;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Описать  формы товароснабжения торгового предприятия;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Составить схему каналов товародвижения основной товарной группы;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Охарактеризовать уровни каналов товародвижения, раскрыть их место географической дислокации (расположения).</a:t>
            </a:r>
          </a:p>
        </p:txBody>
      </p:sp>
    </p:spTree>
    <p:extLst>
      <p:ext uri="{BB962C8B-B14F-4D97-AF65-F5344CB8AC3E}">
        <p14:creationId xmlns:p14="http://schemas.microsoft.com/office/powerpoint/2010/main" val="2347259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446148" y="886581"/>
            <a:ext cx="9015648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buClr>
                <a:srgbClr val="E60000"/>
              </a:buClr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и оценка торгово-технологических процессов и операций в организации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498222" y="462693"/>
            <a:ext cx="891150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Экспериментально-практическая работа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" name="Google Shape;169;p5"/>
          <p:cNvSpPr/>
          <p:nvPr/>
        </p:nvSpPr>
        <p:spPr>
          <a:xfrm>
            <a:off x="7451876" y="39212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6BEBA-41BC-50B8-AF0B-D97174EE9927}"/>
              </a:ext>
            </a:extLst>
          </p:cNvPr>
          <p:cNvSpPr txBox="1"/>
          <p:nvPr/>
        </p:nvSpPr>
        <p:spPr>
          <a:xfrm>
            <a:off x="435643" y="1984285"/>
            <a:ext cx="9822114" cy="3002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Описать виды маршрутов завоза товаров в торговую сеть  и составить схему маршрутизации;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Охарактеризовать способ хранения товаров на складе предприятия – базы  практики (разместить фото склада);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Ознакомиться с устройством склада: составом помещений, общей и полезной складской площадью, технической оснащенностью склада, системой охраны склада, системой охраны труда и противопожарной безопасностью;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Ознакомиться с товаросопроводительными документами;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dk1"/>
                </a:solidFill>
                <a:latin typeface="Times New Roman"/>
                <a:cs typeface="Times New Roman"/>
              </a:rPr>
              <a:t>Составить проект делового письма поставщику при расхождении в количестве и качестве товаров и тары.</a:t>
            </a:r>
          </a:p>
        </p:txBody>
      </p:sp>
    </p:spTree>
    <p:extLst>
      <p:ext uri="{BB962C8B-B14F-4D97-AF65-F5344CB8AC3E}">
        <p14:creationId xmlns:p14="http://schemas.microsoft.com/office/powerpoint/2010/main" val="2070168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534" y="652688"/>
            <a:ext cx="10219866" cy="332399"/>
          </a:xfrm>
        </p:spPr>
        <p:txBody>
          <a:bodyPr/>
          <a:lstStyle/>
          <a:p>
            <a:r>
              <a:rPr lang="ru-RU" sz="2400" dirty="0"/>
              <a:t>Этапы торгово-технологического процесса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34132" y="6614523"/>
            <a:ext cx="9505055" cy="664797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fontScale="97500" lnSpcReduction="10000"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5. Пример оформления этапов торгово-технологического процесса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/>
          </a:p>
        </p:txBody>
      </p:sp>
      <p:pic>
        <p:nvPicPr>
          <p:cNvPr id="11" name="Picture 2" descr="Торгово-технологический процесс в предприятиях розничной ...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83" y="1937680"/>
            <a:ext cx="6723419" cy="446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69;p5">
            <a:extLst>
              <a:ext uri="{FF2B5EF4-FFF2-40B4-BE49-F238E27FC236}">
                <a16:creationId xmlns:a16="http://schemas.microsoft.com/office/drawing/2014/main" id="{7411A79C-7C6D-657C-CA58-AF9238F3DECC}"/>
              </a:ext>
            </a:extLst>
          </p:cNvPr>
          <p:cNvSpPr/>
          <p:nvPr/>
        </p:nvSpPr>
        <p:spPr>
          <a:xfrm>
            <a:off x="7383244" y="88646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348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312D6-31BD-B1B4-7B83-3F78AED43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3A56D4-7E8D-B87D-EB5D-97D218311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935" y="2021002"/>
            <a:ext cx="7774164" cy="44949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66AB2-0E44-3619-50C3-23B104FF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3" y="546724"/>
            <a:ext cx="9687193" cy="997196"/>
          </a:xfrm>
        </p:spPr>
        <p:txBody>
          <a:bodyPr/>
          <a:lstStyle/>
          <a:p>
            <a:r>
              <a:rPr lang="ru-RU" sz="2400" dirty="0"/>
              <a:t>Анализ и оценка торгово-технологических процессов и операций в организации</a:t>
            </a:r>
            <a:br>
              <a:rPr lang="ru-RU" sz="1200" b="1" dirty="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15A4E-C38F-8950-8E45-598F7A64F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925" y="6515941"/>
            <a:ext cx="4736891" cy="76164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/>
              </a:rPr>
              <a:t>Рисунок 6. Каналы товародвижения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Google Shape;169;p5">
            <a:extLst>
              <a:ext uri="{FF2B5EF4-FFF2-40B4-BE49-F238E27FC236}">
                <a16:creationId xmlns:a16="http://schemas.microsoft.com/office/drawing/2014/main" id="{C589D107-E42E-DDBD-AA83-32AA102E75C9}"/>
              </a:ext>
            </a:extLst>
          </p:cNvPr>
          <p:cNvSpPr/>
          <p:nvPr/>
        </p:nvSpPr>
        <p:spPr>
          <a:xfrm>
            <a:off x="7383244" y="88646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978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5F63A-8FC2-EB73-2E43-4FF3FE08F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8B2CC97-F332-7594-CF20-E195E1C8D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18" y="2045479"/>
            <a:ext cx="9824904" cy="439944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AF13CA-DE27-770F-9507-3A65321F6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52" t="3899" r="12927" b="81264"/>
          <a:stretch/>
        </p:blipFill>
        <p:spPr>
          <a:xfrm>
            <a:off x="1550320" y="3177916"/>
            <a:ext cx="7962099" cy="24053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3719DC-65E9-24C8-FDD2-8AC39EEB6D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25" t="940" b="95381"/>
          <a:stretch/>
        </p:blipFill>
        <p:spPr>
          <a:xfrm>
            <a:off x="3008416" y="2248178"/>
            <a:ext cx="5832648" cy="727040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39127351-2146-2C82-5DAF-F5738C2BC110}"/>
              </a:ext>
            </a:extLst>
          </p:cNvPr>
          <p:cNvSpPr txBox="1">
            <a:spLocks/>
          </p:cNvSpPr>
          <p:nvPr/>
        </p:nvSpPr>
        <p:spPr>
          <a:xfrm>
            <a:off x="3162925" y="6515941"/>
            <a:ext cx="4736891" cy="76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1463" marR="0" lvl="0" indent="-271463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>
              <a:lnSpc>
                <a:spcPct val="150000"/>
              </a:lnSpc>
              <a:buFont typeface="Arial"/>
              <a:buNone/>
            </a:pPr>
            <a:r>
              <a:rPr lang="ru-RU" sz="20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/>
              </a:rPr>
              <a:t>Рисунок 7. Виды маршрутов доставки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E8E5819-4123-0DAD-8B8B-CA751DF2D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3" y="712923"/>
            <a:ext cx="9687193" cy="664797"/>
          </a:xfrm>
        </p:spPr>
        <p:txBody>
          <a:bodyPr/>
          <a:lstStyle/>
          <a:p>
            <a:r>
              <a:rPr lang="ru-RU" sz="2400" dirty="0"/>
              <a:t>Виды маршрутов доставки</a:t>
            </a:r>
            <a:br>
              <a:rPr lang="ru-RU" sz="1200" b="1" dirty="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6" name="Google Shape;169;p5">
            <a:extLst>
              <a:ext uri="{FF2B5EF4-FFF2-40B4-BE49-F238E27FC236}">
                <a16:creationId xmlns:a16="http://schemas.microsoft.com/office/drawing/2014/main" id="{52154455-D7B1-1269-3D1F-CA528066BAD0}"/>
              </a:ext>
            </a:extLst>
          </p:cNvPr>
          <p:cNvSpPr/>
          <p:nvPr/>
        </p:nvSpPr>
        <p:spPr>
          <a:xfrm>
            <a:off x="7383244" y="88646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1517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EA3C3-97E2-FC8D-D84C-572C76BF3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196846-647E-695E-0852-7A0603102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699" y="136084"/>
            <a:ext cx="5216577" cy="72890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37A9C-CAAF-DC49-59BD-C020C27C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3" y="712923"/>
            <a:ext cx="9687193" cy="664797"/>
          </a:xfrm>
        </p:spPr>
        <p:txBody>
          <a:bodyPr/>
          <a:lstStyle/>
          <a:p>
            <a:r>
              <a:rPr lang="ru-RU" sz="2400" dirty="0"/>
              <a:t>Виды маршрутов доставки</a:t>
            </a:r>
            <a:br>
              <a:rPr lang="ru-RU" sz="1200" b="1" dirty="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404290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E2894-14D2-4C63-D10D-9201183FA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4BFCEF-7F02-F4F7-5C80-6F3D502A6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7"/>
          <a:stretch/>
        </p:blipFill>
        <p:spPr>
          <a:xfrm>
            <a:off x="839449" y="1813810"/>
            <a:ext cx="8320464" cy="4702131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1C923832-3A8D-EF87-7A65-9FD1650F6F00}"/>
              </a:ext>
            </a:extLst>
          </p:cNvPr>
          <p:cNvSpPr txBox="1">
            <a:spLocks/>
          </p:cNvSpPr>
          <p:nvPr/>
        </p:nvSpPr>
        <p:spPr>
          <a:xfrm>
            <a:off x="839449" y="6515941"/>
            <a:ext cx="8289561" cy="76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1463" marR="0" lvl="0" indent="-271463" algn="l" rtl="0">
              <a:lnSpc>
                <a:spcPct val="90000"/>
              </a:lnSpc>
              <a:spcBef>
                <a:spcPts val="85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90000"/>
              </a:lnSpc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ru-RU" sz="62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/>
              </a:rPr>
              <a:t>Рисунок 8. </a:t>
            </a:r>
            <a:r>
              <a:rPr lang="ru-RU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хранения товаров на складе предприятия</a:t>
            </a:r>
            <a:endParaRPr lang="ru-RU" sz="6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BC936EE-E26E-D245-BDE0-F02AC0E71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3" y="712923"/>
            <a:ext cx="9687193" cy="664797"/>
          </a:xfrm>
        </p:spPr>
        <p:txBody>
          <a:bodyPr/>
          <a:lstStyle/>
          <a:p>
            <a:r>
              <a:rPr lang="ru-RU" sz="2400" dirty="0"/>
              <a:t>Способы хранения товаров на складе</a:t>
            </a:r>
            <a:br>
              <a:rPr lang="ru-RU" sz="1200" b="1" dirty="0">
                <a:solidFill>
                  <a:srgbClr val="FF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4" name="Google Shape;169;p5">
            <a:extLst>
              <a:ext uri="{FF2B5EF4-FFF2-40B4-BE49-F238E27FC236}">
                <a16:creationId xmlns:a16="http://schemas.microsoft.com/office/drawing/2014/main" id="{09AAD654-444D-87A8-28B2-2C1BB56C767D}"/>
              </a:ext>
            </a:extLst>
          </p:cNvPr>
          <p:cNvSpPr/>
          <p:nvPr/>
        </p:nvSpPr>
        <p:spPr>
          <a:xfrm>
            <a:off x="7383244" y="88646"/>
            <a:ext cx="3153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Пример заполнения</a:t>
            </a:r>
            <a:endParaRPr sz="2500" b="0" i="0" u="none" strike="noStrike" cap="none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94487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107" y="362024"/>
            <a:ext cx="8942963" cy="997196"/>
          </a:xfrm>
        </p:spPr>
        <p:txBody>
          <a:bodyPr/>
          <a:lstStyle/>
          <a:p>
            <a:r>
              <a:rPr lang="ru-RU" sz="2400" dirty="0"/>
              <a:t>Оценка  складских операций, принципов и условий размещения и хранения товарных запасов на складе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132" y="1978701"/>
            <a:ext cx="10112936" cy="4610241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Дать характеристику складских операций: описание вида склада, функций, операции по движению товаров на складе, способов и принципов размещения товаров на складе, описание условий хранения товарных запасов на складе;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участие в организации приемки товаров на складе;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участие в организации размещения и укладки товаров на складе как непременном условии рациональной организации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внутрискладского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технологического процесса, описать виды укладки товаров;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критерии оценки оптимального варианта: произвести расчет показателей эффективности использования складской площади.</a:t>
            </a:r>
          </a:p>
          <a:p>
            <a:pPr marL="0" indent="0" algn="just">
              <a:buNone/>
            </a:pP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Sгр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./S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о.с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,  где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Sгр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площадь, занятая под складирование (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Sо.с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общая площадь склада (кв.м.).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6141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512817"/>
            <a:ext cx="8296534" cy="664797"/>
          </a:xfrm>
        </p:spPr>
        <p:txBody>
          <a:bodyPr/>
          <a:lstStyle/>
          <a:p>
            <a:r>
              <a:rPr lang="ru-RU" sz="2400" dirty="0"/>
              <a:t>Обработка и анализ полученной информации об объекте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33731"/>
            <a:ext cx="9824904" cy="427219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 комплексный анализ полученной информации, разработать свои предложения и рекомендации по профессиональному модулю ПМ.01 Организация и осуществление торговой деятельности, в том числе: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осуществить поиск и анализ отзывов в сети интернет об организации и качестве предоставляемых товаров и услуг;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результаты анализа экономических показателей в форме таблицы.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выводы по результатам анализа.</a:t>
            </a:r>
          </a:p>
        </p:txBody>
      </p:sp>
    </p:spTree>
    <p:extLst>
      <p:ext uri="{BB962C8B-B14F-4D97-AF65-F5344CB8AC3E}">
        <p14:creationId xmlns:p14="http://schemas.microsoft.com/office/powerpoint/2010/main" val="8283545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1199370"/>
            <a:ext cx="9687193" cy="2769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Анализ экономических  показателей торговой деятельности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94963" y="1836415"/>
            <a:ext cx="9824904" cy="457164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роанализировать показатели общего объема товарооборота предприятия и его товарной структуры;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долю товарных групп в общем объеме товарооборота и темп роста продаж в анализируемой торговой организации. Результаты отразить в табличной форме;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анализ эффективности торговой деятельности организации – объекта практики;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о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сновные показатели экономической деятельности торговой организации «…» за последние два календарных года.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C440B00-3238-4ACC-63D9-B5CD683B9900}"/>
              </a:ext>
            </a:extLst>
          </p:cNvPr>
          <p:cNvSpPr txBox="1">
            <a:spLocks/>
          </p:cNvSpPr>
          <p:nvPr/>
        </p:nvSpPr>
        <p:spPr>
          <a:xfrm>
            <a:off x="463818" y="384902"/>
            <a:ext cx="8296534" cy="6647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lang="ru-RU" sz="4100" b="1" i="0" u="none" strike="noStrike" cap="none">
                <a:solidFill>
                  <a:srgbClr val="E60000"/>
                </a:solidFill>
                <a:latin typeface="Arial Black" panose="020B0A040201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/>
              <a:t>Обработка и анализ полученной информации об объекте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1245625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148" y="1978702"/>
            <a:ext cx="9824904" cy="214359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 результаты анализа экономических показателей в форме таблицы и сделайте выводы об устойчивости функционирования организации на основании сложившихся темпов роста исследуемых показателей;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Сделайте вывод по результатам расчетов.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1615150-EE7E-9C48-C83F-5EB751CC3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18" y="1199370"/>
            <a:ext cx="9687193" cy="2769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Анализ экономических  показателей торговой деятельности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9C23ABF-C263-BC3F-CDBD-0C459AACB8A1}"/>
              </a:ext>
            </a:extLst>
          </p:cNvPr>
          <p:cNvSpPr txBox="1">
            <a:spLocks/>
          </p:cNvSpPr>
          <p:nvPr/>
        </p:nvSpPr>
        <p:spPr>
          <a:xfrm>
            <a:off x="463818" y="384902"/>
            <a:ext cx="8296534" cy="6647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  <a:defRPr lang="ru-RU" sz="4100" b="1" i="0" u="none" strike="noStrike" cap="none">
                <a:solidFill>
                  <a:srgbClr val="E60000"/>
                </a:solidFill>
                <a:latin typeface="Arial Black" panose="020B0A040201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/>
              <a:t>Обработка и анализ полученной информации об объекте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381286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9;g202f423d887_0_0"/>
          <p:cNvSpPr txBox="1">
            <a:spLocks noGrp="1"/>
          </p:cNvSpPr>
          <p:nvPr>
            <p:ph type="body" idx="2"/>
          </p:nvPr>
        </p:nvSpPr>
        <p:spPr>
          <a:xfrm>
            <a:off x="394076" y="1023296"/>
            <a:ext cx="8882786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60000"/>
              </a:buClr>
            </a:pPr>
            <a:r>
              <a:rPr lang="ru-RU" alt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показатели экономической деятельности торгового предприятия «…» за два последних года</a:t>
            </a:r>
            <a:endParaRPr b="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8" name="Google Shape;167;p5"/>
          <p:cNvSpPr txBox="1">
            <a:spLocks noGrp="1"/>
          </p:cNvSpPr>
          <p:nvPr>
            <p:ph type="title"/>
          </p:nvPr>
        </p:nvSpPr>
        <p:spPr>
          <a:xfrm>
            <a:off x="394076" y="136918"/>
            <a:ext cx="9310085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Обработка и систематизация полученного фактического материала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132080"/>
              </p:ext>
            </p:extLst>
          </p:nvPr>
        </p:nvGraphicFramePr>
        <p:xfrm>
          <a:off x="0" y="1810768"/>
          <a:ext cx="10693400" cy="4886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7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9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0787">
                  <a:extLst>
                    <a:ext uri="{9D8B030D-6E8A-4147-A177-3AD203B41FA5}">
                      <a16:colId xmlns:a16="http://schemas.microsoft.com/office/drawing/2014/main" val="989341948"/>
                    </a:ext>
                  </a:extLst>
                </a:gridCol>
              </a:tblGrid>
              <a:tr h="743170"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 gridSpan="2"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50000"/>
                        </a:lnSpc>
                        <a:spcAft>
                          <a:spcPts val="55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+, –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Темп роста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товарной группы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742">
                <a:tc>
                  <a:txBody>
                    <a:bodyPr/>
                    <a:lstStyle/>
                    <a:p>
                      <a:pPr algn="l"/>
                      <a:endParaRPr lang="ru-RU" sz="1800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 marL="63517" marR="63517" marT="0" marB="0" anchor="ctr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20__</a:t>
                      </a:r>
                    </a:p>
                  </a:txBody>
                  <a:tcPr marL="63517" marR="63517" marT="0" marB="0" anchor="ctr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50000"/>
                        </a:lnSpc>
                        <a:spcAft>
                          <a:spcPts val="55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20__/20__</a:t>
                      </a:r>
                    </a:p>
                  </a:txBody>
                  <a:tcPr marL="63517" marR="63517" marT="0" marB="0" anchor="ctr"/>
                </a:tc>
                <a:tc gridSpan="2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750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 продукции, тыс. руб.,</a:t>
                      </a:r>
                    </a:p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числе, по товарным группам:</a:t>
                      </a:r>
                    </a:p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9661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товаров, тыс. руб.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3246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от реализации продаж, тыс. руб.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661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рентабельности, %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8983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250849"/>
              </p:ext>
            </p:extLst>
          </p:nvPr>
        </p:nvGraphicFramePr>
        <p:xfrm>
          <a:off x="0" y="1828918"/>
          <a:ext cx="10693400" cy="466407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79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5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90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65174"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effectLst/>
                        </a:rPr>
                        <a:t>Товарная группа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600" b="1" dirty="0">
                          <a:effectLst/>
                        </a:rPr>
                        <a:t>Выручка от реализации, тыс. </a:t>
                      </a:r>
                      <a:r>
                        <a:rPr lang="ru-RU" sz="1600" b="1" dirty="0" err="1">
                          <a:effectLst/>
                        </a:rPr>
                        <a:t>руб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600" b="1" dirty="0">
                          <a:effectLst/>
                        </a:rPr>
                        <a:t>Доля товарной группы в общем объеме товарооборота  (%)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</a:rPr>
                        <a:t>Группа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</a:rPr>
                        <a:t>АВС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742">
                <a:tc>
                  <a:txBody>
                    <a:bodyPr/>
                    <a:lstStyle/>
                    <a:p>
                      <a:pPr algn="l"/>
                      <a:endParaRPr lang="ru-RU" sz="1400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2000" b="1" kern="1200" dirty="0">
                          <a:solidFill>
                            <a:srgbClr val="FF0000"/>
                          </a:solidFill>
                          <a:effectLst/>
                        </a:rPr>
                        <a:t>20__</a:t>
                      </a:r>
                      <a:endParaRPr lang="ru-RU" sz="20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50000"/>
                        </a:lnSpc>
                        <a:spcAft>
                          <a:spcPts val="55"/>
                        </a:spcAft>
                      </a:pPr>
                      <a:endParaRPr lang="ru-RU" sz="14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776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1.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410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00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2.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7492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effectLst/>
                        </a:rPr>
                        <a:t>3. </a:t>
                      </a:r>
                    </a:p>
                    <a:p>
                      <a:pPr marL="0" marR="98425" indent="0" algn="l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</a:rPr>
                        <a:t>и т.д.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6483">
                <a:tc>
                  <a:txBody>
                    <a:bodyPr/>
                    <a:lstStyle/>
                    <a:p>
                      <a:pPr marL="0" marR="98425" indent="0" algn="l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Google Shape;169;g202f423d887_0_0">
            <a:extLst>
              <a:ext uri="{FF2B5EF4-FFF2-40B4-BE49-F238E27FC236}">
                <a16:creationId xmlns:a16="http://schemas.microsoft.com/office/drawing/2014/main" id="{88213FDA-5B4D-5FF8-289D-D88F64BA80B8}"/>
              </a:ext>
            </a:extLst>
          </p:cNvPr>
          <p:cNvSpPr txBox="1">
            <a:spLocks/>
          </p:cNvSpPr>
          <p:nvPr/>
        </p:nvSpPr>
        <p:spPr>
          <a:xfrm>
            <a:off x="304135" y="1068267"/>
            <a:ext cx="8882786" cy="60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E60000"/>
              </a:buClr>
            </a:pPr>
            <a:r>
              <a:rPr lang="ru-RU" altLang="ru-RU" sz="180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показатели экономической деятельности торгового предприятия «…» за два последних года</a:t>
            </a:r>
            <a:endParaRPr lang="ru-RU" sz="1800" kern="1200" dirty="0">
              <a:solidFill>
                <a:srgbClr val="E6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7" name="Google Shape;167;p5">
            <a:extLst>
              <a:ext uri="{FF2B5EF4-FFF2-40B4-BE49-F238E27FC236}">
                <a16:creationId xmlns:a16="http://schemas.microsoft.com/office/drawing/2014/main" id="{A83715B7-B26A-B291-D776-BC50A17955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4076" y="224231"/>
            <a:ext cx="9310085" cy="1080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buSzPts val="3600"/>
            </a:pPr>
            <a:r>
              <a:rPr lang="ru-RU" sz="3000" dirty="0">
                <a:cs typeface="Times New Roman" panose="02020603050405020304" pitchFamily="18" charset="0"/>
              </a:rPr>
              <a:t>Обработка и систематизация полученного фактического материала</a:t>
            </a:r>
            <a:b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kern="12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1232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f727242c8_0_14"/>
          <p:cNvSpPr txBox="1">
            <a:spLocks noGrp="1"/>
          </p:cNvSpPr>
          <p:nvPr>
            <p:ph type="title"/>
          </p:nvPr>
        </p:nvSpPr>
        <p:spPr>
          <a:xfrm>
            <a:off x="396581" y="503345"/>
            <a:ext cx="10160700" cy="1481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3600"/>
              <a:buFont typeface="Arial Black"/>
              <a:buNone/>
            </a:pPr>
            <a: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  <a:t>Отчетный этап</a:t>
            </a:r>
            <a:br>
              <a:rPr lang="ru-RU" sz="3000" kern="1200" dirty="0">
                <a:latin typeface="Arial Black" panose="020B0A04020102020204" pitchFamily="34" charset="0"/>
                <a:ea typeface="+mj-ea"/>
                <a:cs typeface="+mj-cs"/>
                <a:sym typeface="Times New Roman"/>
              </a:rPr>
            </a:br>
            <a:r>
              <a:rPr lang="ru-RU" sz="36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g2bf727242c8_0_14"/>
          <p:cNvSpPr txBox="1">
            <a:spLocks noGrp="1"/>
          </p:cNvSpPr>
          <p:nvPr>
            <p:ph type="body" idx="2"/>
          </p:nvPr>
        </p:nvSpPr>
        <p:spPr>
          <a:xfrm>
            <a:off x="247157" y="323591"/>
            <a:ext cx="98250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b" anchorCtr="0">
            <a:normAutofit/>
          </a:bodyPr>
          <a:lstStyle/>
          <a:p>
            <a:pPr marL="87312" lvl="0" indent="0" algn="l" rtl="0">
              <a:spcBef>
                <a:spcPts val="0"/>
              </a:spcBef>
              <a:spcAft>
                <a:spcPts val="0"/>
              </a:spcAft>
              <a:buClr>
                <a:srgbClr val="E60000"/>
              </a:buClr>
              <a:buSzPts val="1800"/>
              <a:buFont typeface="Arial"/>
              <a:buNone/>
            </a:pPr>
            <a:r>
              <a:rPr lang="ru-RU" b="0" kern="1200" dirty="0">
                <a:solidFill>
                  <a:srgbClr val="E6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Times New Roman"/>
              </a:rPr>
              <a:t>Выводы о результатах прохождения производственной практики</a:t>
            </a:r>
            <a:endParaRPr sz="1300" dirty="0">
              <a:solidFill>
                <a:srgbClr val="E6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g2bf727242c8_0_14"/>
          <p:cNvSpPr txBox="1">
            <a:spLocks noGrp="1"/>
          </p:cNvSpPr>
          <p:nvPr>
            <p:ph type="body" idx="1"/>
          </p:nvPr>
        </p:nvSpPr>
        <p:spPr>
          <a:xfrm>
            <a:off x="396581" y="2103693"/>
            <a:ext cx="10082400" cy="239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00" tIns="52150" rIns="104300" bIns="52150" anchor="t" anchorCtr="0">
            <a:noAutofit/>
          </a:bodyPr>
          <a:lstStyle/>
          <a:p>
            <a:pPr marL="0" indent="539750" algn="just">
              <a:spcBef>
                <a:spcPts val="60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Осуществить комплексный анализ полученной информации, сформулировать выводы по результатам прохождения производственной практики.</a:t>
            </a:r>
          </a:p>
          <a:p>
            <a:pPr marL="0" indent="539750" algn="just">
              <a:spcBef>
                <a:spcPts val="60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свои предложения и рекомендации на основе проведенного анализа, сравнения полученных в процессе обучения теоретических знаний с навыками, полученными в период прохождения производственной практики.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indent="539750" algn="just">
              <a:spcBef>
                <a:spcPts val="600"/>
              </a:spcBef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Сформулировать самостоятельные выводы по результатам проведенного анализа.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100" b="1" u="sng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496046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2859</Words>
  <Application>Microsoft Office PowerPoint</Application>
  <PresentationFormat>Произвольный</PresentationFormat>
  <Paragraphs>423</Paragraphs>
  <Slides>44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1" baseType="lpstr">
      <vt:lpstr>Arial</vt:lpstr>
      <vt:lpstr>Calibri</vt:lpstr>
      <vt:lpstr>Wingdings</vt:lpstr>
      <vt:lpstr>Arial Black</vt:lpstr>
      <vt:lpstr>Times New Roman</vt:lpstr>
      <vt:lpstr>Courier New</vt:lpstr>
      <vt:lpstr>Тема Office</vt:lpstr>
      <vt:lpstr>ОТЧЕТ  о прохождении производственной практики   по профессиональному модулю ПМ.01 Организация и осуществление торговой деятельности  в период с «__» __________ 20__ г. по «__» __________ 20__ г.   Специальность 38.02.08 Торговое дело </vt:lpstr>
      <vt:lpstr>Содержание</vt:lpstr>
      <vt:lpstr>Презентация PowerPoint</vt:lpstr>
      <vt:lpstr>Общая организационная характеристика торговой организации</vt:lpstr>
      <vt:lpstr>Объект практики – торговая организация «…»</vt:lpstr>
      <vt:lpstr>Общая организационная характеристика торговой организации</vt:lpstr>
      <vt:lpstr>Общая организационная характеристика торговой организации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Сбор информации об объекте практики и анализ содержания источников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Рисунок 3. Пример планировки торгового зала</vt:lpstr>
      <vt:lpstr>Презентация PowerPoint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Экспериментально-практическая работа </vt:lpstr>
      <vt:lpstr>Этапы торгово-технологического процесса </vt:lpstr>
      <vt:lpstr>Анализ и оценка торгово-технологических процессов и операций в организации </vt:lpstr>
      <vt:lpstr>Виды маршрутов доставки </vt:lpstr>
      <vt:lpstr>Виды маршрутов доставки </vt:lpstr>
      <vt:lpstr>Способы хранения товаров на складе </vt:lpstr>
      <vt:lpstr>Оценка  складских операций, принципов и условий размещения и хранения товарных запасов на складе</vt:lpstr>
      <vt:lpstr>Обработка и анализ полученной информации об объекте практики</vt:lpstr>
      <vt:lpstr>Анализ экономических  показателей торговой деятельности</vt:lpstr>
      <vt:lpstr>Анализ экономических  показателей торговой деятельности</vt:lpstr>
      <vt:lpstr>Обработка и систематизация полученного фактического материала </vt:lpstr>
      <vt:lpstr>Обработка и систематизация полученного фактического материала </vt:lpstr>
      <vt:lpstr>Отчетный этап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о прохождении учебной практики   по профессиональному модулю ПМ.01 Осуществление интеграции программных модулей  в период с «  »         2024 г. по «  »          2024 г.   Специальность 09.02.07 Информационные системы и программирование </dc:title>
  <dc:creator>Катя</dc:creator>
  <cp:lastModifiedBy>Бельченко Нина Владимировна</cp:lastModifiedBy>
  <cp:revision>105</cp:revision>
  <dcterms:created xsi:type="dcterms:W3CDTF">2020-03-27T22:15:06Z</dcterms:created>
  <dcterms:modified xsi:type="dcterms:W3CDTF">2025-06-04T16:26:09Z</dcterms:modified>
</cp:coreProperties>
</file>