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690" r:id="rId2"/>
    <p:sldId id="692" r:id="rId3"/>
    <p:sldId id="701" r:id="rId4"/>
    <p:sldId id="648" r:id="rId5"/>
    <p:sldId id="702" r:id="rId6"/>
    <p:sldId id="703" r:id="rId7"/>
    <p:sldId id="704" r:id="rId8"/>
    <p:sldId id="708" r:id="rId9"/>
    <p:sldId id="709" r:id="rId10"/>
    <p:sldId id="710" r:id="rId11"/>
    <p:sldId id="711" r:id="rId12"/>
    <p:sldId id="712" r:id="rId13"/>
    <p:sldId id="713" r:id="rId14"/>
    <p:sldId id="715" r:id="rId15"/>
    <p:sldId id="714" r:id="rId16"/>
    <p:sldId id="684" r:id="rId17"/>
    <p:sldId id="705" r:id="rId18"/>
    <p:sldId id="706" r:id="rId19"/>
    <p:sldId id="707" r:id="rId20"/>
    <p:sldId id="693" r:id="rId21"/>
    <p:sldId id="716" r:id="rId22"/>
    <p:sldId id="717" r:id="rId23"/>
    <p:sldId id="718" r:id="rId24"/>
    <p:sldId id="719" r:id="rId25"/>
    <p:sldId id="720" r:id="rId26"/>
    <p:sldId id="722" r:id="rId27"/>
    <p:sldId id="723" r:id="rId28"/>
    <p:sldId id="726" r:id="rId29"/>
    <p:sldId id="724" r:id="rId30"/>
    <p:sldId id="727" r:id="rId31"/>
    <p:sldId id="728" r:id="rId32"/>
    <p:sldId id="725" r:id="rId33"/>
    <p:sldId id="729" r:id="rId34"/>
    <p:sldId id="730" r:id="rId35"/>
    <p:sldId id="700" r:id="rId36"/>
    <p:sldId id="689" r:id="rId37"/>
  </p:sldIdLst>
  <p:sldSz cx="10693400" cy="7561263"/>
  <p:notesSz cx="6797675" cy="9925050"/>
  <p:defaultTextStyle>
    <a:defPPr>
      <a:defRPr lang="ru-RU"/>
    </a:defPPr>
    <a:lvl1pPr marL="0" algn="l" defTabSz="104330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335" algn="l" defTabSz="104330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305" algn="l" defTabSz="104330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640" algn="l" defTabSz="104330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975" algn="l" defTabSz="104330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945" algn="l" defTabSz="104330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280" algn="l" defTabSz="104330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15" algn="l" defTabSz="104330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1950" algn="l" defTabSz="104330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 userDrawn="1">
          <p15:clr>
            <a:srgbClr val="A4A3A4"/>
          </p15:clr>
        </p15:guide>
        <p15:guide id="4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/>
  <p:cmAuthor id="2" name="RePack by Diakov" initials="RbD" lastIdx="1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0000"/>
    <a:srgbClr val="E60000"/>
    <a:srgbClr val="385723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中度样式 3 - 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54" autoAdjust="0"/>
    <p:restoredTop sz="96408" autoAdjust="0"/>
  </p:normalViewPr>
  <p:slideViewPr>
    <p:cSldViewPr showGuides="1">
      <p:cViewPr varScale="1">
        <p:scale>
          <a:sx n="46" d="100"/>
          <a:sy n="46" d="100"/>
        </p:scale>
        <p:origin x="1064" y="48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6735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1098" y="9426735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1875" y="1241425"/>
            <a:ext cx="4733925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0"/>
            <a:ext cx="5438140" cy="39079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5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04330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335" algn="l" defTabSz="104330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305" algn="l" defTabSz="104330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640" algn="l" defTabSz="104330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975" algn="l" defTabSz="104330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945" algn="l" defTabSz="104330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280" algn="l" defTabSz="104330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15" algn="l" defTabSz="104330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1950" algn="l" defTabSz="104330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A9037-5C04-413C-AFF2-1B3777C3E584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305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/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630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60" indent="0">
              <a:buNone/>
              <a:defRPr sz="1700" b="1"/>
            </a:lvl2pPr>
            <a:lvl3pPr marL="782320" indent="0">
              <a:buNone/>
              <a:defRPr sz="1500" b="1"/>
            </a:lvl3pPr>
            <a:lvl4pPr marL="1173480" indent="0">
              <a:buNone/>
              <a:defRPr sz="1400" b="1"/>
            </a:lvl4pPr>
            <a:lvl5pPr marL="1564640" indent="0">
              <a:buNone/>
              <a:defRPr sz="1400" b="1"/>
            </a:lvl5pPr>
            <a:lvl6pPr marL="1955800" indent="0">
              <a:buNone/>
              <a:defRPr sz="1400" b="1"/>
            </a:lvl6pPr>
            <a:lvl7pPr marL="2346960" indent="0">
              <a:buNone/>
              <a:defRPr sz="1400" b="1"/>
            </a:lvl7pPr>
            <a:lvl8pPr marL="2738120" indent="0">
              <a:buNone/>
              <a:defRPr sz="1400" b="1"/>
            </a:lvl8pPr>
            <a:lvl9pPr marL="3129280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32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6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9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1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2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60" indent="0">
              <a:buNone/>
              <a:defRPr sz="1700" b="1"/>
            </a:lvl2pPr>
            <a:lvl3pPr marL="782320" indent="0">
              <a:buNone/>
              <a:defRPr sz="1500" b="1"/>
            </a:lvl3pPr>
            <a:lvl4pPr marL="1173480" indent="0">
              <a:buNone/>
              <a:defRPr sz="1400" b="1"/>
            </a:lvl4pPr>
            <a:lvl5pPr marL="1564640" indent="0">
              <a:buNone/>
              <a:defRPr sz="1400" b="1"/>
            </a:lvl5pPr>
            <a:lvl6pPr marL="1955800" indent="0">
              <a:buNone/>
              <a:defRPr sz="1400" b="1"/>
            </a:lvl6pPr>
            <a:lvl7pPr marL="2346960" indent="0">
              <a:buNone/>
              <a:defRPr sz="1400" b="1"/>
            </a:lvl7pPr>
            <a:lvl8pPr marL="2738120" indent="0">
              <a:buNone/>
              <a:defRPr sz="1400" b="1"/>
            </a:lvl8pPr>
            <a:lvl9pPr marL="3129280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60" indent="0">
              <a:buNone/>
              <a:defRPr sz="1700" b="1"/>
            </a:lvl2pPr>
            <a:lvl3pPr marL="782320" indent="0">
              <a:buNone/>
              <a:defRPr sz="1500" b="1"/>
            </a:lvl3pPr>
            <a:lvl4pPr marL="1173480" indent="0">
              <a:buNone/>
              <a:defRPr sz="1400" b="1"/>
            </a:lvl4pPr>
            <a:lvl5pPr marL="1564640" indent="0">
              <a:buNone/>
              <a:defRPr sz="1400" b="1"/>
            </a:lvl5pPr>
            <a:lvl6pPr marL="1955800" indent="0">
              <a:buNone/>
              <a:defRPr sz="1400" b="1"/>
            </a:lvl6pPr>
            <a:lvl7pPr marL="2346960" indent="0">
              <a:buNone/>
              <a:defRPr sz="1400" b="1"/>
            </a:lvl7pPr>
            <a:lvl8pPr marL="2738120" indent="0">
              <a:buNone/>
              <a:defRPr sz="1400" b="1"/>
            </a:lvl8pPr>
            <a:lvl9pPr marL="3129280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60" indent="0">
              <a:buNone/>
              <a:defRPr sz="1200"/>
            </a:lvl2pPr>
            <a:lvl3pPr marL="782320" indent="0">
              <a:buNone/>
              <a:defRPr sz="1000"/>
            </a:lvl3pPr>
            <a:lvl4pPr marL="1173480" indent="0">
              <a:buNone/>
              <a:defRPr sz="900"/>
            </a:lvl4pPr>
            <a:lvl5pPr marL="1564640" indent="0">
              <a:buNone/>
              <a:defRPr sz="900"/>
            </a:lvl5pPr>
            <a:lvl6pPr marL="1955800" indent="0">
              <a:buNone/>
              <a:defRPr sz="900"/>
            </a:lvl6pPr>
            <a:lvl7pPr marL="2346960" indent="0">
              <a:buNone/>
              <a:defRPr sz="900"/>
            </a:lvl7pPr>
            <a:lvl8pPr marL="2738120" indent="0">
              <a:buNone/>
              <a:defRPr sz="900"/>
            </a:lvl8pPr>
            <a:lvl9pPr marL="312928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60" indent="0">
              <a:buNone/>
              <a:defRPr sz="2400"/>
            </a:lvl2pPr>
            <a:lvl3pPr marL="782320" indent="0">
              <a:buNone/>
              <a:defRPr sz="2100"/>
            </a:lvl3pPr>
            <a:lvl4pPr marL="1173480" indent="0">
              <a:buNone/>
              <a:defRPr sz="1700"/>
            </a:lvl4pPr>
            <a:lvl5pPr marL="1564640" indent="0">
              <a:buNone/>
              <a:defRPr sz="1700"/>
            </a:lvl5pPr>
            <a:lvl6pPr marL="1955800" indent="0">
              <a:buNone/>
              <a:defRPr sz="1700"/>
            </a:lvl6pPr>
            <a:lvl7pPr marL="2346960" indent="0">
              <a:buNone/>
              <a:defRPr sz="1700"/>
            </a:lvl7pPr>
            <a:lvl8pPr marL="2738120" indent="0">
              <a:buNone/>
              <a:defRPr sz="1700"/>
            </a:lvl8pPr>
            <a:lvl9pPr marL="3129280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60" indent="0">
              <a:buNone/>
              <a:defRPr sz="1200"/>
            </a:lvl2pPr>
            <a:lvl3pPr marL="782320" indent="0">
              <a:buNone/>
              <a:defRPr sz="1000"/>
            </a:lvl3pPr>
            <a:lvl4pPr marL="1173480" indent="0">
              <a:buNone/>
              <a:defRPr sz="900"/>
            </a:lvl4pPr>
            <a:lvl5pPr marL="1564640" indent="0">
              <a:buNone/>
              <a:defRPr sz="900"/>
            </a:lvl5pPr>
            <a:lvl6pPr marL="1955800" indent="0">
              <a:buNone/>
              <a:defRPr sz="900"/>
            </a:lvl6pPr>
            <a:lvl7pPr marL="2346960" indent="0">
              <a:buNone/>
              <a:defRPr sz="900"/>
            </a:lvl7pPr>
            <a:lvl8pPr marL="2738120" indent="0">
              <a:buNone/>
              <a:defRPr sz="900"/>
            </a:lvl8pPr>
            <a:lvl9pPr marL="312928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30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object 3"/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/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780" indent="-271780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/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630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60" indent="0">
              <a:buNone/>
              <a:defRPr sz="1700" b="1"/>
            </a:lvl2pPr>
            <a:lvl3pPr marL="782320" indent="0">
              <a:buNone/>
              <a:defRPr sz="1500" b="1"/>
            </a:lvl3pPr>
            <a:lvl4pPr marL="1173480" indent="0">
              <a:buNone/>
              <a:defRPr sz="1400" b="1"/>
            </a:lvl4pPr>
            <a:lvl5pPr marL="1564640" indent="0">
              <a:buNone/>
              <a:defRPr sz="1400" b="1"/>
            </a:lvl5pPr>
            <a:lvl6pPr marL="1955800" indent="0">
              <a:buNone/>
              <a:defRPr sz="1400" b="1"/>
            </a:lvl6pPr>
            <a:lvl7pPr marL="2346960" indent="0">
              <a:buNone/>
              <a:defRPr sz="1400" b="1"/>
            </a:lvl7pPr>
            <a:lvl8pPr marL="2738120" indent="0">
              <a:buNone/>
              <a:defRPr sz="1400" b="1"/>
            </a:lvl8pPr>
            <a:lvl9pPr marL="3129280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object 3"/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/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780" indent="-271780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/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630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60" indent="0">
              <a:buNone/>
              <a:defRPr sz="1700" b="1"/>
            </a:lvl2pPr>
            <a:lvl3pPr marL="782320" indent="0">
              <a:buNone/>
              <a:defRPr sz="1500" b="1"/>
            </a:lvl3pPr>
            <a:lvl4pPr marL="1173480" indent="0">
              <a:buNone/>
              <a:defRPr sz="1400" b="1"/>
            </a:lvl4pPr>
            <a:lvl5pPr marL="1564640" indent="0">
              <a:buNone/>
              <a:defRPr sz="1400" b="1"/>
            </a:lvl5pPr>
            <a:lvl6pPr marL="1955800" indent="0">
              <a:buNone/>
              <a:defRPr sz="1400" b="1"/>
            </a:lvl6pPr>
            <a:lvl7pPr marL="2346960" indent="0">
              <a:buNone/>
              <a:defRPr sz="1400" b="1"/>
            </a:lvl7pPr>
            <a:lvl8pPr marL="2738120" indent="0">
              <a:buNone/>
              <a:defRPr sz="1400" b="1"/>
            </a:lvl8pPr>
            <a:lvl9pPr marL="3129280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object 3"/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780" indent="-271780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object 3"/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/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780" indent="-271780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/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630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60" indent="0">
              <a:buNone/>
              <a:defRPr sz="1700" b="1"/>
            </a:lvl2pPr>
            <a:lvl3pPr marL="782320" indent="0">
              <a:buNone/>
              <a:defRPr sz="1500" b="1"/>
            </a:lvl3pPr>
            <a:lvl4pPr marL="1173480" indent="0">
              <a:buNone/>
              <a:defRPr sz="1400" b="1"/>
            </a:lvl4pPr>
            <a:lvl5pPr marL="1564640" indent="0">
              <a:buNone/>
              <a:defRPr sz="1400" b="1"/>
            </a:lvl5pPr>
            <a:lvl6pPr marL="1955800" indent="0">
              <a:buNone/>
              <a:defRPr sz="1400" b="1"/>
            </a:lvl6pPr>
            <a:lvl7pPr marL="2346960" indent="0">
              <a:buNone/>
              <a:defRPr sz="1400" b="1"/>
            </a:lvl7pPr>
            <a:lvl8pPr marL="2738120" indent="0">
              <a:buNone/>
              <a:defRPr sz="1400" b="1"/>
            </a:lvl8pPr>
            <a:lvl9pPr marL="3129280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/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780" indent="-271780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/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630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60" indent="0">
              <a:buNone/>
              <a:defRPr sz="1700" b="1"/>
            </a:lvl2pPr>
            <a:lvl3pPr marL="782320" indent="0">
              <a:buNone/>
              <a:defRPr sz="1500" b="1"/>
            </a:lvl3pPr>
            <a:lvl4pPr marL="1173480" indent="0">
              <a:buNone/>
              <a:defRPr sz="1400" b="1"/>
            </a:lvl4pPr>
            <a:lvl5pPr marL="1564640" indent="0">
              <a:buNone/>
              <a:defRPr sz="1400" b="1"/>
            </a:lvl5pPr>
            <a:lvl6pPr marL="1955800" indent="0">
              <a:buNone/>
              <a:defRPr sz="1400" b="1"/>
            </a:lvl6pPr>
            <a:lvl7pPr marL="2346960" indent="0">
              <a:buNone/>
              <a:defRPr sz="1400" b="1"/>
            </a:lvl7pPr>
            <a:lvl8pPr marL="2738120" indent="0">
              <a:buNone/>
              <a:defRPr sz="1400" b="1"/>
            </a:lvl8pPr>
            <a:lvl9pPr marL="3129280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/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780" indent="-271780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630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60" indent="0">
              <a:buNone/>
              <a:defRPr sz="1700" b="1"/>
            </a:lvl2pPr>
            <a:lvl3pPr marL="782320" indent="0">
              <a:buNone/>
              <a:defRPr sz="1500" b="1"/>
            </a:lvl3pPr>
            <a:lvl4pPr marL="1173480" indent="0">
              <a:buNone/>
              <a:defRPr sz="1400" b="1"/>
            </a:lvl4pPr>
            <a:lvl5pPr marL="1564640" indent="0">
              <a:buNone/>
              <a:defRPr sz="1400" b="1"/>
            </a:lvl5pPr>
            <a:lvl6pPr marL="1955800" indent="0">
              <a:buNone/>
              <a:defRPr sz="1400" b="1"/>
            </a:lvl6pPr>
            <a:lvl7pPr marL="2346960" indent="0">
              <a:buNone/>
              <a:defRPr sz="1400" b="1"/>
            </a:lvl7pPr>
            <a:lvl8pPr marL="2738120" indent="0">
              <a:buNone/>
              <a:defRPr sz="1400" b="1"/>
            </a:lvl8pPr>
            <a:lvl9pPr marL="3129280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/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object 3"/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/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/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/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60" indent="0">
              <a:buFontTx/>
              <a:buNone/>
              <a:defRPr sz="1600"/>
            </a:lvl2pPr>
            <a:lvl3pPr marL="782320" indent="0">
              <a:buFontTx/>
              <a:buNone/>
              <a:defRPr sz="1600"/>
            </a:lvl3pPr>
            <a:lvl4pPr marL="1173480" indent="0">
              <a:buFontTx/>
              <a:buNone/>
              <a:defRPr sz="1600"/>
            </a:lvl4pPr>
            <a:lvl5pPr marL="1564640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/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60" indent="0">
              <a:buFontTx/>
              <a:buNone/>
              <a:defRPr sz="1600"/>
            </a:lvl2pPr>
            <a:lvl3pPr marL="782320" indent="0">
              <a:buFontTx/>
              <a:buNone/>
              <a:defRPr sz="1600"/>
            </a:lvl3pPr>
            <a:lvl4pPr marL="1173480" indent="0">
              <a:buFontTx/>
              <a:buNone/>
              <a:defRPr sz="1600"/>
            </a:lvl4pPr>
            <a:lvl5pPr marL="1564640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/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60" indent="0">
              <a:buFontTx/>
              <a:buNone/>
              <a:defRPr sz="1600"/>
            </a:lvl2pPr>
            <a:lvl3pPr marL="782320" indent="0">
              <a:buFontTx/>
              <a:buNone/>
              <a:defRPr sz="1600"/>
            </a:lvl3pPr>
            <a:lvl4pPr marL="1173480" indent="0">
              <a:buFontTx/>
              <a:buNone/>
              <a:defRPr sz="1600"/>
            </a:lvl4pPr>
            <a:lvl5pPr marL="1564640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/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/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60" indent="0">
              <a:buNone/>
              <a:defRPr sz="1700" b="1"/>
            </a:lvl2pPr>
            <a:lvl3pPr marL="782320" indent="0">
              <a:buNone/>
              <a:defRPr sz="1500" b="1"/>
            </a:lvl3pPr>
            <a:lvl4pPr marL="1173480" indent="0">
              <a:buNone/>
              <a:defRPr sz="1400" b="1"/>
            </a:lvl4pPr>
            <a:lvl5pPr marL="1564640" indent="0">
              <a:buNone/>
              <a:defRPr sz="1400" b="1"/>
            </a:lvl5pPr>
            <a:lvl6pPr marL="1955800" indent="0">
              <a:buNone/>
              <a:defRPr sz="1400" b="1"/>
            </a:lvl6pPr>
            <a:lvl7pPr marL="2346960" indent="0">
              <a:buNone/>
              <a:defRPr sz="1400" b="1"/>
            </a:lvl7pPr>
            <a:lvl8pPr marL="2738120" indent="0">
              <a:buNone/>
              <a:defRPr sz="1400" b="1"/>
            </a:lvl8pPr>
            <a:lvl9pPr marL="3129280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/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60" indent="0">
              <a:buFontTx/>
              <a:buNone/>
              <a:defRPr sz="1600"/>
            </a:lvl2pPr>
            <a:lvl3pPr marL="782320" indent="0">
              <a:buFontTx/>
              <a:buNone/>
              <a:defRPr sz="1600"/>
            </a:lvl3pPr>
            <a:lvl4pPr marL="1173480" indent="0">
              <a:buFontTx/>
              <a:buNone/>
              <a:defRPr sz="1600"/>
            </a:lvl4pPr>
            <a:lvl5pPr marL="1564640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/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60" indent="0">
              <a:buFontTx/>
              <a:buNone/>
              <a:defRPr sz="1600"/>
            </a:lvl2pPr>
            <a:lvl3pPr marL="782320" indent="0">
              <a:buFontTx/>
              <a:buNone/>
              <a:defRPr sz="1600"/>
            </a:lvl3pPr>
            <a:lvl4pPr marL="1173480" indent="0">
              <a:buFontTx/>
              <a:buNone/>
              <a:defRPr sz="1600"/>
            </a:lvl4pPr>
            <a:lvl5pPr marL="1564640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/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60" indent="0">
              <a:buFontTx/>
              <a:buNone/>
              <a:defRPr sz="1600"/>
            </a:lvl2pPr>
            <a:lvl3pPr marL="782320" indent="0">
              <a:buFontTx/>
              <a:buNone/>
              <a:defRPr sz="1600"/>
            </a:lvl3pPr>
            <a:lvl4pPr marL="1173480" indent="0">
              <a:buFontTx/>
              <a:buNone/>
              <a:defRPr sz="1600"/>
            </a:lvl4pPr>
            <a:lvl5pPr marL="1564640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/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60" indent="0">
              <a:buFontTx/>
              <a:buNone/>
              <a:defRPr sz="1600"/>
            </a:lvl2pPr>
            <a:lvl3pPr marL="782320" indent="0">
              <a:buFontTx/>
              <a:buNone/>
              <a:defRPr sz="1600"/>
            </a:lvl3pPr>
            <a:lvl4pPr marL="1173480" indent="0">
              <a:buFontTx/>
              <a:buNone/>
              <a:defRPr sz="1600"/>
            </a:lvl4pPr>
            <a:lvl5pPr marL="1564640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60" indent="0" algn="ctr">
              <a:buNone/>
              <a:defRPr sz="1700"/>
            </a:lvl2pPr>
            <a:lvl3pPr marL="782320" indent="0" algn="ctr">
              <a:buNone/>
              <a:defRPr sz="1500"/>
            </a:lvl3pPr>
            <a:lvl4pPr marL="1173480" indent="0" algn="ctr">
              <a:buNone/>
              <a:defRPr sz="1400"/>
            </a:lvl4pPr>
            <a:lvl5pPr marL="1564640" indent="0" algn="ctr">
              <a:buNone/>
              <a:defRPr sz="1400"/>
            </a:lvl5pPr>
            <a:lvl6pPr marL="1955800" indent="0" algn="ctr">
              <a:buNone/>
              <a:defRPr sz="1400"/>
            </a:lvl6pPr>
            <a:lvl7pPr marL="2346960" indent="0" algn="ctr">
              <a:buNone/>
              <a:defRPr sz="1400"/>
            </a:lvl7pPr>
            <a:lvl8pPr marL="2738120" indent="0" algn="ctr">
              <a:buNone/>
              <a:defRPr sz="1400"/>
            </a:lvl8pPr>
            <a:lvl9pPr marL="3129280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78232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80" indent="-195580" algn="l" defTabSz="782320" rtl="0" eaLnBrk="1" latinLnBrk="0" hangingPunct="1">
        <a:lnSpc>
          <a:spcPct val="90000"/>
        </a:lnSpc>
        <a:spcBef>
          <a:spcPts val="85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40" indent="-195580" algn="l" defTabSz="782320" rtl="0" eaLnBrk="1" latinLnBrk="0" hangingPunct="1">
        <a:lnSpc>
          <a:spcPct val="90000"/>
        </a:lnSpc>
        <a:spcBef>
          <a:spcPts val="43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900" indent="-195580" algn="l" defTabSz="782320" rtl="0" eaLnBrk="1" latinLnBrk="0" hangingPunct="1">
        <a:lnSpc>
          <a:spcPct val="90000"/>
        </a:lnSpc>
        <a:spcBef>
          <a:spcPts val="43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60" indent="-195580" algn="l" defTabSz="782320" rtl="0" eaLnBrk="1" latinLnBrk="0" hangingPunct="1">
        <a:lnSpc>
          <a:spcPct val="90000"/>
        </a:lnSpc>
        <a:spcBef>
          <a:spcPts val="43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220" indent="-195580" algn="l" defTabSz="782320" rtl="0" eaLnBrk="1" latinLnBrk="0" hangingPunct="1">
        <a:lnSpc>
          <a:spcPct val="90000"/>
        </a:lnSpc>
        <a:spcBef>
          <a:spcPts val="43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80" indent="-195580" algn="l" defTabSz="782320" rtl="0" eaLnBrk="1" latinLnBrk="0" hangingPunct="1">
        <a:lnSpc>
          <a:spcPct val="90000"/>
        </a:lnSpc>
        <a:spcBef>
          <a:spcPts val="43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540" indent="-195580" algn="l" defTabSz="782320" rtl="0" eaLnBrk="1" latinLnBrk="0" hangingPunct="1">
        <a:lnSpc>
          <a:spcPct val="90000"/>
        </a:lnSpc>
        <a:spcBef>
          <a:spcPts val="43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700" indent="-195580" algn="l" defTabSz="782320" rtl="0" eaLnBrk="1" latinLnBrk="0" hangingPunct="1">
        <a:lnSpc>
          <a:spcPct val="90000"/>
        </a:lnSpc>
        <a:spcBef>
          <a:spcPts val="43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860" indent="-195580" algn="l" defTabSz="782320" rtl="0" eaLnBrk="1" latinLnBrk="0" hangingPunct="1">
        <a:lnSpc>
          <a:spcPct val="90000"/>
        </a:lnSpc>
        <a:spcBef>
          <a:spcPts val="43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60" algn="l" defTabSz="782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320" algn="l" defTabSz="782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80" algn="l" defTabSz="782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640" algn="l" defTabSz="782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800" algn="l" defTabSz="782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960" algn="l" defTabSz="782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120" algn="l" defTabSz="782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280" algn="l" defTabSz="782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7538" y="3164532"/>
            <a:ext cx="9679452" cy="2920355"/>
          </a:xfrm>
        </p:spPr>
        <p:txBody>
          <a:bodyPr>
            <a:normAutofit fontScale="90000"/>
          </a:bodyPr>
          <a:lstStyle/>
          <a:p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r>
              <a:rPr lang="ru-RU" sz="2100" dirty="0"/>
              <a:t>ОТЧЕТ </a:t>
            </a:r>
            <a:br>
              <a:rPr lang="ru-RU" sz="2100" dirty="0"/>
            </a:br>
            <a:r>
              <a:rPr lang="ru-RU" sz="2100" dirty="0"/>
              <a:t>о прохождении производственной практики</a:t>
            </a:r>
            <a:br>
              <a:rPr lang="ru-RU" sz="2100" dirty="0"/>
            </a:br>
            <a:br>
              <a:rPr lang="ru-RU" sz="2100" dirty="0"/>
            </a:br>
            <a:r>
              <a:rPr lang="ru-RU" sz="2100" dirty="0"/>
              <a:t>по профессиональному модулю </a:t>
            </a:r>
            <a:r>
              <a:rPr lang="en-US" altLang="en-US" sz="2100" dirty="0"/>
              <a:t>ПМ</a:t>
            </a:r>
            <a:r>
              <a:rPr lang="en-US" altLang="ru-RU" sz="2100" dirty="0"/>
              <a:t>.02 </a:t>
            </a:r>
            <a:r>
              <a:rPr lang="ru-RU" altLang="en-US" sz="2100" dirty="0"/>
              <a:t>Разработка и осуществление стратегического и тактического планирования рекламных и коммуникационных кампаний, акций и мероприятий</a:t>
            </a:r>
            <a:br>
              <a:rPr lang="ru-RU" altLang="en-US" sz="2100" dirty="0"/>
            </a:br>
            <a:br>
              <a:rPr lang="ru-RU" sz="2100" dirty="0"/>
            </a:br>
            <a:r>
              <a:rPr lang="ru-RU" sz="2100" dirty="0"/>
              <a:t>в период с «__» _______ 20__ г. по «__» _______ 20__ г.</a:t>
            </a:r>
            <a:br>
              <a:rPr lang="ru-RU" sz="2100" dirty="0"/>
            </a:br>
            <a:br>
              <a:rPr lang="ru-RU" sz="2200" dirty="0"/>
            </a:br>
            <a:r>
              <a:rPr lang="ru-RU" sz="2000" dirty="0"/>
              <a:t>Специальность 42.02.01 Реклама</a:t>
            </a:r>
            <a:br>
              <a:rPr lang="ru-RU" sz="2100" dirty="0"/>
            </a:br>
            <a:endParaRPr lang="ru-RU" sz="2700" dirty="0"/>
          </a:p>
        </p:txBody>
      </p:sp>
      <p:sp>
        <p:nvSpPr>
          <p:cNvPr id="6" name="Подзаголовок 2"/>
          <p:cNvSpPr txBox="1"/>
          <p:nvPr/>
        </p:nvSpPr>
        <p:spPr bwMode="auto">
          <a:xfrm>
            <a:off x="426967" y="6084887"/>
            <a:ext cx="8712968" cy="12644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lang="ru-RU" altLang="ru-RU" sz="2400" dirty="0">
                <a:solidFill>
                  <a:srgbClr val="FF0000"/>
                </a:solidFill>
                <a:latin typeface="Calibri" panose="020F0502020204030204"/>
              </a:rPr>
              <a:t>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 panose="020F0502020204030204"/>
              </a:rPr>
              <a:t>Группа: _______________________________________________</a:t>
            </a:r>
          </a:p>
          <a:p>
            <a:pPr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ФИО Руководителя:</a:t>
            </a:r>
            <a:r>
              <a:rPr lang="ru-RU" altLang="ru-RU" sz="2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400" dirty="0">
                <a:solidFill>
                  <a:srgbClr val="FF0000"/>
                </a:solidFill>
              </a:rPr>
              <a:t>____________________________________</a:t>
            </a:r>
          </a:p>
          <a:p>
            <a:pPr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ru-RU" altLang="ru-RU" sz="2400" u="sng" dirty="0">
              <a:solidFill>
                <a:srgbClr val="FF0000"/>
              </a:solidFill>
              <a:latin typeface="Calibri" panose="020F0502020204030204"/>
            </a:endParaRP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ru-RU" altLang="ru-RU" sz="2200" u="sng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altLang="ru-RU" sz="2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55264" y="1980431"/>
            <a:ext cx="9144000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МОСКОВСКИЙ УНИВЕРСИТЕТ 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prstClr val="white"/>
                </a:solidFill>
                <a:latin typeface="Arial" charset="0"/>
              </a:rPr>
              <a:t>Факультет </a:t>
            </a:r>
            <a:r>
              <a:rPr lang="ru-RU" altLang="ru-RU" sz="1600" b="1" dirty="0" err="1">
                <a:solidFill>
                  <a:prstClr val="white"/>
                </a:solidFill>
                <a:latin typeface="Arial" charset="0"/>
              </a:rPr>
              <a:t>Коммьюнити</a:t>
            </a:r>
            <a:r>
              <a:rPr lang="ru-RU" altLang="ru-RU" sz="1600" b="1" dirty="0">
                <a:solidFill>
                  <a:prstClr val="white"/>
                </a:solidFill>
                <a:latin typeface="Arial" charset="0"/>
              </a:rPr>
              <a:t>-менеджмента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prstClr val="white"/>
                </a:solidFill>
                <a:latin typeface="Arial" charset="0"/>
              </a:rPr>
              <a:t>Кафедра Рекламы и </a:t>
            </a:r>
            <a:r>
              <a:rPr lang="ru-RU" altLang="ru-RU" sz="1600" b="1" dirty="0" err="1">
                <a:solidFill>
                  <a:prstClr val="white"/>
                </a:solidFill>
                <a:latin typeface="Arial" charset="0"/>
              </a:rPr>
              <a:t>медиакоммуникаций</a:t>
            </a:r>
            <a:endParaRPr lang="ru-RU" altLang="ru-RU" sz="1600" b="1" dirty="0">
              <a:solidFill>
                <a:prstClr val="white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4470B-461C-BFF0-9866-F564323B1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E68504A-4CA1-2CF2-4AE2-89EE2A64F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232" y="346430"/>
            <a:ext cx="10079036" cy="997196"/>
          </a:xfrm>
        </p:spPr>
        <p:txBody>
          <a:bodyPr/>
          <a:lstStyle/>
          <a:p>
            <a:r>
              <a:rPr lang="ru-RU" sz="2400" dirty="0"/>
              <a:t>2. Сбор информации об объекте практики и анализ содержания источников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9DBD09-D753-844D-584D-0B34FB198DE9}"/>
              </a:ext>
            </a:extLst>
          </p:cNvPr>
          <p:cNvSpPr txBox="1"/>
          <p:nvPr/>
        </p:nvSpPr>
        <p:spPr>
          <a:xfrm>
            <a:off x="234132" y="1764407"/>
            <a:ext cx="104592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/>
              <a:t>3. Основные показатели хозяйственной деятельности и эффективности рекламы</a:t>
            </a:r>
          </a:p>
          <a:p>
            <a:r>
              <a:rPr lang="ru-RU" sz="1800" b="1" dirty="0"/>
              <a:t>3.1. Ключевые показатели деятельности за 2024-2025 гг. (оценочно)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858551C-A012-0F4F-E1D9-9E319B7BFD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425324"/>
              </p:ext>
            </p:extLst>
          </p:nvPr>
        </p:nvGraphicFramePr>
        <p:xfrm>
          <a:off x="350747" y="2556495"/>
          <a:ext cx="9935019" cy="3816423"/>
        </p:xfrm>
        <a:graphic>
          <a:graphicData uri="http://schemas.openxmlformats.org/drawingml/2006/table">
            <a:tbl>
              <a:tblPr/>
              <a:tblGrid>
                <a:gridCol w="2400033">
                  <a:extLst>
                    <a:ext uri="{9D8B030D-6E8A-4147-A177-3AD203B41FA5}">
                      <a16:colId xmlns:a16="http://schemas.microsoft.com/office/drawing/2014/main" val="189942276"/>
                    </a:ext>
                  </a:extLst>
                </a:gridCol>
                <a:gridCol w="2511662">
                  <a:extLst>
                    <a:ext uri="{9D8B030D-6E8A-4147-A177-3AD203B41FA5}">
                      <a16:colId xmlns:a16="http://schemas.microsoft.com/office/drawing/2014/main" val="2831191890"/>
                    </a:ext>
                  </a:extLst>
                </a:gridCol>
                <a:gridCol w="2511662">
                  <a:extLst>
                    <a:ext uri="{9D8B030D-6E8A-4147-A177-3AD203B41FA5}">
                      <a16:colId xmlns:a16="http://schemas.microsoft.com/office/drawing/2014/main" val="1931566304"/>
                    </a:ext>
                  </a:extLst>
                </a:gridCol>
                <a:gridCol w="2511662">
                  <a:extLst>
                    <a:ext uri="{9D8B030D-6E8A-4147-A177-3AD203B41FA5}">
                      <a16:colId xmlns:a16="http://schemas.microsoft.com/office/drawing/2014/main" val="2734235071"/>
                    </a:ext>
                  </a:extLst>
                </a:gridCol>
              </a:tblGrid>
              <a:tr h="475830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700" b="1" dirty="0">
                          <a:effectLst/>
                          <a:latin typeface="+mn-lt"/>
                        </a:rPr>
                        <a:t>Показатель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700" b="1" dirty="0">
                          <a:effectLst/>
                          <a:latin typeface="+mn-lt"/>
                        </a:rPr>
                        <a:t>2024 г.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700" b="1" dirty="0">
                          <a:effectLst/>
                          <a:latin typeface="+mn-lt"/>
                        </a:rPr>
                        <a:t>2025 г. (9 мес.)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700" b="1" dirty="0">
                          <a:effectLst/>
                          <a:latin typeface="+mn-lt"/>
                        </a:rPr>
                        <a:t>Изменение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9066409"/>
                  </a:ext>
                </a:extLst>
              </a:tr>
              <a:tr h="47583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Выручка, млн руб.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120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105 (прогноз 140)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+16,7% (год к году)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890888"/>
                  </a:ext>
                </a:extLst>
              </a:tr>
              <a:tr h="796311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Количество посетителей, тыс. чел.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420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350 (прогноз 470)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+12%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470003"/>
                  </a:ext>
                </a:extLst>
              </a:tr>
              <a:tr h="47583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Средний чек, руб.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280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300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+7%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5270540"/>
                  </a:ext>
                </a:extLst>
              </a:tr>
              <a:tr h="796311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Расходы на рекламу, млн руб.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3,6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4,2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+16,7%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32151"/>
                  </a:ext>
                </a:extLst>
              </a:tr>
              <a:tr h="796311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Доля рекламных расходов в выручке, %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3%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3%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 dirty="0">
                          <a:effectLst/>
                          <a:latin typeface="+mn-lt"/>
                        </a:rPr>
                        <a:t>стабильно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852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5625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A63D7-42A0-3490-73F8-61B24EAEF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9E47DC7-299E-085A-5048-A9D500472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232" y="346430"/>
            <a:ext cx="10079036" cy="997196"/>
          </a:xfrm>
        </p:spPr>
        <p:txBody>
          <a:bodyPr/>
          <a:lstStyle/>
          <a:p>
            <a:r>
              <a:rPr lang="ru-RU" sz="2400" dirty="0"/>
              <a:t>2. Сбор информации об объекте практики и анализ содержания источников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477E9F-4269-FA8A-9E4C-847560A5E836}"/>
              </a:ext>
            </a:extLst>
          </p:cNvPr>
          <p:cNvSpPr txBox="1"/>
          <p:nvPr/>
        </p:nvSpPr>
        <p:spPr>
          <a:xfrm>
            <a:off x="234132" y="1764407"/>
            <a:ext cx="104592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/>
              <a:t>3.2. Показатели эффективности рекламы (ROMI, CPA, LTV)</a:t>
            </a:r>
          </a:p>
          <a:p>
            <a:r>
              <a:rPr lang="ru-RU" sz="1800" b="1" dirty="0"/>
              <a:t>На основе данных за 2025 г. рассчитаны следующие метрики: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6713BD-025F-6E0F-90F7-5F7C6918EBB7}"/>
              </a:ext>
            </a:extLst>
          </p:cNvPr>
          <p:cNvSpPr txBox="1"/>
          <p:nvPr/>
        </p:nvSpPr>
        <p:spPr>
          <a:xfrm>
            <a:off x="237027" y="2556495"/>
            <a:ext cx="10225136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700" b="1" dirty="0"/>
              <a:t>Средний ROMI </a:t>
            </a:r>
            <a:r>
              <a:rPr lang="ru-RU" sz="1700" dirty="0"/>
              <a:t>(возврат маркетинговых инвестиций) = (Дополнительная прибыль от рекламы - Затраты на рекламу) / Затраты × 100% ≈ 120% (каждый вложенный в рекламу рубль приносит 1,2 руб. прибыли).</a:t>
            </a:r>
          </a:p>
          <a:p>
            <a:endParaRPr lang="ru-RU" sz="1700" dirty="0"/>
          </a:p>
          <a:p>
            <a:r>
              <a:rPr lang="ru-RU" sz="1700" b="1" dirty="0"/>
              <a:t>Средний CPA </a:t>
            </a:r>
            <a:r>
              <a:rPr lang="ru-RU" sz="1700" dirty="0"/>
              <a:t>(стоимость привлечения одного покупателя) = Общие затраты на рекламу / Количество новых покупателей ≈ 350 руб. (при среднем чеке 300 руб. окупаемость происходит примерно с 2-го визита).</a:t>
            </a:r>
          </a:p>
          <a:p>
            <a:endParaRPr lang="ru-RU" sz="1700" dirty="0"/>
          </a:p>
          <a:p>
            <a:r>
              <a:rPr lang="ru-RU" sz="1700" b="1" dirty="0"/>
              <a:t>LTV (</a:t>
            </a:r>
            <a:r>
              <a:rPr lang="ru-RU" sz="1700" dirty="0"/>
              <a:t>пожизненная ценность клиента) = Средний чек × Среднее количество покупок за период лояльности (2 года) ≈ 300 × 20 = 6000 руб. Это позволяет тратить на привлечение до 600 руб. (CPA не должен превышать 10-15% от LTV, что соблюдается).</a:t>
            </a:r>
          </a:p>
          <a:p>
            <a:endParaRPr lang="ru-RU" sz="1700" dirty="0"/>
          </a:p>
          <a:p>
            <a:r>
              <a:rPr lang="ru-RU" sz="1700" b="1" dirty="0">
                <a:solidFill>
                  <a:srgbClr val="C00000"/>
                </a:solidFill>
              </a:rPr>
              <a:t>Динамика: За последний год CPA снизился на 5% благодаря оптимизации таргетинга, ROMI вырос на 10 процентных пунктов.</a:t>
            </a:r>
          </a:p>
          <a:p>
            <a:endParaRPr lang="ru-RU" sz="1700" b="1" dirty="0"/>
          </a:p>
          <a:p>
            <a:r>
              <a:rPr lang="ru-RU" sz="1700" b="1" dirty="0"/>
              <a:t>Факторы влияния: </a:t>
            </a:r>
            <a:r>
              <a:rPr lang="ru-RU" sz="1700" dirty="0"/>
              <a:t>Сезонность (летом CPA выше, т.к. люди реже пьют горячий кофе), эффективность креативов, активность конкурентов.</a:t>
            </a:r>
          </a:p>
        </p:txBody>
      </p:sp>
    </p:spTree>
    <p:extLst>
      <p:ext uri="{BB962C8B-B14F-4D97-AF65-F5344CB8AC3E}">
        <p14:creationId xmlns:p14="http://schemas.microsoft.com/office/powerpoint/2010/main" val="1145404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5F868-E675-783B-3DCD-5215A339A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CB4741E-B284-4422-F3BF-8B884A3F4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232" y="346430"/>
            <a:ext cx="10079036" cy="997196"/>
          </a:xfrm>
        </p:spPr>
        <p:txBody>
          <a:bodyPr/>
          <a:lstStyle/>
          <a:p>
            <a:r>
              <a:rPr lang="ru-RU" sz="2400" dirty="0"/>
              <a:t>2. Сбор информации об объекте практики и анализ содержания источников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1AE23A-554B-6457-52BF-096A4C7B6FC6}"/>
              </a:ext>
            </a:extLst>
          </p:cNvPr>
          <p:cNvSpPr txBox="1"/>
          <p:nvPr/>
        </p:nvSpPr>
        <p:spPr>
          <a:xfrm>
            <a:off x="234132" y="1764407"/>
            <a:ext cx="1072919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/>
              <a:t>4. Сегментирование потребителей и построение портретов</a:t>
            </a:r>
          </a:p>
          <a:p>
            <a:endParaRPr lang="ru-RU" sz="1800" b="1" dirty="0"/>
          </a:p>
          <a:p>
            <a:r>
              <a:rPr lang="ru-RU" sz="1800" b="1" dirty="0"/>
              <a:t>4.1. Критерии сегментации</a:t>
            </a:r>
          </a:p>
          <a:p>
            <a:endParaRPr lang="ru-RU" sz="1800" dirty="0">
              <a:solidFill>
                <a:srgbClr val="C00000"/>
              </a:solidFill>
            </a:endParaRPr>
          </a:p>
          <a:p>
            <a:r>
              <a:rPr lang="ru-RU" sz="1800" dirty="0">
                <a:solidFill>
                  <a:srgbClr val="C00000"/>
                </a:solidFill>
              </a:rPr>
              <a:t>Компания сегментирует потребителей по следующим критериям:</a:t>
            </a:r>
          </a:p>
          <a:p>
            <a:endParaRPr lang="ru-RU" sz="1800" dirty="0"/>
          </a:p>
          <a:p>
            <a:r>
              <a:rPr lang="ru-RU" sz="1800" dirty="0"/>
              <a:t>Социально-демографические: пол, возраст, доход, место жительства/работы.</a:t>
            </a:r>
          </a:p>
          <a:p>
            <a:endParaRPr lang="ru-RU" sz="1800" dirty="0"/>
          </a:p>
          <a:p>
            <a:r>
              <a:rPr lang="ru-RU" sz="1800" dirty="0"/>
              <a:t>Поведенческие: частота посещений, средний чек, время визита, приверженность бренду.</a:t>
            </a:r>
          </a:p>
        </p:txBody>
      </p:sp>
    </p:spTree>
    <p:extLst>
      <p:ext uri="{BB962C8B-B14F-4D97-AF65-F5344CB8AC3E}">
        <p14:creationId xmlns:p14="http://schemas.microsoft.com/office/powerpoint/2010/main" val="2109692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61360-2DBD-E51E-CE7D-5675616F3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64CF206-4783-8C9B-45F8-42CB74A74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232" y="346430"/>
            <a:ext cx="10079036" cy="997196"/>
          </a:xfrm>
        </p:spPr>
        <p:txBody>
          <a:bodyPr/>
          <a:lstStyle/>
          <a:p>
            <a:r>
              <a:rPr lang="ru-RU" sz="2400" dirty="0"/>
              <a:t>2. Сбор информации об объекте практики и анализ содержания источников</a:t>
            </a:r>
            <a:br>
              <a:rPr lang="ru-RU" sz="2400" dirty="0"/>
            </a:br>
            <a:endParaRPr lang="ru-RU" sz="2400"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A52329A-D894-1478-74B2-C9CD13DDBA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535738"/>
              </p:ext>
            </p:extLst>
          </p:nvPr>
        </p:nvGraphicFramePr>
        <p:xfrm>
          <a:off x="117066" y="2556495"/>
          <a:ext cx="10459268" cy="4002214"/>
        </p:xfrm>
        <a:graphic>
          <a:graphicData uri="http://schemas.openxmlformats.org/drawingml/2006/table">
            <a:tbl>
              <a:tblPr/>
              <a:tblGrid>
                <a:gridCol w="1773250">
                  <a:extLst>
                    <a:ext uri="{9D8B030D-6E8A-4147-A177-3AD203B41FA5}">
                      <a16:colId xmlns:a16="http://schemas.microsoft.com/office/drawing/2014/main" val="51429175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1681778926"/>
                    </a:ext>
                  </a:extLst>
                </a:gridCol>
                <a:gridCol w="2945477">
                  <a:extLst>
                    <a:ext uri="{9D8B030D-6E8A-4147-A177-3AD203B41FA5}">
                      <a16:colId xmlns:a16="http://schemas.microsoft.com/office/drawing/2014/main" val="2431058473"/>
                    </a:ext>
                  </a:extLst>
                </a:gridCol>
                <a:gridCol w="2644197">
                  <a:extLst>
                    <a:ext uri="{9D8B030D-6E8A-4147-A177-3AD203B41FA5}">
                      <a16:colId xmlns:a16="http://schemas.microsoft.com/office/drawing/2014/main" val="16908757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Параметр</a:t>
                      </a:r>
                    </a:p>
                  </a:txBody>
                  <a:tcPr marL="81295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Сегмент А (Офисные сотрудники)</a:t>
                      </a:r>
                    </a:p>
                  </a:txBody>
                  <a:tcPr marL="90328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Сегмент Б (Студенты и молодежь)</a:t>
                      </a:r>
                    </a:p>
                  </a:txBody>
                  <a:tcPr marL="90328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Сегмент В (Жители района, семьи)</a:t>
                      </a:r>
                    </a:p>
                  </a:txBody>
                  <a:tcPr marL="90328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300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1">
                          <a:effectLst/>
                          <a:latin typeface="quote-cjk-patch"/>
                        </a:rPr>
                        <a:t>Возраст</a:t>
                      </a:r>
                      <a:endParaRPr lang="ru-RU" sz="1300" b="0">
                        <a:effectLst/>
                        <a:latin typeface="quote-cjk-patch"/>
                      </a:endParaRPr>
                    </a:p>
                  </a:txBody>
                  <a:tcPr marL="81295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27–45 лет</a:t>
                      </a:r>
                    </a:p>
                  </a:txBody>
                  <a:tcPr marL="90328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18–25 лет</a:t>
                      </a:r>
                    </a:p>
                  </a:txBody>
                  <a:tcPr marL="90328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30–50 лет</a:t>
                      </a:r>
                    </a:p>
                  </a:txBody>
                  <a:tcPr marL="90328" marR="81295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54202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1">
                          <a:effectLst/>
                          <a:latin typeface="quote-cjk-patch"/>
                        </a:rPr>
                        <a:t>Пол</a:t>
                      </a:r>
                      <a:endParaRPr lang="ru-RU" sz="1300" b="0">
                        <a:effectLst/>
                        <a:latin typeface="quote-cjk-patch"/>
                      </a:endParaRPr>
                    </a:p>
                  </a:txBody>
                  <a:tcPr marL="81295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60% женщин, 40% мужчин</a:t>
                      </a:r>
                    </a:p>
                  </a:txBody>
                  <a:tcPr marL="90328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70% женщин, 30% мужчин</a:t>
                      </a:r>
                    </a:p>
                  </a:txBody>
                  <a:tcPr marL="90328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65% женщин, 35% мужчин</a:t>
                      </a:r>
                    </a:p>
                  </a:txBody>
                  <a:tcPr marL="90328" marR="81295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54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1" dirty="0">
                          <a:effectLst/>
                          <a:latin typeface="quote-cjk-patch"/>
                        </a:rPr>
                        <a:t>Доход</a:t>
                      </a:r>
                      <a:endParaRPr lang="ru-RU" sz="1300" b="0" dirty="0">
                        <a:effectLst/>
                        <a:latin typeface="quote-cjk-patch"/>
                      </a:endParaRPr>
                    </a:p>
                  </a:txBody>
                  <a:tcPr marL="81295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Средний и выше (от 50 тыс. руб.)</a:t>
                      </a:r>
                    </a:p>
                  </a:txBody>
                  <a:tcPr marL="90328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Низкий/средний (до 30 тыс.)</a:t>
                      </a:r>
                    </a:p>
                  </a:txBody>
                  <a:tcPr marL="90328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Средний (семейный бюджет)</a:t>
                      </a:r>
                    </a:p>
                  </a:txBody>
                  <a:tcPr marL="90328" marR="81295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3704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1">
                          <a:effectLst/>
                          <a:latin typeface="quote-cjk-patch"/>
                        </a:rPr>
                        <a:t>Место жительства</a:t>
                      </a:r>
                      <a:endParaRPr lang="ru-RU" sz="1300" b="0">
                        <a:effectLst/>
                        <a:latin typeface="quote-cjk-patch"/>
                      </a:endParaRPr>
                    </a:p>
                  </a:txBody>
                  <a:tcPr marL="81295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Живут/работают рядом</a:t>
                      </a:r>
                    </a:p>
                  </a:txBody>
                  <a:tcPr marL="90328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Учатся в центре, живут в общежитиях/аренда</a:t>
                      </a:r>
                    </a:p>
                  </a:txBody>
                  <a:tcPr marL="90328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Живут в близлежащих домах</a:t>
                      </a:r>
                    </a:p>
                  </a:txBody>
                  <a:tcPr marL="90328" marR="81295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672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1">
                          <a:effectLst/>
                          <a:latin typeface="quote-cjk-patch"/>
                        </a:rPr>
                        <a:t>Частота посещений</a:t>
                      </a:r>
                      <a:endParaRPr lang="ru-RU" sz="1300" b="0">
                        <a:effectLst/>
                        <a:latin typeface="quote-cjk-patch"/>
                      </a:endParaRPr>
                    </a:p>
                  </a:txBody>
                  <a:tcPr marL="81295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3-5 раз в неделю (утром/днем)</a:t>
                      </a:r>
                    </a:p>
                  </a:txBody>
                  <a:tcPr marL="90328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2-3 раза в неделю (в любое время)</a:t>
                      </a:r>
                    </a:p>
                  </a:txBody>
                  <a:tcPr marL="90328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1-2 раза в неделю (выходные)</a:t>
                      </a:r>
                    </a:p>
                  </a:txBody>
                  <a:tcPr marL="90328" marR="81295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6503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1">
                          <a:effectLst/>
                          <a:latin typeface="quote-cjk-patch"/>
                        </a:rPr>
                        <a:t>Средний чек</a:t>
                      </a:r>
                      <a:endParaRPr lang="ru-RU" sz="1300" b="0">
                        <a:effectLst/>
                        <a:latin typeface="quote-cjk-patch"/>
                      </a:endParaRPr>
                    </a:p>
                  </a:txBody>
                  <a:tcPr marL="81295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320 руб. (часто берут еду)</a:t>
                      </a:r>
                    </a:p>
                  </a:txBody>
                  <a:tcPr marL="90328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250 руб. (только кофе)</a:t>
                      </a:r>
                    </a:p>
                  </a:txBody>
                  <a:tcPr marL="90328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400 руб. (кофе + десерты для семьи)</a:t>
                      </a:r>
                    </a:p>
                  </a:txBody>
                  <a:tcPr marL="90328" marR="81295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63164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1">
                          <a:effectLst/>
                          <a:latin typeface="quote-cjk-patch"/>
                        </a:rPr>
                        <a:t>Что ценят</a:t>
                      </a:r>
                      <a:endParaRPr lang="ru-RU" sz="1300" b="0">
                        <a:effectLst/>
                        <a:latin typeface="quote-cjk-patch"/>
                      </a:endParaRPr>
                    </a:p>
                  </a:txBody>
                  <a:tcPr marL="81295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Скорость, качество, предсказуемость</a:t>
                      </a:r>
                    </a:p>
                  </a:txBody>
                  <a:tcPr marL="90328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Атмосферу, Wi-Fi, акции, красивое фото</a:t>
                      </a:r>
                    </a:p>
                  </a:txBody>
                  <a:tcPr marL="90328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Уют, возможность посидеть с детьми, вкусная выпечка</a:t>
                      </a:r>
                    </a:p>
                  </a:txBody>
                  <a:tcPr marL="90328" marR="81295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92593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1">
                          <a:effectLst/>
                          <a:latin typeface="quote-cjk-patch"/>
                        </a:rPr>
                        <a:t>Боли</a:t>
                      </a:r>
                      <a:endParaRPr lang="ru-RU" sz="1300" b="0">
                        <a:effectLst/>
                        <a:latin typeface="quote-cjk-patch"/>
                      </a:endParaRPr>
                    </a:p>
                  </a:txBody>
                  <a:tcPr marL="81295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Очереди, нехватка времени</a:t>
                      </a:r>
                    </a:p>
                  </a:txBody>
                  <a:tcPr marL="90328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>
                          <a:effectLst/>
                          <a:latin typeface="quote-cjk-patch"/>
                        </a:rPr>
                        <a:t>Высокие цены, скучное меню</a:t>
                      </a:r>
                    </a:p>
                  </a:txBody>
                  <a:tcPr marL="90328" marR="90328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300" b="0" dirty="0">
                          <a:effectLst/>
                          <a:latin typeface="quote-cjk-patch"/>
                        </a:rPr>
                        <a:t>Не всегда есть детский уголок, шумно</a:t>
                      </a:r>
                    </a:p>
                  </a:txBody>
                  <a:tcPr marL="90328" marR="81295" marT="56455" marB="564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67592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2883C95-E811-0026-14D1-3704D3845D71}"/>
              </a:ext>
            </a:extLst>
          </p:cNvPr>
          <p:cNvSpPr txBox="1"/>
          <p:nvPr/>
        </p:nvSpPr>
        <p:spPr>
          <a:xfrm>
            <a:off x="234132" y="1904392"/>
            <a:ext cx="53438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/>
              <a:t>4.2. Основные сегменты и их портреты</a:t>
            </a:r>
          </a:p>
          <a:p>
            <a:r>
              <a:rPr lang="ru-RU" sz="1800" b="1" dirty="0"/>
              <a:t>Таблица – Характеристика сегментов</a:t>
            </a:r>
          </a:p>
        </p:txBody>
      </p:sp>
    </p:spTree>
    <p:extLst>
      <p:ext uri="{BB962C8B-B14F-4D97-AF65-F5344CB8AC3E}">
        <p14:creationId xmlns:p14="http://schemas.microsoft.com/office/powerpoint/2010/main" val="2766050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7D63A-6779-E46A-CA32-F0CD42BD5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53275B0-A50D-40EB-61B8-E2C19BA9B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232" y="346430"/>
            <a:ext cx="10079036" cy="997196"/>
          </a:xfrm>
        </p:spPr>
        <p:txBody>
          <a:bodyPr/>
          <a:lstStyle/>
          <a:p>
            <a:r>
              <a:rPr lang="ru-RU" sz="2400" dirty="0"/>
              <a:t>2. Сбор информации об объекте практики и анализ содержания источников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422BF9-E017-7CF1-6925-F20C352CC1C0}"/>
              </a:ext>
            </a:extLst>
          </p:cNvPr>
          <p:cNvSpPr txBox="1"/>
          <p:nvPr/>
        </p:nvSpPr>
        <p:spPr>
          <a:xfrm>
            <a:off x="234132" y="1692399"/>
            <a:ext cx="921702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/>
              <a:t>4.3. Типовые портреты потребителей</a:t>
            </a:r>
          </a:p>
          <a:p>
            <a:r>
              <a:rPr lang="ru-RU" sz="1800" b="1" dirty="0"/>
              <a:t>Портрет А: Елена, 35 лет, менеджер в офисе рядом</a:t>
            </a:r>
            <a:endParaRPr lang="ru-RU" sz="1800" dirty="0"/>
          </a:p>
          <a:p>
            <a:r>
              <a:rPr lang="ru-RU" sz="1800" dirty="0"/>
              <a:t>Живет в этом же районе, работает в бизнес-центре.</a:t>
            </a:r>
          </a:p>
          <a:p>
            <a:r>
              <a:rPr lang="ru-RU" sz="1800" dirty="0"/>
              <a:t>Каждое утро забегает за </a:t>
            </a:r>
            <a:r>
              <a:rPr lang="ru-RU" sz="1800" dirty="0" err="1"/>
              <a:t>американо</a:t>
            </a:r>
            <a:r>
              <a:rPr lang="ru-RU" sz="1800" dirty="0"/>
              <a:t> и круассаном. Ценит, когда бариста уже знает ее заказ.</a:t>
            </a:r>
          </a:p>
          <a:p>
            <a:r>
              <a:rPr lang="ru-RU" sz="1800" dirty="0"/>
              <a:t>В обед иногда приходит с коллегами, берет салат (если есть) или десерт.</a:t>
            </a:r>
          </a:p>
          <a:p>
            <a:r>
              <a:rPr lang="ru-RU" sz="1800" dirty="0"/>
              <a:t>Раздражается, если очередь больше 3 человек.</a:t>
            </a:r>
          </a:p>
          <a:p>
            <a:r>
              <a:rPr lang="ru-RU" sz="1800" dirty="0"/>
              <a:t>Подписана на VK кофейни, иногда участвует в конкурсах.</a:t>
            </a:r>
          </a:p>
          <a:p>
            <a:r>
              <a:rPr lang="ru-RU" sz="1800" b="1" dirty="0"/>
              <a:t>Портрет Б: Дмитрий, 20 лет, студент</a:t>
            </a:r>
            <a:endParaRPr lang="ru-RU" sz="1800" dirty="0"/>
          </a:p>
          <a:p>
            <a:r>
              <a:rPr lang="ru-RU" sz="1800" dirty="0"/>
              <a:t>Учится в университете рядом, часто приходит с ноутбуком делать проекты.</a:t>
            </a:r>
          </a:p>
          <a:p>
            <a:r>
              <a:rPr lang="ru-RU" sz="1800" dirty="0"/>
              <a:t>Любит экспериментировать: пробует новые авторские напитки.</a:t>
            </a:r>
          </a:p>
          <a:p>
            <a:r>
              <a:rPr lang="ru-RU" sz="1800" dirty="0"/>
              <a:t>Активно пользуется </a:t>
            </a:r>
            <a:r>
              <a:rPr lang="ru-RU" sz="1800" dirty="0" err="1"/>
              <a:t>Wi</a:t>
            </a:r>
            <a:r>
              <a:rPr lang="ru-RU" sz="1800" dirty="0"/>
              <a:t>-Fi, розетками. Если есть скидка для студентов – это плюс.</a:t>
            </a:r>
          </a:p>
          <a:p>
            <a:r>
              <a:rPr lang="ru-RU" sz="1800" dirty="0"/>
              <a:t>Фотографирует кофе для сторис, отмечает кофейню.</a:t>
            </a:r>
          </a:p>
          <a:p>
            <a:r>
              <a:rPr lang="ru-RU" sz="1800" dirty="0"/>
              <a:t>Следит за </a:t>
            </a:r>
            <a:r>
              <a:rPr lang="ru-RU" sz="1800" dirty="0" err="1"/>
              <a:t>Telegram</a:t>
            </a:r>
            <a:r>
              <a:rPr lang="ru-RU" sz="1800" dirty="0"/>
              <a:t>-каналом, где анонсируют новинки.</a:t>
            </a:r>
          </a:p>
          <a:p>
            <a:r>
              <a:rPr lang="ru-RU" sz="1800" b="1" dirty="0"/>
              <a:t>Портрет В: Светлана, 40 лет, мама в декрете</a:t>
            </a:r>
            <a:endParaRPr lang="ru-RU" sz="1800" dirty="0"/>
          </a:p>
          <a:p>
            <a:r>
              <a:rPr lang="ru-RU" sz="1800" dirty="0"/>
              <a:t>Живет в соседнем доме, гуляет с ребенком в парке.</a:t>
            </a:r>
          </a:p>
          <a:p>
            <a:r>
              <a:rPr lang="ru-RU" sz="1800" dirty="0"/>
              <a:t>Заходит в кофейню выпить капучино и отдохнуть, пока ребенок спит в коляске.</a:t>
            </a:r>
          </a:p>
          <a:p>
            <a:r>
              <a:rPr lang="ru-RU" sz="1800" dirty="0"/>
              <a:t>Ценит, когда есть место у окна, можно поставить коляску.</a:t>
            </a:r>
          </a:p>
          <a:p>
            <a:r>
              <a:rPr lang="ru-RU" sz="1800" dirty="0"/>
              <a:t>Часто берет с собой десерт домой.</a:t>
            </a:r>
          </a:p>
          <a:p>
            <a:r>
              <a:rPr lang="ru-RU" sz="1800" dirty="0"/>
              <a:t>Любит, когда проводят мастер-классы для детей.</a:t>
            </a:r>
          </a:p>
        </p:txBody>
      </p:sp>
    </p:spTree>
    <p:extLst>
      <p:ext uri="{BB962C8B-B14F-4D97-AF65-F5344CB8AC3E}">
        <p14:creationId xmlns:p14="http://schemas.microsoft.com/office/powerpoint/2010/main" val="322822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1034B-363C-CEBC-F9CB-9019D3D53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A139FC0-761E-F5AA-41E2-33A374FC8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232" y="346430"/>
            <a:ext cx="10079036" cy="997196"/>
          </a:xfrm>
        </p:spPr>
        <p:txBody>
          <a:bodyPr/>
          <a:lstStyle/>
          <a:p>
            <a:r>
              <a:rPr lang="ru-RU" sz="2400" dirty="0"/>
              <a:t>2. Сбор информации об объекте практики и анализ содержания источников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31000D-C3F6-9A0D-6D48-CDCFEA2D3776}"/>
              </a:ext>
            </a:extLst>
          </p:cNvPr>
          <p:cNvSpPr txBox="1"/>
          <p:nvPr/>
        </p:nvSpPr>
        <p:spPr>
          <a:xfrm>
            <a:off x="234132" y="1904392"/>
            <a:ext cx="1007903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/>
              <a:t>4.4. Потребности и «боли», удовлетворяемые продуктом</a:t>
            </a:r>
          </a:p>
          <a:p>
            <a:r>
              <a:rPr lang="ru-RU" sz="1800" b="1" dirty="0"/>
              <a:t>Потребность в быстром качественном кофе</a:t>
            </a:r>
            <a:r>
              <a:rPr lang="ru-RU" sz="1800" dirty="0"/>
              <a:t> удовлетворяется через отлаженный процесс и обученных бариста.</a:t>
            </a:r>
          </a:p>
          <a:p>
            <a:r>
              <a:rPr lang="ru-RU" sz="1800" b="1" dirty="0"/>
              <a:t>Потребность в комфортном пространстве</a:t>
            </a:r>
            <a:r>
              <a:rPr lang="ru-RU" sz="1800" dirty="0"/>
              <a:t> – наличие розеток, </a:t>
            </a:r>
            <a:r>
              <a:rPr lang="ru-RU" sz="1800" dirty="0" err="1"/>
              <a:t>Wi</a:t>
            </a:r>
            <a:r>
              <a:rPr lang="ru-RU" sz="1800" dirty="0"/>
              <a:t>-Fi, удобных столов.</a:t>
            </a:r>
          </a:p>
          <a:p>
            <a:r>
              <a:rPr lang="ru-RU" sz="1800" b="1" dirty="0"/>
              <a:t>Желание новизны</a:t>
            </a:r>
            <a:r>
              <a:rPr lang="ru-RU" sz="1800" dirty="0"/>
              <a:t> – сезонное меню, авторские напитки.</a:t>
            </a:r>
          </a:p>
          <a:p>
            <a:r>
              <a:rPr lang="ru-RU" sz="1800" b="1" dirty="0"/>
              <a:t>Экономия времени</a:t>
            </a:r>
            <a:r>
              <a:rPr lang="ru-RU" sz="1800" dirty="0"/>
              <a:t> – система предзаказа (в разработке).</a:t>
            </a:r>
          </a:p>
          <a:p>
            <a:r>
              <a:rPr lang="ru-RU" sz="1800" b="1" dirty="0"/>
              <a:t>Чувство принадлежности</a:t>
            </a:r>
            <a:r>
              <a:rPr lang="ru-RU" sz="1800" dirty="0"/>
              <a:t> – программа лояльности, закрытые мероприятия для постоянных гостей.</a:t>
            </a:r>
          </a:p>
          <a:p>
            <a:endParaRPr lang="ru-RU" sz="1800" b="1" dirty="0"/>
          </a:p>
          <a:p>
            <a:r>
              <a:rPr lang="ru-RU" sz="1800" b="1" dirty="0"/>
              <a:t>Вывод:</a:t>
            </a:r>
            <a:r>
              <a:rPr lang="ru-RU" sz="1800" dirty="0"/>
              <a:t> Сегментация позволяет точнее настраивать рекламные сообщения и разрабатывать продукты под конкретные группы. </a:t>
            </a:r>
          </a:p>
          <a:p>
            <a:r>
              <a:rPr lang="ru-RU" sz="1800" dirty="0"/>
              <a:t>Например, для сегмента А важна скорость и предсказуемость – значит, акции должны быть направлены на утренние часы и комбо-предложения. </a:t>
            </a:r>
          </a:p>
          <a:p>
            <a:r>
              <a:rPr lang="ru-RU" sz="1800" dirty="0"/>
              <a:t>Для сегмента Б – визуально привлекательный контент и специальные студенческие скидки.</a:t>
            </a:r>
          </a:p>
        </p:txBody>
      </p:sp>
    </p:spTree>
    <p:extLst>
      <p:ext uri="{BB962C8B-B14F-4D97-AF65-F5344CB8AC3E}">
        <p14:creationId xmlns:p14="http://schemas.microsoft.com/office/powerpoint/2010/main" val="2165851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7857" y="515388"/>
            <a:ext cx="9877395" cy="997196"/>
          </a:xfrm>
        </p:spPr>
        <p:txBody>
          <a:bodyPr/>
          <a:lstStyle/>
          <a:p>
            <a:r>
              <a:rPr lang="ru-RU" sz="2400" dirty="0"/>
              <a:t>3. Изучение методологических основ рекламной деятельности предприятия – объекта практики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132" y="1836415"/>
            <a:ext cx="9824904" cy="1368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/>
              <a:t>Изучить теоретические и прикладные подходы, на которых базируется рекламная деятельность компании-объекта практики, выявить используемые модели, методы и регламенты.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FABFFB-843C-74D3-9090-CC1C6840CB67}"/>
              </a:ext>
            </a:extLst>
          </p:cNvPr>
          <p:cNvSpPr txBox="1"/>
          <p:nvPr/>
        </p:nvSpPr>
        <p:spPr>
          <a:xfrm>
            <a:off x="293399" y="2512735"/>
            <a:ext cx="1002141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/>
              <a:t>Вопросы для выполнения задания</a:t>
            </a:r>
          </a:p>
          <a:p>
            <a:pPr algn="l">
              <a:buFont typeface="+mj-lt"/>
              <a:buAutoNum type="arabicPeriod"/>
            </a:pPr>
            <a:r>
              <a:rPr lang="ru-RU" sz="1800" i="0" dirty="0">
                <a:solidFill>
                  <a:srgbClr val="0F1115"/>
                </a:solidFill>
                <a:effectLst/>
              </a:rPr>
              <a:t>Какие теоретические модели и концепции лежат в основе разработки рекламных сообщений и выбора каналов коммуникации в компании?</a:t>
            </a:r>
          </a:p>
          <a:p>
            <a:pPr algn="l">
              <a:buFont typeface="+mj-lt"/>
              <a:buAutoNum type="arabicPeriod"/>
            </a:pPr>
            <a:endParaRPr lang="ru-RU" sz="1800" i="0" dirty="0">
              <a:solidFill>
                <a:srgbClr val="0F1115"/>
              </a:solidFill>
              <a:effectLst/>
            </a:endParaRPr>
          </a:p>
          <a:p>
            <a:pPr algn="l">
              <a:buFont typeface="+mj-lt"/>
              <a:buAutoNum type="arabicPeriod"/>
            </a:pPr>
            <a:r>
              <a:rPr lang="ru-RU" sz="1800" i="0" dirty="0">
                <a:solidFill>
                  <a:srgbClr val="0F1115"/>
                </a:solidFill>
                <a:effectLst/>
              </a:rPr>
              <a:t>Какие методы сбора и анализа информации используются для изучения целевой аудитории и оценки эффективности рекламы?</a:t>
            </a:r>
          </a:p>
          <a:p>
            <a:pPr algn="l">
              <a:buFont typeface="+mj-lt"/>
              <a:buAutoNum type="arabicPeriod"/>
            </a:pPr>
            <a:endParaRPr lang="ru-RU" sz="1800" i="0" dirty="0">
              <a:solidFill>
                <a:srgbClr val="0F1115"/>
              </a:solidFill>
              <a:effectLst/>
            </a:endParaRPr>
          </a:p>
          <a:p>
            <a:pPr algn="l">
              <a:buFont typeface="+mj-lt"/>
              <a:buAutoNum type="arabicPeriod"/>
            </a:pPr>
            <a:r>
              <a:rPr lang="ru-RU" sz="1800" i="0" dirty="0">
                <a:solidFill>
                  <a:srgbClr val="0F1115"/>
                </a:solidFill>
                <a:effectLst/>
              </a:rPr>
              <a:t>Какие внутренние документы и регламенты определяют порядок планирования, создания и размещения рекламных продуктов?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D0353-699C-A7CD-7A31-889006C62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6DB5F-4860-11EB-C58F-9EDFA096E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857" y="515388"/>
            <a:ext cx="9877395" cy="997196"/>
          </a:xfrm>
        </p:spPr>
        <p:txBody>
          <a:bodyPr/>
          <a:lstStyle/>
          <a:p>
            <a:r>
              <a:rPr lang="ru-RU" sz="2400" dirty="0"/>
              <a:t>3. Изучение методологических основ рекламной деятельности предприятия – объекта практики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3F315F-4C0B-DF70-FB8B-620DA8EBE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132" y="1836415"/>
            <a:ext cx="9824904" cy="33013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</a:rPr>
              <a:t>Пример ответа на задание 3. </a:t>
            </a:r>
            <a:endParaRPr lang="ru-RU" sz="1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E04646-5D27-A7F1-61A4-A2B1566EF486}"/>
              </a:ext>
            </a:extLst>
          </p:cNvPr>
          <p:cNvSpPr txBox="1"/>
          <p:nvPr/>
        </p:nvSpPr>
        <p:spPr>
          <a:xfrm>
            <a:off x="217500" y="2166548"/>
            <a:ext cx="10241768" cy="1304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400"/>
              </a:lnSpc>
              <a:buNone/>
            </a:pPr>
            <a:r>
              <a:rPr lang="ru-RU" sz="1700" b="1" dirty="0">
                <a:solidFill>
                  <a:srgbClr val="0F1115"/>
                </a:solidFill>
                <a:effectLst/>
              </a:rPr>
              <a:t>1. Методологические основы рекламной деятельности компании «Кофе с Собой»</a:t>
            </a:r>
          </a:p>
          <a:p>
            <a:pPr algn="l">
              <a:lnSpc>
                <a:spcPts val="2400"/>
              </a:lnSpc>
              <a:buNone/>
            </a:pPr>
            <a:r>
              <a:rPr lang="ru-RU" sz="1700" dirty="0">
                <a:solidFill>
                  <a:srgbClr val="0F1115"/>
                </a:solidFill>
                <a:effectLst/>
              </a:rPr>
              <a:t>В данном разделе представлен анализ методологической базы, на которой строится рекламная деятельность сети кофеен «Кофе с Собой». Исследование проведено на основе изучения внутренней документации, наблюдения за работой отдела маркетинга и анализа открытых источников (сайт, соцсети).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49B463-2864-DF9F-561C-BB7536493F9E}"/>
              </a:ext>
            </a:extLst>
          </p:cNvPr>
          <p:cNvSpPr txBox="1"/>
          <p:nvPr/>
        </p:nvSpPr>
        <p:spPr>
          <a:xfrm>
            <a:off x="234132" y="3470623"/>
            <a:ext cx="1047590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700" b="1" i="0" dirty="0">
                <a:solidFill>
                  <a:srgbClr val="0F1115"/>
                </a:solidFill>
                <a:effectLst/>
              </a:rPr>
              <a:t>В своей работе компания опирается на следующие теоретические подходы:</a:t>
            </a:r>
            <a:endParaRPr lang="ru-RU" sz="1700" b="1" dirty="0"/>
          </a:p>
        </p:txBody>
      </p:sp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B8C0E32E-D86D-FBA7-27FA-DF37F17B96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061218"/>
              </p:ext>
            </p:extLst>
          </p:nvPr>
        </p:nvGraphicFramePr>
        <p:xfrm>
          <a:off x="377042" y="3824566"/>
          <a:ext cx="10071199" cy="2809410"/>
        </p:xfrm>
        <a:graphic>
          <a:graphicData uri="http://schemas.openxmlformats.org/drawingml/2006/table">
            <a:tbl>
              <a:tblPr/>
              <a:tblGrid>
                <a:gridCol w="2055347">
                  <a:extLst>
                    <a:ext uri="{9D8B030D-6E8A-4147-A177-3AD203B41FA5}">
                      <a16:colId xmlns:a16="http://schemas.microsoft.com/office/drawing/2014/main" val="623350671"/>
                    </a:ext>
                  </a:extLst>
                </a:gridCol>
                <a:gridCol w="3407340">
                  <a:extLst>
                    <a:ext uri="{9D8B030D-6E8A-4147-A177-3AD203B41FA5}">
                      <a16:colId xmlns:a16="http://schemas.microsoft.com/office/drawing/2014/main" val="2105554527"/>
                    </a:ext>
                  </a:extLst>
                </a:gridCol>
                <a:gridCol w="4608512">
                  <a:extLst>
                    <a:ext uri="{9D8B030D-6E8A-4147-A177-3AD203B41FA5}">
                      <a16:colId xmlns:a16="http://schemas.microsoft.com/office/drawing/2014/main" val="42208691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200" b="1" dirty="0">
                          <a:effectLst/>
                          <a:latin typeface="+mn-lt"/>
                        </a:rPr>
                        <a:t>Модель / Концепция</a:t>
                      </a:r>
                    </a:p>
                  </a:txBody>
                  <a:tcPr marL="36783" marR="40870" marT="25544" marB="255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200" b="1" dirty="0">
                          <a:effectLst/>
                          <a:latin typeface="+mn-lt"/>
                        </a:rPr>
                        <a:t>Как применяется</a:t>
                      </a:r>
                    </a:p>
                  </a:txBody>
                  <a:tcPr marL="40870" marR="40870" marT="25544" marB="255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200" b="1" dirty="0">
                          <a:effectLst/>
                          <a:latin typeface="+mn-lt"/>
                        </a:rPr>
                        <a:t>Пример</a:t>
                      </a:r>
                    </a:p>
                  </a:txBody>
                  <a:tcPr marL="40870" marR="40870" marT="25544" marB="255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62588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fr-FR" sz="1200" b="1">
                          <a:effectLst/>
                          <a:latin typeface="+mn-lt"/>
                        </a:rPr>
                        <a:t>Модель AIDA (Attention – Interest – Desire – Action)</a:t>
                      </a:r>
                      <a:endParaRPr lang="fr-FR" sz="1200" b="0">
                        <a:effectLst/>
                        <a:latin typeface="+mn-lt"/>
                      </a:endParaRPr>
                    </a:p>
                  </a:txBody>
                  <a:tcPr marL="36783" marR="40870" marT="25544" marB="255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 dirty="0">
                          <a:effectLst/>
                          <a:latin typeface="+mn-lt"/>
                        </a:rPr>
                        <a:t>Лежит в основе создания всех рекламных текстов и постов. Обеспечивает последовательное вовлечение потребителя.</a:t>
                      </a:r>
                    </a:p>
                  </a:txBody>
                  <a:tcPr marL="40870" marR="40870" marT="25544" marB="255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Пост о новом десерте: 1) яркое фото (Attention); 2) описание вкуса и состава (Interest); 3) акцент на уют и настроение (Desire); 4) призыв прийти и попробовать (Action).</a:t>
                      </a:r>
                    </a:p>
                  </a:txBody>
                  <a:tcPr marL="40870" marR="36783" marT="25544" marB="255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95337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1">
                          <a:effectLst/>
                          <a:latin typeface="+mn-lt"/>
                        </a:rPr>
                        <a:t>Концепция УТП (Уникальное торговое предложение)</a:t>
                      </a:r>
                      <a:endParaRPr lang="ru-RU" sz="1200" b="0">
                        <a:effectLst/>
                        <a:latin typeface="+mn-lt"/>
                      </a:endParaRPr>
                    </a:p>
                  </a:txBody>
                  <a:tcPr marL="36783" marR="40870" marT="25544" marB="255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Формулирует главное отличие от конкурентов: сочетание высокого качества и скорости.</a:t>
                      </a:r>
                    </a:p>
                  </a:txBody>
                  <a:tcPr marL="40870" marR="40870" marT="25544" marB="255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Слоган: «Эталонный вкус за 90 секунд».</a:t>
                      </a:r>
                    </a:p>
                  </a:txBody>
                  <a:tcPr marL="40870" marR="36783" marT="25544" marB="255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24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1" dirty="0">
                          <a:effectLst/>
                          <a:latin typeface="+mn-lt"/>
                        </a:rPr>
                        <a:t>Теория поколений</a:t>
                      </a:r>
                      <a:endParaRPr lang="ru-RU" sz="1200" b="0" dirty="0">
                        <a:effectLst/>
                        <a:latin typeface="+mn-lt"/>
                      </a:endParaRPr>
                    </a:p>
                  </a:txBody>
                  <a:tcPr marL="36783" marR="40870" marT="25544" marB="255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 dirty="0">
                          <a:effectLst/>
                          <a:latin typeface="+mn-lt"/>
                        </a:rPr>
                        <a:t>Используется для адаптации тона коммуникации под разные возрастные сегменты.</a:t>
                      </a:r>
                    </a:p>
                  </a:txBody>
                  <a:tcPr marL="40870" marR="40870" marT="25544" marB="255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Для зумеров – мемы и короткие видео в Reels; для офисных сотрудников 35+ – акцент на стабильность и отсутствие очередей.</a:t>
                      </a:r>
                    </a:p>
                  </a:txBody>
                  <a:tcPr marL="40870" marR="36783" marT="25544" marB="255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734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1" dirty="0">
                          <a:effectLst/>
                          <a:latin typeface="+mn-lt"/>
                        </a:rPr>
                        <a:t>Модель 5</a:t>
                      </a:r>
                      <a:r>
                        <a:rPr lang="en-US" sz="1200" b="1" dirty="0">
                          <a:effectLst/>
                          <a:latin typeface="+mn-lt"/>
                        </a:rPr>
                        <a:t>W (</a:t>
                      </a:r>
                      <a:r>
                        <a:rPr lang="ru-RU" sz="1200" b="1" dirty="0">
                          <a:effectLst/>
                          <a:latin typeface="+mn-lt"/>
                        </a:rPr>
                        <a:t>для сегментации)</a:t>
                      </a:r>
                      <a:endParaRPr lang="ru-RU" sz="1200" b="0" dirty="0">
                        <a:effectLst/>
                        <a:latin typeface="+mn-lt"/>
                      </a:endParaRPr>
                    </a:p>
                  </a:txBody>
                  <a:tcPr marL="36783" marR="40870" marT="25544" marB="255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Помогает структурировать предложение под конкретную аудиторию.</a:t>
                      </a:r>
                    </a:p>
                  </a:txBody>
                  <a:tcPr marL="40870" marR="40870" marT="25544" marB="255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 dirty="0">
                          <a:effectLst/>
                          <a:latin typeface="+mn-lt"/>
                        </a:rPr>
                        <a:t>При разработке акции «Счастливые часы» отвечали на вопросы: кто? (офисные сотрудники), что? (скидка на </a:t>
                      </a:r>
                      <a:r>
                        <a:rPr lang="ru-RU" sz="1200" b="0" dirty="0" err="1">
                          <a:effectLst/>
                          <a:latin typeface="+mn-lt"/>
                        </a:rPr>
                        <a:t>американо</a:t>
                      </a:r>
                      <a:r>
                        <a:rPr lang="ru-RU" sz="1200" b="0" dirty="0">
                          <a:effectLst/>
                          <a:latin typeface="+mn-lt"/>
                        </a:rPr>
                        <a:t>), почему? (чтобы разгрузить утреннюю очередь), когда? (8:00–9:00), где? (точка в БЦ).</a:t>
                      </a:r>
                    </a:p>
                  </a:txBody>
                  <a:tcPr marL="40870" marR="36783" marT="25544" marB="255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53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91862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E548C-84F3-3553-DCC1-44C9669EC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A03F84-33DF-6182-1589-7973C7B55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857" y="515388"/>
            <a:ext cx="9877395" cy="997196"/>
          </a:xfrm>
        </p:spPr>
        <p:txBody>
          <a:bodyPr/>
          <a:lstStyle/>
          <a:p>
            <a:r>
              <a:rPr lang="ru-RU" sz="2400" dirty="0"/>
              <a:t>3. Изучение методологических основ рекламной деятельности предприятия – объекта практики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740E6B-7920-40B1-B491-F687C22E287B}"/>
              </a:ext>
            </a:extLst>
          </p:cNvPr>
          <p:cNvSpPr txBox="1"/>
          <p:nvPr/>
        </p:nvSpPr>
        <p:spPr>
          <a:xfrm>
            <a:off x="255670" y="1795669"/>
            <a:ext cx="10241768" cy="380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400"/>
              </a:lnSpc>
              <a:buNone/>
            </a:pPr>
            <a:r>
              <a:rPr lang="ru-RU" sz="1700" b="1" dirty="0">
                <a:solidFill>
                  <a:srgbClr val="0F1115"/>
                </a:solidFill>
                <a:effectLst/>
              </a:rPr>
              <a:t>2. Методы сбора и анализа информации для изучения аудитории и оценки эффективности рекламы</a:t>
            </a:r>
            <a:endParaRPr lang="ru-RU" sz="1700" dirty="0">
              <a:solidFill>
                <a:srgbClr val="0F1115"/>
              </a:solidFill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ED63EF-B0DC-E6F3-532A-63E4177C99E9}"/>
              </a:ext>
            </a:extLst>
          </p:cNvPr>
          <p:cNvSpPr txBox="1"/>
          <p:nvPr/>
        </p:nvSpPr>
        <p:spPr>
          <a:xfrm>
            <a:off x="255670" y="2215694"/>
            <a:ext cx="1047590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700" b="0" i="0" dirty="0">
                <a:solidFill>
                  <a:srgbClr val="0F1115"/>
                </a:solidFill>
                <a:effectLst/>
              </a:rPr>
              <a:t>Компания использует комплекс методов, разделенных на количественные и качественные.</a:t>
            </a:r>
            <a:endParaRPr lang="ru-RU" sz="1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6424DE-B71A-D2CC-D57F-7D9B52CCB8EE}"/>
              </a:ext>
            </a:extLst>
          </p:cNvPr>
          <p:cNvSpPr txBox="1"/>
          <p:nvPr/>
        </p:nvSpPr>
        <p:spPr>
          <a:xfrm>
            <a:off x="2787412" y="2619414"/>
            <a:ext cx="536170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700" b="1" i="0" dirty="0">
                <a:solidFill>
                  <a:srgbClr val="0F1115"/>
                </a:solidFill>
                <a:effectLst/>
              </a:rPr>
              <a:t>Методы маркетинговых исследований</a:t>
            </a:r>
            <a:endParaRPr lang="ru-RU" sz="1700" dirty="0"/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78F0454B-B484-9D18-4678-25330B5DB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339604"/>
              </p:ext>
            </p:extLst>
          </p:nvPr>
        </p:nvGraphicFramePr>
        <p:xfrm>
          <a:off x="433413" y="2942991"/>
          <a:ext cx="10241768" cy="3863136"/>
        </p:xfrm>
        <a:graphic>
          <a:graphicData uri="http://schemas.openxmlformats.org/drawingml/2006/table">
            <a:tbl>
              <a:tblPr/>
              <a:tblGrid>
                <a:gridCol w="1817102">
                  <a:extLst>
                    <a:ext uri="{9D8B030D-6E8A-4147-A177-3AD203B41FA5}">
                      <a16:colId xmlns:a16="http://schemas.microsoft.com/office/drawing/2014/main" val="988960719"/>
                    </a:ext>
                  </a:extLst>
                </a:gridCol>
                <a:gridCol w="2448620">
                  <a:extLst>
                    <a:ext uri="{9D8B030D-6E8A-4147-A177-3AD203B41FA5}">
                      <a16:colId xmlns:a16="http://schemas.microsoft.com/office/drawing/2014/main" val="552873538"/>
                    </a:ext>
                  </a:extLst>
                </a:gridCol>
                <a:gridCol w="2721380">
                  <a:extLst>
                    <a:ext uri="{9D8B030D-6E8A-4147-A177-3AD203B41FA5}">
                      <a16:colId xmlns:a16="http://schemas.microsoft.com/office/drawing/2014/main" val="338338258"/>
                    </a:ext>
                  </a:extLst>
                </a:gridCol>
                <a:gridCol w="3254666">
                  <a:extLst>
                    <a:ext uri="{9D8B030D-6E8A-4147-A177-3AD203B41FA5}">
                      <a16:colId xmlns:a16="http://schemas.microsoft.com/office/drawing/2014/main" val="36444176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200" b="1" dirty="0">
                          <a:effectLst/>
                          <a:latin typeface="+mn-lt"/>
                        </a:rPr>
                        <a:t>Метод</a:t>
                      </a:r>
                    </a:p>
                  </a:txBody>
                  <a:tcPr marL="89146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200" b="1" dirty="0">
                          <a:effectLst/>
                          <a:latin typeface="+mn-lt"/>
                        </a:rPr>
                        <a:t>Инструмент / Источник</a:t>
                      </a:r>
                    </a:p>
                  </a:txBody>
                  <a:tcPr marL="99051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200" b="1" dirty="0">
                          <a:effectLst/>
                          <a:latin typeface="+mn-lt"/>
                        </a:rPr>
                        <a:t>Какая информация собирается</a:t>
                      </a:r>
                    </a:p>
                  </a:txBody>
                  <a:tcPr marL="99051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200" b="1" dirty="0">
                          <a:effectLst/>
                          <a:latin typeface="+mn-lt"/>
                        </a:rPr>
                        <a:t>Как используется</a:t>
                      </a:r>
                    </a:p>
                  </a:txBody>
                  <a:tcPr marL="99051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0767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1">
                          <a:effectLst/>
                          <a:latin typeface="+mn-lt"/>
                        </a:rPr>
                        <a:t>Анализ данных </a:t>
                      </a:r>
                      <a:r>
                        <a:rPr lang="en-US" sz="1200" b="1">
                          <a:effectLst/>
                          <a:latin typeface="+mn-lt"/>
                        </a:rPr>
                        <a:t>CRM</a:t>
                      </a:r>
                      <a:endParaRPr lang="en-US" sz="1200" b="0">
                        <a:effectLst/>
                        <a:latin typeface="+mn-lt"/>
                      </a:endParaRPr>
                    </a:p>
                  </a:txBody>
                  <a:tcPr marL="89146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sz="1200" b="0" dirty="0" err="1">
                          <a:effectLst/>
                          <a:latin typeface="+mn-lt"/>
                        </a:rPr>
                        <a:t>YClients</a:t>
                      </a:r>
                      <a:endParaRPr lang="en-US" sz="1200" b="0" dirty="0">
                        <a:effectLst/>
                        <a:latin typeface="+mn-lt"/>
                      </a:endParaRPr>
                    </a:p>
                  </a:txBody>
                  <a:tcPr marL="99051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 dirty="0">
                          <a:effectLst/>
                          <a:latin typeface="+mn-lt"/>
                        </a:rPr>
                        <a:t>Частота покупок, средний чек, популярные позиции</a:t>
                      </a:r>
                    </a:p>
                  </a:txBody>
                  <a:tcPr marL="99051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 dirty="0">
                          <a:effectLst/>
                          <a:latin typeface="+mn-lt"/>
                        </a:rPr>
                        <a:t>Планирование акций, управление ассортиментом</a:t>
                      </a:r>
                    </a:p>
                  </a:txBody>
                  <a:tcPr marL="99051" marR="89146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677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1">
                          <a:effectLst/>
                          <a:latin typeface="+mn-lt"/>
                        </a:rPr>
                        <a:t>Веб-аналитика</a:t>
                      </a:r>
                      <a:endParaRPr lang="ru-RU" sz="1200" b="0">
                        <a:effectLst/>
                        <a:latin typeface="+mn-lt"/>
                      </a:endParaRPr>
                    </a:p>
                  </a:txBody>
                  <a:tcPr marL="89146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 dirty="0" err="1">
                          <a:effectLst/>
                          <a:latin typeface="+mn-lt"/>
                        </a:rPr>
                        <a:t>Яндекс.Метрика</a:t>
                      </a:r>
                      <a:r>
                        <a:rPr lang="ru-RU" sz="1200" b="0" dirty="0">
                          <a:effectLst/>
                          <a:latin typeface="+mn-lt"/>
                        </a:rPr>
                        <a:t>, статистика VK </a:t>
                      </a:r>
                    </a:p>
                  </a:txBody>
                  <a:tcPr marL="99051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Источники трафика, </a:t>
                      </a:r>
                      <a:r>
                        <a:rPr lang="en-US" sz="1200" b="0">
                          <a:effectLst/>
                          <a:latin typeface="+mn-lt"/>
                        </a:rPr>
                        <a:t>CTR, </a:t>
                      </a:r>
                      <a:r>
                        <a:rPr lang="ru-RU" sz="1200" b="0">
                          <a:effectLst/>
                          <a:latin typeface="+mn-lt"/>
                        </a:rPr>
                        <a:t>конверсия</a:t>
                      </a:r>
                    </a:p>
                  </a:txBody>
                  <a:tcPr marL="99051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Оценка эффективности каналов, корректировка ставок</a:t>
                      </a:r>
                    </a:p>
                  </a:txBody>
                  <a:tcPr marL="99051" marR="89146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064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1">
                          <a:effectLst/>
                          <a:latin typeface="+mn-lt"/>
                        </a:rPr>
                        <a:t>Анкетирование</a:t>
                      </a:r>
                      <a:endParaRPr lang="ru-RU" sz="1200" b="0">
                        <a:effectLst/>
                        <a:latin typeface="+mn-lt"/>
                      </a:endParaRPr>
                    </a:p>
                  </a:txBody>
                  <a:tcPr marL="89146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Опрос в кофейне (QR-код на чеке)</a:t>
                      </a:r>
                    </a:p>
                  </a:txBody>
                  <a:tcPr marL="99051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Удовлетворенность качеством, узнаваемость рекламы</a:t>
                      </a:r>
                    </a:p>
                  </a:txBody>
                  <a:tcPr marL="99051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Сбор обратной связи, выявление «болей»</a:t>
                      </a:r>
                    </a:p>
                  </a:txBody>
                  <a:tcPr marL="99051" marR="89146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1888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1">
                          <a:effectLst/>
                          <a:latin typeface="+mn-lt"/>
                        </a:rPr>
                        <a:t>Мониторинг отзывов</a:t>
                      </a:r>
                      <a:endParaRPr lang="ru-RU" sz="1200" b="0">
                        <a:effectLst/>
                        <a:latin typeface="+mn-lt"/>
                      </a:endParaRPr>
                    </a:p>
                  </a:txBody>
                  <a:tcPr marL="89146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2ГИС, Яндекс.Карты, </a:t>
                      </a:r>
                      <a:r>
                        <a:rPr lang="en-US" sz="1200" b="0">
                          <a:effectLst/>
                          <a:latin typeface="+mn-lt"/>
                        </a:rPr>
                        <a:t>Flamp</a:t>
                      </a:r>
                    </a:p>
                  </a:txBody>
                  <a:tcPr marL="99051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Тональность отзывов, повторяющиеся жалобы</a:t>
                      </a:r>
                    </a:p>
                  </a:txBody>
                  <a:tcPr marL="99051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Обучение персонала, управление репутацией</a:t>
                      </a:r>
                    </a:p>
                  </a:txBody>
                  <a:tcPr marL="99051" marR="89146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5371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1">
                          <a:effectLst/>
                          <a:latin typeface="+mn-lt"/>
                        </a:rPr>
                        <a:t>Наблюдение</a:t>
                      </a:r>
                      <a:endParaRPr lang="ru-RU" sz="1200" b="0">
                        <a:effectLst/>
                        <a:latin typeface="+mn-lt"/>
                      </a:endParaRPr>
                    </a:p>
                  </a:txBody>
                  <a:tcPr marL="89146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 dirty="0">
                          <a:effectLst/>
                          <a:latin typeface="+mn-lt"/>
                        </a:rPr>
                        <a:t>Фиксация поведения у витрины</a:t>
                      </a:r>
                    </a:p>
                  </a:txBody>
                  <a:tcPr marL="99051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На какие товары смотрят, что берут в пару</a:t>
                      </a:r>
                    </a:p>
                  </a:txBody>
                  <a:tcPr marL="99051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Корректировка выкладки и комбо-предложений</a:t>
                      </a:r>
                    </a:p>
                  </a:txBody>
                  <a:tcPr marL="99051" marR="89146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6817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1">
                          <a:effectLst/>
                          <a:latin typeface="+mn-lt"/>
                        </a:rPr>
                        <a:t>Интервью</a:t>
                      </a:r>
                      <a:endParaRPr lang="ru-RU" sz="1200" b="0">
                        <a:effectLst/>
                        <a:latin typeface="+mn-lt"/>
                      </a:endParaRPr>
                    </a:p>
                  </a:txBody>
                  <a:tcPr marL="89146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 dirty="0">
                          <a:effectLst/>
                          <a:latin typeface="+mn-lt"/>
                        </a:rPr>
                        <a:t>Беседы с постоянными клиентами</a:t>
                      </a:r>
                    </a:p>
                  </a:txBody>
                  <a:tcPr marL="99051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Глубинные мотивы, личные предпочтения</a:t>
                      </a:r>
                    </a:p>
                  </a:txBody>
                  <a:tcPr marL="99051" marR="99051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 dirty="0">
                          <a:effectLst/>
                          <a:latin typeface="+mn-lt"/>
                        </a:rPr>
                        <a:t>Генерация идей для новых акций</a:t>
                      </a:r>
                    </a:p>
                  </a:txBody>
                  <a:tcPr marL="99051" marR="89146" marT="61907" marB="6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2164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2795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C8045-DBE5-E9E0-464E-2BA69C8E3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C0FE21-14FA-C954-15DA-E44F2E6EC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857" y="515388"/>
            <a:ext cx="9877395" cy="997196"/>
          </a:xfrm>
        </p:spPr>
        <p:txBody>
          <a:bodyPr/>
          <a:lstStyle/>
          <a:p>
            <a:r>
              <a:rPr lang="ru-RU" sz="2400" dirty="0"/>
              <a:t>3. Изучение методологических основ рекламной деятельности предприятия – объекта практики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A6CFC8-6EAB-030A-C061-2C07B9DDC599}"/>
              </a:ext>
            </a:extLst>
          </p:cNvPr>
          <p:cNvSpPr txBox="1"/>
          <p:nvPr/>
        </p:nvSpPr>
        <p:spPr>
          <a:xfrm>
            <a:off x="201217" y="1849803"/>
            <a:ext cx="10241768" cy="380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400"/>
              </a:lnSpc>
              <a:buNone/>
            </a:pPr>
            <a:r>
              <a:rPr lang="ru-RU" sz="1700" b="1" dirty="0">
                <a:solidFill>
                  <a:srgbClr val="0F1115"/>
                </a:solidFill>
                <a:effectLst/>
              </a:rPr>
              <a:t>3. Внутренние документы и регламенты, определяющие рекламную деятельность</a:t>
            </a:r>
            <a:endParaRPr lang="ru-RU" sz="1700" dirty="0">
              <a:solidFill>
                <a:srgbClr val="0F1115"/>
              </a:solidFill>
              <a:effectLst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C88844-38BA-0326-B8DB-EBD191FDFE04}"/>
              </a:ext>
            </a:extLst>
          </p:cNvPr>
          <p:cNvSpPr txBox="1"/>
          <p:nvPr/>
        </p:nvSpPr>
        <p:spPr>
          <a:xfrm>
            <a:off x="239203" y="2287311"/>
            <a:ext cx="10377468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700" dirty="0"/>
              <a:t>Процессы планирования, создания и размещения рекламы в компании регламентированы следующими документами: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920AB84F-403B-89EE-7EA7-2476789B1A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595004"/>
              </p:ext>
            </p:extLst>
          </p:nvPr>
        </p:nvGraphicFramePr>
        <p:xfrm>
          <a:off x="412889" y="3204567"/>
          <a:ext cx="10030096" cy="3045938"/>
        </p:xfrm>
        <a:graphic>
          <a:graphicData uri="http://schemas.openxmlformats.org/drawingml/2006/table">
            <a:tbl>
              <a:tblPr/>
              <a:tblGrid>
                <a:gridCol w="1837467">
                  <a:extLst>
                    <a:ext uri="{9D8B030D-6E8A-4147-A177-3AD203B41FA5}">
                      <a16:colId xmlns:a16="http://schemas.microsoft.com/office/drawing/2014/main" val="4075474816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162971518"/>
                    </a:ext>
                  </a:extLst>
                </a:gridCol>
                <a:gridCol w="4016165">
                  <a:extLst>
                    <a:ext uri="{9D8B030D-6E8A-4147-A177-3AD203B41FA5}">
                      <a16:colId xmlns:a16="http://schemas.microsoft.com/office/drawing/2014/main" val="3870068788"/>
                    </a:ext>
                  </a:extLst>
                </a:gridCol>
              </a:tblGrid>
              <a:tr h="246144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200" b="1" dirty="0">
                          <a:effectLst/>
                          <a:latin typeface="+mn-lt"/>
                        </a:rPr>
                        <a:t>Документ</a:t>
                      </a:r>
                    </a:p>
                  </a:txBody>
                  <a:tcPr marL="44440" marR="49378" marT="30861" marB="308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200" b="1" dirty="0">
                          <a:effectLst/>
                          <a:latin typeface="+mn-lt"/>
                        </a:rPr>
                        <a:t>Содержание</a:t>
                      </a:r>
                    </a:p>
                  </a:txBody>
                  <a:tcPr marL="49378" marR="49378" marT="30861" marB="308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200" b="1" dirty="0">
                          <a:effectLst/>
                          <a:latin typeface="+mn-lt"/>
                        </a:rPr>
                        <a:t>Роль в рекламной деятельности</a:t>
                      </a:r>
                    </a:p>
                  </a:txBody>
                  <a:tcPr marL="49378" marR="49378" marT="30861" marB="308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5107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1">
                          <a:effectLst/>
                          <a:latin typeface="+mn-lt"/>
                        </a:rPr>
                        <a:t>Брендбук (упрощенный)</a:t>
                      </a:r>
                      <a:endParaRPr lang="ru-RU" sz="1200" b="0">
                        <a:effectLst/>
                        <a:latin typeface="+mn-lt"/>
                      </a:endParaRPr>
                    </a:p>
                  </a:txBody>
                  <a:tcPr marL="44440" marR="49378" marT="30861" marB="308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 dirty="0">
                          <a:effectLst/>
                          <a:latin typeface="+mn-lt"/>
                        </a:rPr>
                        <a:t>Правила использования логотипа, фирменные цвета, шрифты, тон коммуникации.</a:t>
                      </a:r>
                    </a:p>
                  </a:txBody>
                  <a:tcPr marL="49378" marR="49378" marT="30861" marB="308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Обеспечивает визуальную и вербальную идентичность бренда.</a:t>
                      </a:r>
                    </a:p>
                  </a:txBody>
                  <a:tcPr marL="49378" marR="44440" marT="30861" marB="308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13199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1">
                          <a:effectLst/>
                          <a:latin typeface="+mn-lt"/>
                        </a:rPr>
                        <a:t>Бриф на разработку</a:t>
                      </a:r>
                      <a:endParaRPr lang="ru-RU" sz="1200" b="0">
                        <a:effectLst/>
                        <a:latin typeface="+mn-lt"/>
                      </a:endParaRPr>
                    </a:p>
                  </a:txBody>
                  <a:tcPr marL="44440" marR="49378" marT="30861" marB="308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Стандартизированная форма (Google Docs) с полями: цель, ЦА, сообщение, бюджет, сроки.</a:t>
                      </a:r>
                    </a:p>
                  </a:txBody>
                  <a:tcPr marL="49378" marR="49378" marT="30861" marB="308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Позволяет четко ставить задачу дизайнеру и копирайтеру, избегая недопонимания.</a:t>
                      </a:r>
                    </a:p>
                  </a:txBody>
                  <a:tcPr marL="49378" marR="44440" marT="30861" marB="308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273769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1">
                          <a:effectLst/>
                          <a:latin typeface="+mn-lt"/>
                        </a:rPr>
                        <a:t>Регламент согласования контента</a:t>
                      </a:r>
                      <a:endParaRPr lang="ru-RU" sz="1200" b="0">
                        <a:effectLst/>
                        <a:latin typeface="+mn-lt"/>
                      </a:endParaRPr>
                    </a:p>
                  </a:txBody>
                  <a:tcPr marL="44440" marR="49378" marT="30861" marB="308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 dirty="0">
                          <a:effectLst/>
                          <a:latin typeface="+mn-lt"/>
                        </a:rPr>
                        <a:t>Цепочка: Дизайнер → Маркетолог → Управляющий. Сроки согласования (не более 4 часов).</a:t>
                      </a:r>
                    </a:p>
                  </a:txBody>
                  <a:tcPr marL="49378" marR="49378" marT="30861" marB="308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Ускоряет выпуск контента, распределяет зоны ответственности.</a:t>
                      </a:r>
                    </a:p>
                  </a:txBody>
                  <a:tcPr marL="49378" marR="44440" marT="30861" marB="308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286538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1">
                          <a:effectLst/>
                          <a:latin typeface="+mn-lt"/>
                        </a:rPr>
                        <a:t>Медиаплан (шаблон </a:t>
                      </a:r>
                      <a:r>
                        <a:rPr lang="en-US" sz="1200" b="1">
                          <a:effectLst/>
                          <a:latin typeface="+mn-lt"/>
                        </a:rPr>
                        <a:t>Excel)</a:t>
                      </a:r>
                      <a:endParaRPr lang="en-US" sz="1200" b="0">
                        <a:effectLst/>
                        <a:latin typeface="+mn-lt"/>
                      </a:endParaRPr>
                    </a:p>
                  </a:txBody>
                  <a:tcPr marL="44440" marR="49378" marT="30861" marB="308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Таблица с каналами, форматами, бюджетом, сроками и KPI.</a:t>
                      </a:r>
                    </a:p>
                  </a:txBody>
                  <a:tcPr marL="49378" marR="49378" marT="30861" marB="308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Позволяет системно планировать активность и контролировать расходы.</a:t>
                      </a:r>
                    </a:p>
                  </a:txBody>
                  <a:tcPr marL="49378" marR="44440" marT="30861" marB="308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7920272"/>
                  </a:ext>
                </a:extLst>
              </a:tr>
              <a:tr h="665958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1">
                          <a:effectLst/>
                          <a:latin typeface="+mn-lt"/>
                        </a:rPr>
                        <a:t>Должностная инструкция маркетолога</a:t>
                      </a:r>
                      <a:endParaRPr lang="ru-RU" sz="1200" b="0">
                        <a:effectLst/>
                        <a:latin typeface="+mn-lt"/>
                      </a:endParaRPr>
                    </a:p>
                  </a:txBody>
                  <a:tcPr marL="44440" marR="49378" marT="30861" marB="308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>
                          <a:effectLst/>
                          <a:latin typeface="+mn-lt"/>
                        </a:rPr>
                        <a:t>Прописаны обязанности: разработка контент-плана, анализ эффективности, ведение соцсетей, работа с подрядчиками.</a:t>
                      </a:r>
                    </a:p>
                  </a:txBody>
                  <a:tcPr marL="49378" marR="49378" marT="30861" marB="308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200" b="0" dirty="0">
                          <a:effectLst/>
                          <a:latin typeface="+mn-lt"/>
                        </a:rPr>
                        <a:t>Фиксирует ответственность за результаты рекламной деятельности.</a:t>
                      </a:r>
                    </a:p>
                  </a:txBody>
                  <a:tcPr marL="49378" marR="44440" marT="30861" marB="308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520073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89D49411-B623-72C4-E160-A2E65418F5FF}"/>
              </a:ext>
            </a:extLst>
          </p:cNvPr>
          <p:cNvSpPr txBox="1"/>
          <p:nvPr/>
        </p:nvSpPr>
        <p:spPr>
          <a:xfrm>
            <a:off x="377262" y="6341106"/>
            <a:ext cx="8822243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b="0" i="0" dirty="0">
                <a:solidFill>
                  <a:srgbClr val="0F1115"/>
                </a:solidFill>
                <a:effectLst/>
              </a:rPr>
              <a:t>Методологическая база рекламной деятельности компании «Кофе с Собой» представляет собой сочетание классических маркетинговых теорий (AIDA, УТП) и практических инструментов, адаптированных под масштаб малого бизнеса. Наличие внутренних регламентов (брендбук, бриф, медиаплан) позволяет систематизировать работу и поддерживать качество коммуникации. Основные направления для развития: автоматизация сбора данных о клиентах и внедрение более сложных методов аналитики (например, когортный анализ).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4180268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679015"/>
            <a:ext cx="9687193" cy="332399"/>
          </a:xfrm>
        </p:spPr>
        <p:txBody>
          <a:bodyPr/>
          <a:lstStyle/>
          <a:p>
            <a:r>
              <a:rPr lang="ru-RU" sz="2400" dirty="0"/>
              <a:t>Содержание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8148" y="1620391"/>
            <a:ext cx="9687193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400" b="1" dirty="0">
                <a:solidFill>
                  <a:srgbClr val="FF0000"/>
                </a:solidFill>
                <a:cs typeface="Arial" panose="020B0604020202020204" pitchFamily="34" charset="0"/>
              </a:rPr>
              <a:t>1.</a:t>
            </a:r>
            <a:r>
              <a:rPr lang="ru-RU" sz="2400" dirty="0">
                <a:solidFill>
                  <a:schemeClr val="dk1"/>
                </a:solidFill>
                <a:cs typeface="Arial" panose="020B0604020202020204" pitchFamily="34" charset="0"/>
              </a:rPr>
              <a:t>Инструктаж по соблюдению правил противопожарной безопасности, правил охраны труда, техники безопасности, санитарно-эпидемиологических правил и гигиенических нормативов.</a:t>
            </a:r>
          </a:p>
          <a:p>
            <a:pPr algn="just">
              <a:spcBef>
                <a:spcPts val="600"/>
              </a:spcBef>
            </a:pPr>
            <a:r>
              <a:rPr lang="ru-RU" sz="2400" b="1" dirty="0">
                <a:solidFill>
                  <a:srgbClr val="FF0000"/>
                </a:solidFill>
                <a:cs typeface="Arial" panose="020B0604020202020204" pitchFamily="34" charset="0"/>
              </a:rPr>
              <a:t>2.</a:t>
            </a:r>
            <a:r>
              <a:rPr lang="ru-RU" sz="2400" dirty="0">
                <a:solidFill>
                  <a:schemeClr val="dk1"/>
                </a:solidFill>
                <a:cs typeface="Arial" panose="020B0604020202020204" pitchFamily="34" charset="0"/>
              </a:rPr>
              <a:t>Сбор информации об объекте практики и анализ содержания источников.</a:t>
            </a:r>
          </a:p>
          <a:p>
            <a:pPr algn="just">
              <a:spcBef>
                <a:spcPts val="600"/>
              </a:spcBef>
            </a:pPr>
            <a:r>
              <a:rPr lang="ru-RU" sz="2400" b="1" dirty="0">
                <a:solidFill>
                  <a:srgbClr val="FF0000"/>
                </a:solidFill>
                <a:cs typeface="Arial" panose="020B0604020202020204" pitchFamily="34" charset="0"/>
              </a:rPr>
              <a:t>3.</a:t>
            </a:r>
            <a:r>
              <a:rPr lang="ru-RU" sz="2400" dirty="0">
                <a:solidFill>
                  <a:schemeClr val="dk1"/>
                </a:solidFill>
                <a:cs typeface="Arial" panose="020B0604020202020204" pitchFamily="34" charset="0"/>
              </a:rPr>
              <a:t>Изучение методологических основ рекламной деятельности предприятия.</a:t>
            </a:r>
          </a:p>
          <a:p>
            <a:pPr algn="just">
              <a:spcBef>
                <a:spcPts val="600"/>
              </a:spcBef>
            </a:pPr>
            <a:r>
              <a:rPr lang="ru-RU" sz="2400" b="1" dirty="0">
                <a:solidFill>
                  <a:srgbClr val="FF0000"/>
                </a:solidFill>
                <a:cs typeface="Arial" panose="020B0604020202020204" pitchFamily="34" charset="0"/>
              </a:rPr>
              <a:t> 4.</a:t>
            </a:r>
            <a:r>
              <a:rPr lang="ru-RU" sz="2400" dirty="0">
                <a:solidFill>
                  <a:schemeClr val="dk1"/>
                </a:solidFill>
                <a:cs typeface="Arial" panose="020B0604020202020204" pitchFamily="34" charset="0"/>
              </a:rPr>
              <a:t>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</a:t>
            </a: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ПМ</a:t>
            </a:r>
            <a:r>
              <a:rPr lang="en-US" altLang="ru-RU" sz="2400" dirty="0">
                <a:solidFill>
                  <a:schemeClr val="tx1"/>
                </a:solidFill>
                <a:cs typeface="Arial" panose="020B0604020202020204" pitchFamily="34" charset="0"/>
              </a:rPr>
              <a:t>.02</a:t>
            </a:r>
            <a:r>
              <a:rPr lang="ru-RU" altLang="ru-RU" sz="24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Разработка</a:t>
            </a:r>
            <a:r>
              <a:rPr lang="en-US" altLang="ru-RU" sz="24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и</a:t>
            </a:r>
            <a:r>
              <a:rPr lang="en-US" altLang="ru-RU" sz="24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осуществление</a:t>
            </a:r>
            <a:r>
              <a:rPr lang="en-US" altLang="ru-RU" sz="24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стратегического</a:t>
            </a:r>
            <a:r>
              <a:rPr lang="en-US" altLang="ru-RU" sz="24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и</a:t>
            </a:r>
            <a:r>
              <a:rPr lang="en-US" altLang="ru-RU" sz="24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тактического</a:t>
            </a:r>
            <a:r>
              <a:rPr lang="en-US" altLang="ru-RU" sz="24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планирования</a:t>
            </a:r>
            <a:r>
              <a:rPr lang="en-US" altLang="ru-RU" sz="24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рекламных</a:t>
            </a:r>
            <a:r>
              <a:rPr lang="en-US" altLang="ru-RU" sz="24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и</a:t>
            </a:r>
            <a:r>
              <a:rPr lang="en-US" altLang="ru-RU" sz="24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коммуникационных</a:t>
            </a:r>
            <a:r>
              <a:rPr lang="en-US" altLang="ru-RU" sz="24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кампаний</a:t>
            </a:r>
            <a:r>
              <a:rPr lang="en-US" altLang="ru-RU" sz="2400" dirty="0">
                <a:solidFill>
                  <a:schemeClr val="tx1"/>
                </a:solidFill>
                <a:cs typeface="Arial" panose="020B0604020202020204" pitchFamily="34" charset="0"/>
              </a:rPr>
              <a:t>, </a:t>
            </a: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акций</a:t>
            </a:r>
            <a:r>
              <a:rPr lang="en-US" altLang="ru-RU" sz="24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и</a:t>
            </a:r>
            <a:r>
              <a:rPr lang="en-US" altLang="ru-RU" sz="24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altLang="en-US" sz="2400" dirty="0">
                <a:cs typeface="Arial" panose="020B0604020202020204" pitchFamily="34" charset="0"/>
              </a:rPr>
              <a:t>мероприятий.</a:t>
            </a:r>
            <a:endParaRPr lang="en-US" altLang="ru-RU" sz="2400" dirty="0"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2400" b="1" dirty="0">
                <a:solidFill>
                  <a:srgbClr val="FF0000"/>
                </a:solidFill>
                <a:cs typeface="Arial" panose="020B0604020202020204" pitchFamily="34" charset="0"/>
              </a:rPr>
              <a:t>5. </a:t>
            </a:r>
            <a:r>
              <a:rPr lang="ru-RU" sz="2400" dirty="0">
                <a:solidFill>
                  <a:schemeClr val="dk1"/>
                </a:solidFill>
                <a:cs typeface="Arial" panose="020B0604020202020204" pitchFamily="34" charset="0"/>
              </a:rPr>
              <a:t>Обработка и систематизация полученного фактического материала.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140" y="252239"/>
            <a:ext cx="9865096" cy="1329595"/>
          </a:xfrm>
        </p:spPr>
        <p:txBody>
          <a:bodyPr/>
          <a:lstStyle/>
          <a:p>
            <a:r>
              <a:rPr lang="ru-RU" sz="2400" dirty="0">
                <a:latin typeface="+mn-lt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6B3ADC-5F22-FFF1-71EC-C62CA133F68E}"/>
              </a:ext>
            </a:extLst>
          </p:cNvPr>
          <p:cNvSpPr txBox="1"/>
          <p:nvPr/>
        </p:nvSpPr>
        <p:spPr>
          <a:xfrm>
            <a:off x="182371" y="1764407"/>
            <a:ext cx="10513168" cy="365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1800" b="1" dirty="0">
                <a:solidFill>
                  <a:srgbClr val="0F1115"/>
                </a:solidFill>
                <a:effectLst/>
              </a:rPr>
              <a:t>Разработка проектного этапа рекламной кампании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2D864E-5A10-7080-A00A-73C6B58F70C5}"/>
              </a:ext>
            </a:extLst>
          </p:cNvPr>
          <p:cNvSpPr txBox="1"/>
          <p:nvPr/>
        </p:nvSpPr>
        <p:spPr>
          <a:xfrm>
            <a:off x="210659" y="2138108"/>
            <a:ext cx="10166883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ru-RU" sz="1700" b="1" i="0" dirty="0">
                <a:solidFill>
                  <a:srgbClr val="0F1115"/>
                </a:solidFill>
                <a:effectLst/>
              </a:rPr>
              <a:t>Цель задания:</a:t>
            </a:r>
            <a:br>
              <a:rPr lang="ru-RU" sz="1700" b="0" i="0" dirty="0">
                <a:solidFill>
                  <a:srgbClr val="0F1115"/>
                </a:solidFill>
                <a:effectLst/>
              </a:rPr>
            </a:br>
            <a:r>
              <a:rPr lang="ru-RU" sz="1700" b="0" i="0" dirty="0">
                <a:solidFill>
                  <a:srgbClr val="0F1115"/>
                </a:solidFill>
                <a:effectLst/>
              </a:rPr>
              <a:t>изучить конкурентов с помощью бенчмаркинга и обосновывать выбор каналов продвижения с оценкой их эффективности</a:t>
            </a:r>
          </a:p>
          <a:p>
            <a:pPr algn="l">
              <a:buNone/>
            </a:pPr>
            <a:r>
              <a:rPr lang="ru-RU" sz="1700" b="1" i="0" dirty="0">
                <a:solidFill>
                  <a:srgbClr val="0F1115"/>
                </a:solidFill>
                <a:effectLst/>
              </a:rPr>
              <a:t>Содержание работы:</a:t>
            </a:r>
          </a:p>
          <a:p>
            <a:pPr algn="l">
              <a:buFont typeface="+mj-lt"/>
              <a:buAutoNum type="arabicPeriod"/>
            </a:pPr>
            <a:r>
              <a:rPr lang="ru-RU" sz="1700" b="1" i="0" dirty="0">
                <a:solidFill>
                  <a:srgbClr val="0F1115"/>
                </a:solidFill>
                <a:effectLst/>
              </a:rPr>
              <a:t>Проведение конкурентного анализа методом бенчмаркинга</a:t>
            </a:r>
            <a:r>
              <a:rPr lang="ru-RU" sz="1700" b="0" i="0" dirty="0">
                <a:solidFill>
                  <a:srgbClr val="0F1115"/>
                </a:solidFill>
                <a:effectLst/>
              </a:rPr>
              <a:t> (сравнение с 2–3 ключевыми игроками рынка).</a:t>
            </a:r>
          </a:p>
          <a:p>
            <a:pPr algn="l">
              <a:buFont typeface="+mj-lt"/>
              <a:buAutoNum type="arabicPeriod"/>
            </a:pPr>
            <a:r>
              <a:rPr lang="ru-RU" sz="1700" b="1" i="0" dirty="0">
                <a:solidFill>
                  <a:srgbClr val="0F1115"/>
                </a:solidFill>
                <a:effectLst/>
              </a:rPr>
              <a:t>Описание и классификация каналов продвижения</a:t>
            </a:r>
            <a:r>
              <a:rPr lang="ru-RU" sz="1700" b="0" i="0" dirty="0">
                <a:solidFill>
                  <a:srgbClr val="0F1115"/>
                </a:solidFill>
                <a:effectLst/>
              </a:rPr>
              <a:t>, используемых предприятием: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sz="1700" b="0" i="0" dirty="0">
                <a:solidFill>
                  <a:srgbClr val="0F1115"/>
                </a:solidFill>
                <a:effectLst/>
              </a:rPr>
              <a:t>Традиционные каналы (наружная реклама, ТВ, радио, печатные СМИ).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sz="1700" b="0" i="0" dirty="0">
                <a:solidFill>
                  <a:srgbClr val="0F1115"/>
                </a:solidFill>
                <a:effectLst/>
              </a:rPr>
              <a:t>Цифровые каналы (таргетинг и </a:t>
            </a:r>
            <a:r>
              <a:rPr lang="ru-RU" sz="1700" b="0" i="0" dirty="0" err="1">
                <a:solidFill>
                  <a:srgbClr val="0F1115"/>
                </a:solidFill>
                <a:effectLst/>
              </a:rPr>
              <a:t>ретаргетинг</a:t>
            </a:r>
            <a:r>
              <a:rPr lang="ru-RU" sz="1700" b="0" i="0" dirty="0">
                <a:solidFill>
                  <a:srgbClr val="0F1115"/>
                </a:solidFill>
                <a:effectLst/>
              </a:rPr>
              <a:t> в VK, </a:t>
            </a:r>
            <a:r>
              <a:rPr lang="ru-RU" sz="1700" b="0" i="0" dirty="0" err="1">
                <a:solidFill>
                  <a:srgbClr val="0F1115"/>
                </a:solidFill>
                <a:effectLst/>
              </a:rPr>
              <a:t>Telegram</a:t>
            </a:r>
            <a:r>
              <a:rPr lang="ru-RU" sz="1700" b="0" i="0" dirty="0">
                <a:solidFill>
                  <a:srgbClr val="0F1115"/>
                </a:solidFill>
                <a:effectLst/>
              </a:rPr>
              <a:t>, реклама в блогах, </a:t>
            </a:r>
            <a:r>
              <a:rPr lang="ru-RU" sz="1700" b="0" i="0" dirty="0" err="1">
                <a:solidFill>
                  <a:srgbClr val="0F1115"/>
                </a:solidFill>
                <a:effectLst/>
              </a:rPr>
              <a:t>Rutube</a:t>
            </a:r>
            <a:r>
              <a:rPr lang="ru-RU" sz="1700" b="0" i="0" dirty="0">
                <a:solidFill>
                  <a:srgbClr val="0F1115"/>
                </a:solidFill>
                <a:effectLst/>
              </a:rPr>
              <a:t>).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sz="1700" b="0" i="0" dirty="0">
                <a:solidFill>
                  <a:srgbClr val="0F1115"/>
                </a:solidFill>
                <a:effectLst/>
              </a:rPr>
              <a:t>Современные технологии (</a:t>
            </a:r>
            <a:r>
              <a:rPr lang="ru-RU" sz="1700" b="0" i="0" dirty="0" err="1">
                <a:solidFill>
                  <a:srgbClr val="0F1115"/>
                </a:solidFill>
                <a:effectLst/>
              </a:rPr>
              <a:t>омниканальность</a:t>
            </a:r>
            <a:r>
              <a:rPr lang="ru-RU" sz="1700" b="0" i="0" dirty="0">
                <a:solidFill>
                  <a:srgbClr val="0F1115"/>
                </a:solidFill>
                <a:effectLst/>
              </a:rPr>
              <a:t>, искусственный интеллект, SMM, SEO).</a:t>
            </a:r>
          </a:p>
          <a:p>
            <a:pPr algn="l">
              <a:buFont typeface="+mj-lt"/>
              <a:buAutoNum type="arabicPeriod"/>
            </a:pPr>
            <a:r>
              <a:rPr lang="ru-RU" sz="1700" b="1" i="0" dirty="0">
                <a:solidFill>
                  <a:srgbClr val="0F1115"/>
                </a:solidFill>
                <a:effectLst/>
              </a:rPr>
              <a:t>Анализ эффективности рекламных кампаний</a:t>
            </a:r>
            <a:r>
              <a:rPr lang="ru-RU" sz="1700" b="0" i="0" dirty="0">
                <a:solidFill>
                  <a:srgbClr val="0F1115"/>
                </a:solidFill>
                <a:effectLst/>
              </a:rPr>
              <a:t> с использованием систем веб-аналитики (например, </a:t>
            </a:r>
            <a:r>
              <a:rPr lang="ru-RU" sz="1700" b="0" i="0" dirty="0" err="1">
                <a:solidFill>
                  <a:srgbClr val="0F1115"/>
                </a:solidFill>
                <a:effectLst/>
              </a:rPr>
              <a:t>Яндекс.Метрика</a:t>
            </a:r>
            <a:r>
              <a:rPr lang="ru-RU" sz="1700" b="0" i="0" dirty="0">
                <a:solidFill>
                  <a:srgbClr val="0F1115"/>
                </a:solidFill>
                <a:effectLst/>
              </a:rPr>
              <a:t>) и ключевых метрик (CTR, CPA, ROI, конверсия).</a:t>
            </a:r>
          </a:p>
          <a:p>
            <a:pPr>
              <a:buNone/>
            </a:pPr>
            <a:r>
              <a:rPr lang="ru-RU" sz="1700" b="1" dirty="0">
                <a:solidFill>
                  <a:srgbClr val="0F1115"/>
                </a:solidFill>
              </a:rPr>
              <a:t>4. Разработка стратегии рекламной кампании (бриф и SWOT-анализ)</a:t>
            </a:r>
          </a:p>
          <a:p>
            <a:pPr>
              <a:buNone/>
            </a:pPr>
            <a:r>
              <a:rPr lang="ru-RU" sz="1700" b="1" dirty="0">
                <a:solidFill>
                  <a:srgbClr val="0F1115"/>
                </a:solidFill>
              </a:rPr>
              <a:t>5. Тактическое планирование: медиаплан и бюджет</a:t>
            </a:r>
          </a:p>
          <a:p>
            <a:pPr>
              <a:buNone/>
            </a:pPr>
            <a:r>
              <a:rPr lang="ru-RU" sz="1700" b="1" dirty="0">
                <a:solidFill>
                  <a:srgbClr val="0F1115"/>
                </a:solidFill>
              </a:rPr>
              <a:t>6. План мероприятий (ивент-маркетинг)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170D4-ED57-4F15-FC1D-90F997642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E7F31C-6EDC-66F4-02E7-43447AA8C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40" y="252239"/>
            <a:ext cx="9865096" cy="1329595"/>
          </a:xfrm>
        </p:spPr>
        <p:txBody>
          <a:bodyPr/>
          <a:lstStyle/>
          <a:p>
            <a:r>
              <a:rPr lang="ru-RU" sz="2400" dirty="0">
                <a:latin typeface="+mn-lt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7AEA77-7EC4-1547-C97F-6FE3B23A8B2F}"/>
              </a:ext>
            </a:extLst>
          </p:cNvPr>
          <p:cNvSpPr txBox="1"/>
          <p:nvPr/>
        </p:nvSpPr>
        <p:spPr>
          <a:xfrm>
            <a:off x="182371" y="1764407"/>
            <a:ext cx="10513168" cy="365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1800" b="1" dirty="0">
                <a:solidFill>
                  <a:srgbClr val="C00000"/>
                </a:solidFill>
                <a:effectLst/>
              </a:rPr>
              <a:t>Пример выполнения задания 4.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7E9414-05B9-A921-1C03-9BE65C4C45B9}"/>
              </a:ext>
            </a:extLst>
          </p:cNvPr>
          <p:cNvSpPr txBox="1"/>
          <p:nvPr/>
        </p:nvSpPr>
        <p:spPr>
          <a:xfrm>
            <a:off x="153835" y="2052475"/>
            <a:ext cx="10169705" cy="941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250"/>
              </a:lnSpc>
              <a:buNone/>
            </a:pPr>
            <a:r>
              <a:rPr lang="ru-RU" sz="1800" b="1" dirty="0">
                <a:solidFill>
                  <a:srgbClr val="0F1115"/>
                </a:solidFill>
                <a:effectLst/>
              </a:rPr>
              <a:t>1. Конкурентный анализ методом бенчмаркинга</a:t>
            </a:r>
          </a:p>
          <a:p>
            <a:pPr algn="l">
              <a:buNone/>
            </a:pPr>
            <a:r>
              <a:rPr lang="ru-RU" sz="1800" b="0" i="0" dirty="0">
                <a:solidFill>
                  <a:srgbClr val="0F1115"/>
                </a:solidFill>
                <a:effectLst/>
              </a:rPr>
              <a:t>Для анализа были выбраны три основных конкурента, работающих в том же ценовом сегменте и локации.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983FB2-6989-8224-DCBF-B7FE8BE07EDE}"/>
              </a:ext>
            </a:extLst>
          </p:cNvPr>
          <p:cNvSpPr txBox="1"/>
          <p:nvPr/>
        </p:nvSpPr>
        <p:spPr>
          <a:xfrm>
            <a:off x="2671783" y="2769769"/>
            <a:ext cx="53498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F1115"/>
                </a:solidFill>
              </a:rPr>
              <a:t>Сравнительный анализ конкурентов (бенчмаркинг)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E2E0AB24-B864-3F48-F661-3AF717A36B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747930"/>
              </p:ext>
            </p:extLst>
          </p:nvPr>
        </p:nvGraphicFramePr>
        <p:xfrm>
          <a:off x="272027" y="3139101"/>
          <a:ext cx="10297145" cy="4313936"/>
        </p:xfrm>
        <a:graphic>
          <a:graphicData uri="http://schemas.openxmlformats.org/drawingml/2006/table">
            <a:tbl>
              <a:tblPr/>
              <a:tblGrid>
                <a:gridCol w="2487512">
                  <a:extLst>
                    <a:ext uri="{9D8B030D-6E8A-4147-A177-3AD203B41FA5}">
                      <a16:colId xmlns:a16="http://schemas.microsoft.com/office/drawing/2014/main" val="28928755"/>
                    </a:ext>
                  </a:extLst>
                </a:gridCol>
                <a:gridCol w="2603211">
                  <a:extLst>
                    <a:ext uri="{9D8B030D-6E8A-4147-A177-3AD203B41FA5}">
                      <a16:colId xmlns:a16="http://schemas.microsoft.com/office/drawing/2014/main" val="475020158"/>
                    </a:ext>
                  </a:extLst>
                </a:gridCol>
                <a:gridCol w="2603211">
                  <a:extLst>
                    <a:ext uri="{9D8B030D-6E8A-4147-A177-3AD203B41FA5}">
                      <a16:colId xmlns:a16="http://schemas.microsoft.com/office/drawing/2014/main" val="3247755673"/>
                    </a:ext>
                  </a:extLst>
                </a:gridCol>
                <a:gridCol w="2603211">
                  <a:extLst>
                    <a:ext uri="{9D8B030D-6E8A-4147-A177-3AD203B41FA5}">
                      <a16:colId xmlns:a16="http://schemas.microsoft.com/office/drawing/2014/main" val="3922567372"/>
                    </a:ext>
                  </a:extLst>
                </a:gridCol>
              </a:tblGrid>
              <a:tr h="549528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b="1" dirty="0">
                          <a:effectLst/>
                          <a:latin typeface="+mn-lt"/>
                        </a:rPr>
                        <a:t>Параметр для сравнения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b="1" dirty="0">
                          <a:effectLst/>
                          <a:latin typeface="+mn-lt"/>
                        </a:rPr>
                        <a:t>«Кофе с Собой» (мы)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b="1" dirty="0">
                          <a:effectLst/>
                          <a:latin typeface="+mn-lt"/>
                        </a:rPr>
                        <a:t>«Кофеин» (сетевой конкурент)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b="1" dirty="0">
                          <a:effectLst/>
                          <a:latin typeface="+mn-lt"/>
                        </a:rPr>
                        <a:t>«Бин» (локальная </a:t>
                      </a:r>
                      <a:r>
                        <a:rPr lang="en-US" b="1" dirty="0">
                          <a:effectLst/>
                          <a:latin typeface="+mn-lt"/>
                        </a:rPr>
                        <a:t>specialty-</a:t>
                      </a:r>
                      <a:r>
                        <a:rPr lang="ru-RU" b="1" dirty="0">
                          <a:effectLst/>
                          <a:latin typeface="+mn-lt"/>
                        </a:rPr>
                        <a:t>кофейня)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960685"/>
                  </a:ext>
                </a:extLst>
              </a:tr>
              <a:tr h="549528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1">
                          <a:effectLst/>
                          <a:latin typeface="+mn-lt"/>
                        </a:rPr>
                        <a:t>Целевая аудитория</a:t>
                      </a:r>
                      <a:endParaRPr lang="ru-RU" b="0">
                        <a:effectLst/>
                        <a:latin typeface="+mn-lt"/>
                      </a:endParaRP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+mn-lt"/>
                        </a:rPr>
                        <a:t>Офисные + студенты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+mn-lt"/>
                        </a:rPr>
                        <a:t>Масс-маркет, все группы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+mn-lt"/>
                        </a:rPr>
                        <a:t>Кофейные энтузиасты, гурманы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636726"/>
                  </a:ext>
                </a:extLst>
              </a:tr>
              <a:tr h="549528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1">
                          <a:effectLst/>
                          <a:latin typeface="+mn-lt"/>
                        </a:rPr>
                        <a:t>Ассортимент</a:t>
                      </a:r>
                      <a:endParaRPr lang="ru-RU" b="0">
                        <a:effectLst/>
                        <a:latin typeface="+mn-lt"/>
                      </a:endParaRP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+mn-lt"/>
                        </a:rPr>
                        <a:t>Кофе, чай, выпечка, десерты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+mn-lt"/>
                        </a:rPr>
                        <a:t>Широкий: кофе, еда, десерты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+mn-lt"/>
                        </a:rPr>
                        <a:t>Узкий: только кофе и круассаны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588910"/>
                  </a:ext>
                </a:extLst>
              </a:tr>
              <a:tr h="328366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1">
                          <a:effectLst/>
                          <a:latin typeface="+mn-lt"/>
                        </a:rPr>
                        <a:t>Средний чек</a:t>
                      </a:r>
                      <a:endParaRPr lang="ru-RU" b="0">
                        <a:effectLst/>
                        <a:latin typeface="+mn-lt"/>
                      </a:endParaRP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+mn-lt"/>
                        </a:rPr>
                        <a:t>280 руб.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+mn-lt"/>
                        </a:rPr>
                        <a:t>250 руб.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+mn-lt"/>
                        </a:rPr>
                        <a:t>400 руб.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875711"/>
                  </a:ext>
                </a:extLst>
              </a:tr>
              <a:tr h="549528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1">
                          <a:effectLst/>
                          <a:latin typeface="+mn-lt"/>
                        </a:rPr>
                        <a:t>Скорость обслуживания</a:t>
                      </a:r>
                      <a:endParaRPr lang="ru-RU" b="0">
                        <a:effectLst/>
                        <a:latin typeface="+mn-lt"/>
                      </a:endParaRP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 dirty="0">
                          <a:effectLst/>
                          <a:latin typeface="+mn-lt"/>
                        </a:rPr>
                        <a:t>Высокая (90 сек)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+mn-lt"/>
                        </a:rPr>
                        <a:t>Средняя (2-3 мин)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+mn-lt"/>
                        </a:rPr>
                        <a:t>Низкая (5-7 мин, варят медленно)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469486"/>
                  </a:ext>
                </a:extLst>
              </a:tr>
              <a:tr h="549528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1">
                          <a:effectLst/>
                          <a:latin typeface="+mn-lt"/>
                        </a:rPr>
                        <a:t>Программа лояльности</a:t>
                      </a:r>
                      <a:endParaRPr lang="ru-RU" b="0">
                        <a:effectLst/>
                        <a:latin typeface="+mn-lt"/>
                      </a:endParaRP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+mn-lt"/>
                        </a:rPr>
                        <a:t>Бумажные карты «6-й кофе бесплатно»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+mn-lt"/>
                        </a:rPr>
                        <a:t>Мобильное приложение с баллами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+mn-lt"/>
                        </a:rPr>
                        <a:t>Нет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328626"/>
                  </a:ext>
                </a:extLst>
              </a:tr>
              <a:tr h="328366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1">
                          <a:effectLst/>
                          <a:latin typeface="+mn-lt"/>
                        </a:rPr>
                        <a:t>Присутствие в соцсетях</a:t>
                      </a:r>
                      <a:endParaRPr lang="ru-RU" b="0">
                        <a:effectLst/>
                        <a:latin typeface="+mn-lt"/>
                      </a:endParaRP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b="0" dirty="0">
                          <a:effectLst/>
                          <a:latin typeface="+mn-lt"/>
                        </a:rPr>
                        <a:t>VK (</a:t>
                      </a:r>
                      <a:r>
                        <a:rPr lang="ru-RU" b="0" dirty="0">
                          <a:effectLst/>
                          <a:latin typeface="+mn-lt"/>
                        </a:rPr>
                        <a:t>активно)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b="0" dirty="0">
                          <a:effectLst/>
                          <a:latin typeface="+mn-lt"/>
                        </a:rPr>
                        <a:t>VK</a:t>
                      </a:r>
                      <a:r>
                        <a:rPr lang="ru-RU" b="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b="0" dirty="0">
                          <a:effectLst/>
                          <a:latin typeface="+mn-lt"/>
                        </a:rPr>
                        <a:t>(</a:t>
                      </a:r>
                      <a:r>
                        <a:rPr lang="ru-RU" b="0" dirty="0">
                          <a:effectLst/>
                          <a:latin typeface="+mn-lt"/>
                        </a:rPr>
                        <a:t>активно)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+mn-lt"/>
                        </a:rPr>
                        <a:t>Только </a:t>
                      </a:r>
                      <a:r>
                        <a:rPr lang="en-US" b="0">
                          <a:effectLst/>
                          <a:latin typeface="+mn-lt"/>
                        </a:rPr>
                        <a:t>Telegram-</a:t>
                      </a:r>
                      <a:r>
                        <a:rPr lang="ru-RU" b="0">
                          <a:effectLst/>
                          <a:latin typeface="+mn-lt"/>
                        </a:rPr>
                        <a:t>канал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905041"/>
                  </a:ext>
                </a:extLst>
              </a:tr>
              <a:tr h="549528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1">
                          <a:effectLst/>
                          <a:latin typeface="+mn-lt"/>
                        </a:rPr>
                        <a:t>Уникальное преимущество</a:t>
                      </a:r>
                      <a:endParaRPr lang="ru-RU" b="0">
                        <a:effectLst/>
                        <a:latin typeface="+mn-lt"/>
                      </a:endParaRP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 dirty="0">
                          <a:effectLst/>
                          <a:latin typeface="+mn-lt"/>
                        </a:rPr>
                        <a:t>«Эталонный вкус за 90 секунд»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 dirty="0">
                          <a:effectLst/>
                          <a:latin typeface="+mn-lt"/>
                        </a:rPr>
                        <a:t>Узнаваемость, много точек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 dirty="0">
                          <a:effectLst/>
                          <a:latin typeface="+mn-lt"/>
                        </a:rPr>
                        <a:t>Эксклюзивные сорта кофе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475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89923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E9748-7385-CD1F-0222-E4BE2C9E5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5F5CB-5C26-C545-28F9-EAF5711A6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40" y="252239"/>
            <a:ext cx="9865096" cy="1329595"/>
          </a:xfrm>
        </p:spPr>
        <p:txBody>
          <a:bodyPr/>
          <a:lstStyle/>
          <a:p>
            <a:r>
              <a:rPr lang="ru-RU" sz="2400" dirty="0">
                <a:latin typeface="+mn-lt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51176E-C25F-AE20-05DE-BAD47F01145F}"/>
              </a:ext>
            </a:extLst>
          </p:cNvPr>
          <p:cNvSpPr txBox="1"/>
          <p:nvPr/>
        </p:nvSpPr>
        <p:spPr>
          <a:xfrm>
            <a:off x="153835" y="1959196"/>
            <a:ext cx="10169705" cy="374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250"/>
              </a:lnSpc>
              <a:buNone/>
            </a:pPr>
            <a:r>
              <a:rPr lang="ru-RU" sz="1800" b="1" dirty="0">
                <a:solidFill>
                  <a:srgbClr val="0F1115"/>
                </a:solidFill>
                <a:effectLst/>
              </a:rPr>
              <a:t>Конкурентный анализ методом бенчмаркинга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E98664-CF78-A4AB-08CB-A110529D549F}"/>
              </a:ext>
            </a:extLst>
          </p:cNvPr>
          <p:cNvSpPr txBox="1"/>
          <p:nvPr/>
        </p:nvSpPr>
        <p:spPr>
          <a:xfrm>
            <a:off x="186022" y="2715004"/>
            <a:ext cx="10017400" cy="3277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Выводы по бенчмаркингу:</a:t>
            </a:r>
            <a:endParaRPr lang="ru-RU" dirty="0"/>
          </a:p>
          <a:p>
            <a:r>
              <a:rPr lang="ru-RU" dirty="0"/>
              <a:t>Наше преимущество — </a:t>
            </a:r>
            <a:r>
              <a:rPr lang="ru-RU" b="1" dirty="0"/>
              <a:t>скорость + качество</a:t>
            </a:r>
            <a:r>
              <a:rPr lang="ru-RU" dirty="0"/>
              <a:t> (гибридная стратегия).</a:t>
            </a:r>
          </a:p>
          <a:p>
            <a:endParaRPr lang="ru-RU" dirty="0"/>
          </a:p>
          <a:p>
            <a:r>
              <a:rPr lang="ru-RU" dirty="0"/>
              <a:t>Слабые места — отсутствие мобильного приложения и узость ассортимента еды по сравнению с «Кофеином».</a:t>
            </a:r>
          </a:p>
          <a:p>
            <a:endParaRPr lang="ru-RU" dirty="0"/>
          </a:p>
          <a:p>
            <a:r>
              <a:rPr lang="ru-RU" dirty="0"/>
              <a:t>Возможность заимствования: внедрить систему предзаказа через приложение (как у «Кофеина») и запустить </a:t>
            </a:r>
            <a:r>
              <a:rPr lang="ru-RU" dirty="0" err="1"/>
              <a:t>Telegram</a:t>
            </a:r>
            <a:r>
              <a:rPr lang="ru-RU" dirty="0"/>
              <a:t>-канал с уведомлениями о новых сортах (как у «Бин»).</a:t>
            </a:r>
          </a:p>
          <a:p>
            <a:endParaRPr lang="ru-RU" sz="1800" b="1" dirty="0">
              <a:solidFill>
                <a:srgbClr val="0F11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5842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33E76-17F1-5D8E-904E-E882AEDF8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47B8CC-F9EC-E834-8A82-028A67D60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40" y="252239"/>
            <a:ext cx="9865096" cy="1329595"/>
          </a:xfrm>
        </p:spPr>
        <p:txBody>
          <a:bodyPr/>
          <a:lstStyle/>
          <a:p>
            <a:r>
              <a:rPr lang="ru-RU" sz="2400" dirty="0">
                <a:latin typeface="+mn-lt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EB4D47-3C29-3CF2-8FAB-F1328ED1F5EB}"/>
              </a:ext>
            </a:extLst>
          </p:cNvPr>
          <p:cNvSpPr txBox="1"/>
          <p:nvPr/>
        </p:nvSpPr>
        <p:spPr>
          <a:xfrm>
            <a:off x="306140" y="1692399"/>
            <a:ext cx="10017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/>
              <a:t>2. Ключевые каналы продвижения предприятия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A6BBA8-FD16-3EE4-C859-3F2124E233E4}"/>
              </a:ext>
            </a:extLst>
          </p:cNvPr>
          <p:cNvSpPr txBox="1"/>
          <p:nvPr/>
        </p:nvSpPr>
        <p:spPr>
          <a:xfrm>
            <a:off x="234132" y="2061731"/>
            <a:ext cx="80158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Компания использует комбинацию традиционных и цифровых каналов.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7A359D-B04E-D650-E6DD-AA43DCF9CC1D}"/>
              </a:ext>
            </a:extLst>
          </p:cNvPr>
          <p:cNvSpPr txBox="1"/>
          <p:nvPr/>
        </p:nvSpPr>
        <p:spPr>
          <a:xfrm>
            <a:off x="2566740" y="2441443"/>
            <a:ext cx="5343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u="sng" dirty="0">
                <a:solidFill>
                  <a:srgbClr val="002060"/>
                </a:solidFill>
              </a:rPr>
              <a:t> Анализ используемых каналов продвижения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75C37C3C-3946-22A9-8BA3-F10346B29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285569"/>
              </p:ext>
            </p:extLst>
          </p:nvPr>
        </p:nvGraphicFramePr>
        <p:xfrm>
          <a:off x="306140" y="2821155"/>
          <a:ext cx="10265285" cy="3943711"/>
        </p:xfrm>
        <a:graphic>
          <a:graphicData uri="http://schemas.openxmlformats.org/drawingml/2006/table">
            <a:tbl>
              <a:tblPr/>
              <a:tblGrid>
                <a:gridCol w="1263908">
                  <a:extLst>
                    <a:ext uri="{9D8B030D-6E8A-4147-A177-3AD203B41FA5}">
                      <a16:colId xmlns:a16="http://schemas.microsoft.com/office/drawing/2014/main" val="268251214"/>
                    </a:ext>
                  </a:extLst>
                </a:gridCol>
                <a:gridCol w="3200588">
                  <a:extLst>
                    <a:ext uri="{9D8B030D-6E8A-4147-A177-3AD203B41FA5}">
                      <a16:colId xmlns:a16="http://schemas.microsoft.com/office/drawing/2014/main" val="3751340378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3523358058"/>
                    </a:ext>
                  </a:extLst>
                </a:gridCol>
                <a:gridCol w="3352517">
                  <a:extLst>
                    <a:ext uri="{9D8B030D-6E8A-4147-A177-3AD203B41FA5}">
                      <a16:colId xmlns:a16="http://schemas.microsoft.com/office/drawing/2014/main" val="1438665659"/>
                    </a:ext>
                  </a:extLst>
                </a:gridCol>
              </a:tblGrid>
              <a:tr h="236151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</a:pPr>
                      <a:r>
                        <a:rPr lang="ru-RU" sz="1000" b="1">
                          <a:effectLst/>
                          <a:latin typeface="+mn-lt"/>
                        </a:rPr>
                        <a:t>Канал</a:t>
                      </a:r>
                    </a:p>
                  </a:txBody>
                  <a:tcPr marL="49338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</a:pPr>
                      <a:r>
                        <a:rPr lang="ru-RU" sz="1000" b="1">
                          <a:effectLst/>
                          <a:latin typeface="+mn-lt"/>
                        </a:rPr>
                        <a:t>Описание применения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</a:pPr>
                      <a:r>
                        <a:rPr lang="ru-RU" sz="1000" b="1">
                          <a:effectLst/>
                          <a:latin typeface="+mn-lt"/>
                        </a:rPr>
                        <a:t>Цель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</a:pPr>
                      <a:r>
                        <a:rPr lang="ru-RU" sz="1000" b="1" dirty="0">
                          <a:effectLst/>
                          <a:latin typeface="+mn-lt"/>
                        </a:rPr>
                        <a:t>Оценка эффективности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076636"/>
                  </a:ext>
                </a:extLst>
              </a:tr>
              <a:tr h="442344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1">
                          <a:effectLst/>
                          <a:latin typeface="+mn-lt"/>
                        </a:rPr>
                        <a:t>Наружная реклама</a:t>
                      </a:r>
                      <a:endParaRPr lang="ru-RU" sz="1000" b="0">
                        <a:effectLst/>
                        <a:latin typeface="+mn-lt"/>
                      </a:endParaRPr>
                    </a:p>
                  </a:txBody>
                  <a:tcPr marL="49338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Штендеры (ролл-апы) у входа, стикеры-навигация на столбах в радиусе 200 м.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Привлечение прохожих, навигация.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Высокая для локального трафика. Недорого, видно сразу.</a:t>
                      </a:r>
                    </a:p>
                  </a:txBody>
                  <a:tcPr marL="54820" marR="49338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177201"/>
                  </a:ext>
                </a:extLst>
              </a:tr>
              <a:tr h="442344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1">
                          <a:effectLst/>
                          <a:latin typeface="+mn-lt"/>
                        </a:rPr>
                        <a:t>ТВ / Радио / Печатные СМИ</a:t>
                      </a:r>
                      <a:endParaRPr lang="ru-RU" sz="1000" b="0">
                        <a:effectLst/>
                        <a:latin typeface="+mn-lt"/>
                      </a:endParaRPr>
                    </a:p>
                  </a:txBody>
                  <a:tcPr marL="49338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Не используются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—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Неэффективно из-за высокого бюджета и широкого охвата (нецелевое попадание).</a:t>
                      </a:r>
                    </a:p>
                  </a:txBody>
                  <a:tcPr marL="54820" marR="49338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616082"/>
                  </a:ext>
                </a:extLst>
              </a:tr>
              <a:tr h="416286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1">
                          <a:effectLst/>
                          <a:latin typeface="+mn-lt"/>
                        </a:rPr>
                        <a:t>Таргетинг </a:t>
                      </a:r>
                      <a:r>
                        <a:rPr lang="en-US" sz="1000" b="1">
                          <a:effectLst/>
                          <a:latin typeface="+mn-lt"/>
                        </a:rPr>
                        <a:t>VK</a:t>
                      </a:r>
                      <a:endParaRPr lang="en-US" sz="1000" b="0">
                        <a:effectLst/>
                        <a:latin typeface="+mn-lt"/>
                      </a:endParaRPr>
                    </a:p>
                  </a:txBody>
                  <a:tcPr marL="49338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 dirty="0">
                          <a:effectLst/>
                          <a:latin typeface="+mn-lt"/>
                        </a:rPr>
                        <a:t>Реклама на жителей близлежащих домов (</a:t>
                      </a:r>
                      <a:r>
                        <a:rPr lang="ru-RU" sz="1000" b="0" dirty="0" err="1">
                          <a:effectLst/>
                          <a:latin typeface="+mn-lt"/>
                        </a:rPr>
                        <a:t>гео</a:t>
                      </a:r>
                      <a:r>
                        <a:rPr lang="ru-RU" sz="1000" b="0" dirty="0">
                          <a:effectLst/>
                          <a:latin typeface="+mn-lt"/>
                        </a:rPr>
                        <a:t> + интересы).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Привлечение новой аудитории.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Средняя. Хорошо работает на акции («Скидка в день рождения»).</a:t>
                      </a:r>
                    </a:p>
                  </a:txBody>
                  <a:tcPr marL="54820" marR="49338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465911"/>
                  </a:ext>
                </a:extLst>
              </a:tr>
              <a:tr h="442344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1">
                          <a:effectLst/>
                          <a:latin typeface="+mn-lt"/>
                        </a:rPr>
                        <a:t>Ретаргетинг </a:t>
                      </a:r>
                      <a:r>
                        <a:rPr lang="en-US" sz="1000" b="1">
                          <a:effectLst/>
                          <a:latin typeface="+mn-lt"/>
                        </a:rPr>
                        <a:t>VK</a:t>
                      </a:r>
                      <a:endParaRPr lang="en-US" sz="1000" b="0">
                        <a:effectLst/>
                        <a:latin typeface="+mn-lt"/>
                      </a:endParaRPr>
                    </a:p>
                  </a:txBody>
                  <a:tcPr marL="49338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Показ рекламы тем, кто заходил на сайт или был в кофейне (по геометке).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Возврат забывчивых клиентов.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Высокая. Конверсия выше, чем у обычного таргета.</a:t>
                      </a:r>
                    </a:p>
                  </a:txBody>
                  <a:tcPr marL="54820" marR="49338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981674"/>
                  </a:ext>
                </a:extLst>
              </a:tr>
              <a:tr h="442344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US" sz="1000" b="1">
                          <a:effectLst/>
                          <a:latin typeface="+mn-lt"/>
                        </a:rPr>
                        <a:t>Telegram</a:t>
                      </a:r>
                      <a:endParaRPr lang="en-US" sz="1000" b="0">
                        <a:effectLst/>
                        <a:latin typeface="+mn-lt"/>
                      </a:endParaRPr>
                    </a:p>
                  </a:txBody>
                  <a:tcPr marL="49338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Собственный канал с анонсами и акциями. Реклама в городских каналах.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Формирование лояльного сообщества.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 dirty="0">
                          <a:effectLst/>
                          <a:latin typeface="+mn-lt"/>
                        </a:rPr>
                        <a:t>Средняя, но растет. Нужен уникальный контент.</a:t>
                      </a:r>
                    </a:p>
                  </a:txBody>
                  <a:tcPr marL="54820" marR="49338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065379"/>
                  </a:ext>
                </a:extLst>
              </a:tr>
              <a:tr h="416286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1">
                          <a:effectLst/>
                          <a:latin typeface="+mn-lt"/>
                        </a:rPr>
                        <a:t>Реклама в блогах</a:t>
                      </a:r>
                      <a:endParaRPr lang="ru-RU" sz="1000" b="0">
                        <a:effectLst/>
                        <a:latin typeface="+mn-lt"/>
                      </a:endParaRPr>
                    </a:p>
                  </a:txBody>
                  <a:tcPr marL="49338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Микроблогеры (3-5 тыс. подписчиков) делают обзор завтраков.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Доверие, нативная интеграция.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Высокая при правильном выборе блогера (совпадение аудитории).</a:t>
                      </a:r>
                    </a:p>
                  </a:txBody>
                  <a:tcPr marL="54820" marR="49338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76362"/>
                  </a:ext>
                </a:extLst>
              </a:tr>
              <a:tr h="442344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US" sz="1000" b="1">
                          <a:effectLst/>
                          <a:latin typeface="+mn-lt"/>
                        </a:rPr>
                        <a:t>Rutube / YouTube</a:t>
                      </a:r>
                      <a:endParaRPr lang="en-US" sz="1000" b="0">
                        <a:effectLst/>
                        <a:latin typeface="+mn-lt"/>
                      </a:endParaRPr>
                    </a:p>
                  </a:txBody>
                  <a:tcPr marL="49338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 dirty="0">
                          <a:effectLst/>
                          <a:latin typeface="+mn-lt"/>
                        </a:rPr>
                        <a:t>Видеорецепты, обзоры оборудования. Пока не используется активно.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Перспективное направление.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Требует ресурсов на производство видео.</a:t>
                      </a:r>
                    </a:p>
                  </a:txBody>
                  <a:tcPr marL="54820" marR="49338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1654051"/>
                  </a:ext>
                </a:extLst>
              </a:tr>
              <a:tr h="12730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US" sz="1000" b="1">
                          <a:effectLst/>
                          <a:latin typeface="+mn-lt"/>
                        </a:rPr>
                        <a:t>SMM</a:t>
                      </a:r>
                      <a:endParaRPr lang="en-US" sz="1000" b="0">
                        <a:effectLst/>
                        <a:latin typeface="+mn-lt"/>
                      </a:endParaRPr>
                    </a:p>
                  </a:txBody>
                  <a:tcPr marL="49338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 dirty="0">
                          <a:effectLst/>
                          <a:latin typeface="+mn-lt"/>
                        </a:rPr>
                        <a:t>Ведение VK и (сторис, посты, конкурсы).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Вовлечение, имидж, коммуникация.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Основной канал коммуникации. Высокая важность.</a:t>
                      </a:r>
                    </a:p>
                  </a:txBody>
                  <a:tcPr marL="54820" marR="49338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070485"/>
                  </a:ext>
                </a:extLst>
              </a:tr>
              <a:tr h="442344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US" sz="1000" b="1">
                          <a:effectLst/>
                          <a:latin typeface="+mn-lt"/>
                        </a:rPr>
                        <a:t>SEO-</a:t>
                      </a:r>
                      <a:r>
                        <a:rPr lang="ru-RU" sz="1000" b="1">
                          <a:effectLst/>
                          <a:latin typeface="+mn-lt"/>
                        </a:rPr>
                        <a:t>оптимизация</a:t>
                      </a:r>
                      <a:endParaRPr lang="ru-RU" sz="1000" b="0">
                        <a:effectLst/>
                        <a:latin typeface="+mn-lt"/>
                      </a:endParaRPr>
                    </a:p>
                  </a:txBody>
                  <a:tcPr marL="49338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Оптимизация сайта и карточек в 2ГИС/Яндекс.Картах.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>
                          <a:effectLst/>
                          <a:latin typeface="+mn-lt"/>
                        </a:rPr>
                        <a:t>Поиск «кофе рядом», «кофейня на Ленина».</a:t>
                      </a:r>
                    </a:p>
                  </a:txBody>
                  <a:tcPr marL="54820" marR="54820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ru-RU" sz="1000" b="0" dirty="0">
                          <a:effectLst/>
                          <a:latin typeface="+mn-lt"/>
                        </a:rPr>
                        <a:t>Критически важно для локального бизнеса.</a:t>
                      </a:r>
                    </a:p>
                  </a:txBody>
                  <a:tcPr marL="54820" marR="49338" marT="34262" marB="342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112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0715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059C1-C8FC-AFCB-566A-D3FB12590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4FAFFC-42D4-B25F-8EB9-BD752AC07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40" y="252239"/>
            <a:ext cx="9865096" cy="1329595"/>
          </a:xfrm>
        </p:spPr>
        <p:txBody>
          <a:bodyPr/>
          <a:lstStyle/>
          <a:p>
            <a:r>
              <a:rPr lang="ru-RU" sz="2400" dirty="0">
                <a:latin typeface="+mn-lt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B0D8BF-A666-6EAC-AC98-650DD5A08613}"/>
              </a:ext>
            </a:extLst>
          </p:cNvPr>
          <p:cNvSpPr txBox="1"/>
          <p:nvPr/>
        </p:nvSpPr>
        <p:spPr>
          <a:xfrm>
            <a:off x="306140" y="1692399"/>
            <a:ext cx="10017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/>
              <a:t>2. Ключевые каналы продвижения предприятия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699FA3-07EB-0774-2673-E2726AE705F4}"/>
              </a:ext>
            </a:extLst>
          </p:cNvPr>
          <p:cNvSpPr txBox="1"/>
          <p:nvPr/>
        </p:nvSpPr>
        <p:spPr>
          <a:xfrm>
            <a:off x="308279" y="2221712"/>
            <a:ext cx="10089408" cy="4293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Применение </a:t>
            </a:r>
            <a:r>
              <a:rPr lang="ru-RU" b="1" dirty="0" err="1"/>
              <a:t>омниканальности</a:t>
            </a:r>
            <a:r>
              <a:rPr lang="ru-RU" b="1" dirty="0"/>
              <a:t> и ИИ:</a:t>
            </a:r>
          </a:p>
          <a:p>
            <a:endParaRPr lang="ru-RU" dirty="0"/>
          </a:p>
          <a:p>
            <a:r>
              <a:rPr lang="ru-RU" b="1" dirty="0" err="1"/>
              <a:t>Омниканальность</a:t>
            </a:r>
            <a:r>
              <a:rPr lang="ru-RU" b="1" dirty="0"/>
              <a:t>:</a:t>
            </a:r>
            <a:r>
              <a:rPr lang="ru-RU" dirty="0"/>
              <a:t> Компания стремится к тому, чтобы клиент получал единый опыт: видит рекламу в VK, переходит в профиль, читает анонс, приходит в кофейню и получает обещанную акцию. Пока процесс не полностью автоматизирован, но ведется работа.</a:t>
            </a:r>
          </a:p>
          <a:p>
            <a:endParaRPr lang="ru-RU" dirty="0"/>
          </a:p>
          <a:p>
            <a:r>
              <a:rPr lang="ru-RU" b="1" dirty="0"/>
              <a:t>Искусственный интеллект:</a:t>
            </a:r>
            <a:endParaRPr lang="ru-RU" dirty="0"/>
          </a:p>
          <a:p>
            <a:pPr lvl="1"/>
            <a:r>
              <a:rPr lang="ru-RU" dirty="0"/>
              <a:t>Используются нейросети (</a:t>
            </a:r>
            <a:r>
              <a:rPr lang="ru-RU" dirty="0" err="1"/>
              <a:t>Kandinsky</a:t>
            </a:r>
            <a:r>
              <a:rPr lang="ru-RU" dirty="0"/>
              <a:t>, </a:t>
            </a:r>
            <a:r>
              <a:rPr lang="ru-RU" dirty="0" err="1"/>
              <a:t>Midjourney</a:t>
            </a:r>
            <a:r>
              <a:rPr lang="ru-RU" dirty="0"/>
              <a:t>) для генерации визуалов для постов (фоны, стилизованные изображения), когда нет возможности провести фотосессию.</a:t>
            </a:r>
          </a:p>
          <a:p>
            <a:pPr lvl="1"/>
            <a:r>
              <a:rPr lang="ru-RU" dirty="0"/>
              <a:t>ChatGPT/</a:t>
            </a:r>
            <a:r>
              <a:rPr lang="ru-RU" dirty="0" err="1"/>
              <a:t>CopyMonkey</a:t>
            </a:r>
            <a:r>
              <a:rPr lang="ru-RU" dirty="0"/>
              <a:t> помогает генерировать тексты для постов и описания акций (черновики).</a:t>
            </a:r>
          </a:p>
        </p:txBody>
      </p:sp>
    </p:spTree>
    <p:extLst>
      <p:ext uri="{BB962C8B-B14F-4D97-AF65-F5344CB8AC3E}">
        <p14:creationId xmlns:p14="http://schemas.microsoft.com/office/powerpoint/2010/main" val="5526719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ED3A5-D201-4BDE-DAC4-C91957901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75EDA6-4A55-7F11-1AA1-D20C4A332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40" y="252239"/>
            <a:ext cx="9865096" cy="1329595"/>
          </a:xfrm>
        </p:spPr>
        <p:txBody>
          <a:bodyPr/>
          <a:lstStyle/>
          <a:p>
            <a:r>
              <a:rPr lang="ru-RU" sz="2400" dirty="0">
                <a:latin typeface="+mn-lt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96FE94-E201-4488-E5BE-7B67BB25A381}"/>
              </a:ext>
            </a:extLst>
          </p:cNvPr>
          <p:cNvSpPr txBox="1"/>
          <p:nvPr/>
        </p:nvSpPr>
        <p:spPr>
          <a:xfrm>
            <a:off x="306140" y="1692399"/>
            <a:ext cx="10017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/>
              <a:t>3. Анализ эффективности рекламных кампаний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120226-30E2-9028-E4B4-CA239BB11054}"/>
              </a:ext>
            </a:extLst>
          </p:cNvPr>
          <p:cNvSpPr txBox="1"/>
          <p:nvPr/>
        </p:nvSpPr>
        <p:spPr>
          <a:xfrm>
            <a:off x="306140" y="2061731"/>
            <a:ext cx="100894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Для оценки эффективности используется </a:t>
            </a:r>
            <a:r>
              <a:rPr lang="ru-RU" sz="1800" b="1" dirty="0" err="1"/>
              <a:t>Яндекс.Метрика</a:t>
            </a:r>
            <a:r>
              <a:rPr lang="ru-RU" sz="1800" dirty="0"/>
              <a:t> (основной инструмент) и аналитика рекламных кабинетов VK.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3AF5B338-4467-F46C-9A1A-3E0CBEB8FD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637713"/>
              </p:ext>
            </p:extLst>
          </p:nvPr>
        </p:nvGraphicFramePr>
        <p:xfrm>
          <a:off x="306140" y="2844527"/>
          <a:ext cx="10089408" cy="3597402"/>
        </p:xfrm>
        <a:graphic>
          <a:graphicData uri="http://schemas.openxmlformats.org/drawingml/2006/table">
            <a:tbl>
              <a:tblPr/>
              <a:tblGrid>
                <a:gridCol w="2437329">
                  <a:extLst>
                    <a:ext uri="{9D8B030D-6E8A-4147-A177-3AD203B41FA5}">
                      <a16:colId xmlns:a16="http://schemas.microsoft.com/office/drawing/2014/main" val="4035144293"/>
                    </a:ext>
                  </a:extLst>
                </a:gridCol>
                <a:gridCol w="2550693">
                  <a:extLst>
                    <a:ext uri="{9D8B030D-6E8A-4147-A177-3AD203B41FA5}">
                      <a16:colId xmlns:a16="http://schemas.microsoft.com/office/drawing/2014/main" val="1076150607"/>
                    </a:ext>
                  </a:extLst>
                </a:gridCol>
                <a:gridCol w="2550693">
                  <a:extLst>
                    <a:ext uri="{9D8B030D-6E8A-4147-A177-3AD203B41FA5}">
                      <a16:colId xmlns:a16="http://schemas.microsoft.com/office/drawing/2014/main" val="2338334773"/>
                    </a:ext>
                  </a:extLst>
                </a:gridCol>
                <a:gridCol w="2550693">
                  <a:extLst>
                    <a:ext uri="{9D8B030D-6E8A-4147-A177-3AD203B41FA5}">
                      <a16:colId xmlns:a16="http://schemas.microsoft.com/office/drawing/2014/main" val="23195168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b="1" dirty="0">
                          <a:effectLst/>
                          <a:latin typeface="quote-cjk-patch"/>
                        </a:rPr>
                        <a:t>Метрика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b="1" dirty="0">
                          <a:effectLst/>
                          <a:latin typeface="quote-cjk-patch"/>
                        </a:rPr>
                        <a:t>Обозначение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b="1" dirty="0">
                          <a:effectLst/>
                          <a:latin typeface="quote-cjk-patch"/>
                        </a:rPr>
                        <a:t>Значение по кампании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b="1" dirty="0">
                          <a:effectLst/>
                          <a:latin typeface="quote-cjk-patch"/>
                        </a:rPr>
                        <a:t>Интерпретация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4170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b="1">
                          <a:effectLst/>
                          <a:latin typeface="quote-cjk-patch"/>
                        </a:rPr>
                        <a:t>CTR (Click-Through Rate)</a:t>
                      </a:r>
                      <a:endParaRPr lang="en-US" b="0">
                        <a:effectLst/>
                        <a:latin typeface="quote-cjk-patch"/>
                      </a:endParaRP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Отношение кликов к показам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VK Ads: 1,2% (норма 0,8–1,5%)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Хороший показатель, реклама релевантна.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2130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1">
                          <a:effectLst/>
                          <a:latin typeface="quote-cjk-patch"/>
                        </a:rPr>
                        <a:t>Конверсия в цель (</a:t>
                      </a:r>
                      <a:r>
                        <a:rPr lang="en-US" b="1">
                          <a:effectLst/>
                          <a:latin typeface="quote-cjk-patch"/>
                        </a:rPr>
                        <a:t>CR)</a:t>
                      </a:r>
                      <a:endParaRPr lang="en-US" b="0">
                        <a:effectLst/>
                        <a:latin typeface="quote-cjk-patch"/>
                      </a:endParaRP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% посетителей, совершивших покупку (по промокоду)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5% (средняя по рынку)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Нормально, но есть потенциал роста.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3513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b="1">
                          <a:effectLst/>
                          <a:latin typeface="quote-cjk-patch"/>
                        </a:rPr>
                        <a:t>CPA (Cost Per Action)</a:t>
                      </a:r>
                      <a:endParaRPr lang="en-US" b="0">
                        <a:effectLst/>
                        <a:latin typeface="quote-cjk-patch"/>
                      </a:endParaRP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Стоимость привлечения одного покупателя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80 руб.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Ниже среднего чека (280 руб.), кампания окупается.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0809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b="1" dirty="0">
                          <a:effectLst/>
                          <a:latin typeface="quote-cjk-patch"/>
                        </a:rPr>
                        <a:t>ROI (Return on Investment)</a:t>
                      </a:r>
                      <a:endParaRPr lang="en-US" b="0" dirty="0">
                        <a:effectLst/>
                        <a:latin typeface="quote-cjk-patch"/>
                      </a:endParaRP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(Доход - Затраты) / Затраты × 100%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150%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Кампания прибыльна.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34088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b="1">
                          <a:effectLst/>
                          <a:latin typeface="quote-cjk-patch"/>
                        </a:rPr>
                        <a:t>LTV (Lifetime Value)</a:t>
                      </a:r>
                      <a:endParaRPr lang="en-US" b="0">
                        <a:effectLst/>
                        <a:latin typeface="quote-cjk-patch"/>
                      </a:endParaRP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Прибыль от одного клиента за всё время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~ 3000 руб.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 dirty="0">
                          <a:effectLst/>
                          <a:latin typeface="quote-cjk-patch"/>
                        </a:rPr>
                        <a:t>Можно позволить тратить на привлечение до 300 руб.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3127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40527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12A1D-072C-2B87-B87F-AA62B9784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82EC46-EE86-16F4-86D2-5CB56B541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40" y="252239"/>
            <a:ext cx="9865096" cy="1329595"/>
          </a:xfrm>
        </p:spPr>
        <p:txBody>
          <a:bodyPr/>
          <a:lstStyle/>
          <a:p>
            <a:r>
              <a:rPr lang="ru-RU" sz="2400" dirty="0">
                <a:latin typeface="+mn-lt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D9207C-6EE9-844A-B38D-3658BD39F38A}"/>
              </a:ext>
            </a:extLst>
          </p:cNvPr>
          <p:cNvSpPr txBox="1"/>
          <p:nvPr/>
        </p:nvSpPr>
        <p:spPr>
          <a:xfrm>
            <a:off x="306140" y="1692399"/>
            <a:ext cx="10017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/>
              <a:t>3. Анализ эффективности рекламных кампаний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A76814-AD17-716C-BB56-9F0E0CD228B5}"/>
              </a:ext>
            </a:extLst>
          </p:cNvPr>
          <p:cNvSpPr txBox="1"/>
          <p:nvPr/>
        </p:nvSpPr>
        <p:spPr>
          <a:xfrm>
            <a:off x="234132" y="2061731"/>
            <a:ext cx="10089408" cy="2221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1800" b="1" i="0" dirty="0">
                <a:solidFill>
                  <a:srgbClr val="0F1115"/>
                </a:solidFill>
                <a:effectLst/>
              </a:rPr>
              <a:t>Рекомендации по улучшению:</a:t>
            </a:r>
            <a:endParaRPr lang="ru-RU" sz="1800" b="0" i="0" dirty="0">
              <a:solidFill>
                <a:srgbClr val="0F1115"/>
              </a:solidFill>
              <a:effectLst/>
            </a:endParaRPr>
          </a:p>
          <a:p>
            <a:pPr algn="l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1800" b="0" i="0" dirty="0">
                <a:solidFill>
                  <a:srgbClr val="0F1115"/>
                </a:solidFill>
                <a:effectLst/>
              </a:rPr>
              <a:t>Внедрить сквозную аналитику (связь рекламных кабинетов с CRM).</a:t>
            </a:r>
          </a:p>
          <a:p>
            <a:pPr algn="l">
              <a:spcBef>
                <a:spcPts val="45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1800" b="0" i="0" dirty="0">
                <a:solidFill>
                  <a:srgbClr val="0F1115"/>
                </a:solidFill>
                <a:effectLst/>
              </a:rPr>
              <a:t>Настроить цели в </a:t>
            </a:r>
            <a:r>
              <a:rPr lang="ru-RU" sz="1800" b="0" i="0" dirty="0" err="1">
                <a:solidFill>
                  <a:srgbClr val="0F1115"/>
                </a:solidFill>
                <a:effectLst/>
              </a:rPr>
              <a:t>Яндекс.Метрике</a:t>
            </a:r>
            <a:r>
              <a:rPr lang="ru-RU" sz="1800" b="0" i="0" dirty="0">
                <a:solidFill>
                  <a:srgbClr val="0F1115"/>
                </a:solidFill>
                <a:effectLst/>
              </a:rPr>
              <a:t> не только на просмотр сайта, но и на офлайн-конверсии (</a:t>
            </a:r>
            <a:r>
              <a:rPr lang="ru-RU" sz="1800" b="0" i="0" dirty="0" err="1">
                <a:solidFill>
                  <a:srgbClr val="0F1115"/>
                </a:solidFill>
                <a:effectLst/>
              </a:rPr>
              <a:t>чект</a:t>
            </a:r>
            <a:r>
              <a:rPr lang="ru-RU" sz="1800" b="0" i="0" dirty="0">
                <a:solidFill>
                  <a:srgbClr val="0F1115"/>
                </a:solidFill>
                <a:effectLst/>
              </a:rPr>
              <a:t>-листы, промокоды).</a:t>
            </a:r>
          </a:p>
          <a:p>
            <a:pPr algn="l">
              <a:spcBef>
                <a:spcPts val="45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1800" b="0" i="0" dirty="0">
                <a:solidFill>
                  <a:srgbClr val="0F1115"/>
                </a:solidFill>
                <a:effectLst/>
              </a:rPr>
              <a:t>Использовать UTM-метки для всех каналов, включая офлайн (QR-коды с метками).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723C1-1241-6903-6CA0-CBF1211B6D48}"/>
              </a:ext>
            </a:extLst>
          </p:cNvPr>
          <p:cNvSpPr txBox="1"/>
          <p:nvPr/>
        </p:nvSpPr>
        <p:spPr>
          <a:xfrm>
            <a:off x="306140" y="4303541"/>
            <a:ext cx="10089408" cy="3064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  <a:buNone/>
            </a:pPr>
            <a:r>
              <a:rPr lang="ru-RU" sz="1800" b="1" dirty="0">
                <a:solidFill>
                  <a:srgbClr val="0F1115"/>
                </a:solidFill>
                <a:effectLst/>
              </a:rPr>
              <a:t>Общий вывод по проектной части</a:t>
            </a:r>
          </a:p>
          <a:p>
            <a:pPr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1800" b="0" i="0" dirty="0">
                <a:solidFill>
                  <a:srgbClr val="0F1115"/>
                </a:solidFill>
                <a:effectLst/>
              </a:rPr>
              <a:t>В результате выполнения проектного этапа был составлен проведен конкурентный анализ (бенчмаркинг), систематизированы каналы продвижения и выполнен анализ их эффективности на основе реальных метрик. Выявлено, что наиболее эффективными для компании являются таргетинг VK, наружная реклама и реклама у микроблогеров. Контекстная реклама требует оптимизации. Для повышения общей эффективности предложено внедрение сквозной аналитики и активное использование </a:t>
            </a:r>
            <a:r>
              <a:rPr lang="ru-RU" sz="1800" b="0" i="0" dirty="0" err="1">
                <a:solidFill>
                  <a:srgbClr val="0F1115"/>
                </a:solidFill>
                <a:effectLst/>
              </a:rPr>
              <a:t>ретаргетинга</a:t>
            </a:r>
            <a:r>
              <a:rPr lang="ru-RU" sz="1800" b="0" i="0" dirty="0">
                <a:solidFill>
                  <a:srgbClr val="0F1115"/>
                </a:solidFill>
                <a:effectLst/>
              </a:rPr>
              <a:t>.</a:t>
            </a:r>
          </a:p>
          <a:p>
            <a:pPr>
              <a:buNone/>
            </a:pP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78073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442D8-305B-6C58-1C5D-D8CD6E58A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E94440-8920-12A2-00EC-3A84D0FE5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40" y="252239"/>
            <a:ext cx="9865096" cy="1329595"/>
          </a:xfrm>
        </p:spPr>
        <p:txBody>
          <a:bodyPr/>
          <a:lstStyle/>
          <a:p>
            <a:r>
              <a:rPr lang="ru-RU" sz="2400" dirty="0">
                <a:latin typeface="+mn-lt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A83F38-92EF-93F3-0153-D259F4876994}"/>
              </a:ext>
            </a:extLst>
          </p:cNvPr>
          <p:cNvSpPr txBox="1"/>
          <p:nvPr/>
        </p:nvSpPr>
        <p:spPr>
          <a:xfrm>
            <a:off x="301996" y="1764407"/>
            <a:ext cx="1008940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/>
              <a:t>Задание </a:t>
            </a:r>
          </a:p>
          <a:p>
            <a:r>
              <a:rPr lang="ru-RU" sz="1800" b="1" dirty="0"/>
              <a:t>4. Разработка стратегии рекламной кампании (бриф и SWOT-анализ)</a:t>
            </a:r>
          </a:p>
          <a:p>
            <a:r>
              <a:rPr lang="ru-RU" sz="1800" b="1" dirty="0"/>
              <a:t>Определение конкретной бизнес-задачи рекламной кампании.</a:t>
            </a:r>
            <a:br>
              <a:rPr lang="ru-RU" sz="1800" dirty="0"/>
            </a:br>
            <a:r>
              <a:rPr lang="ru-RU" sz="1800" i="1" dirty="0"/>
              <a:t>(Какая цель стоит перед кампанией: рост продаж, узнаваемости, привлечение новой аудитории?)</a:t>
            </a:r>
            <a:endParaRPr lang="ru-RU" sz="1800" dirty="0"/>
          </a:p>
          <a:p>
            <a:r>
              <a:rPr lang="ru-RU" sz="1800" b="1" dirty="0"/>
              <a:t>Выявление и описание характеристик целевой аудитории.</a:t>
            </a:r>
            <a:br>
              <a:rPr lang="ru-RU" sz="1800" dirty="0"/>
            </a:br>
            <a:r>
              <a:rPr lang="ru-RU" sz="1800" i="1" dirty="0"/>
              <a:t>(Каковы демографические, поведенческие и </a:t>
            </a:r>
            <a:r>
              <a:rPr lang="ru-RU" sz="1800" i="1" dirty="0" err="1"/>
              <a:t>психографические</a:t>
            </a:r>
            <a:r>
              <a:rPr lang="ru-RU" sz="1800" i="1" dirty="0"/>
              <a:t> особенности потребителей?)</a:t>
            </a:r>
            <a:endParaRPr lang="ru-RU" sz="1800" dirty="0"/>
          </a:p>
          <a:p>
            <a:r>
              <a:rPr lang="ru-RU" sz="1800" b="1" dirty="0"/>
              <a:t>Анализ коммуникационных сообщений конкурентов и формулировка уникального преимущества.</a:t>
            </a:r>
            <a:br>
              <a:rPr lang="ru-RU" sz="1800" dirty="0"/>
            </a:br>
            <a:r>
              <a:rPr lang="ru-RU" sz="1800" i="1" dirty="0"/>
              <a:t>(Что и как говорят конкуренты, и чем наше предложение будет отличаться?)</a:t>
            </a:r>
            <a:endParaRPr lang="ru-RU" sz="1800" dirty="0"/>
          </a:p>
          <a:p>
            <a:r>
              <a:rPr lang="ru-RU" sz="1800" b="1" dirty="0"/>
              <a:t>Формулировка ключевого сообщения и определение тона коммуникации.</a:t>
            </a:r>
            <a:br>
              <a:rPr lang="ru-RU" sz="1800" dirty="0"/>
            </a:br>
            <a:r>
              <a:rPr lang="ru-RU" sz="1800" i="1" dirty="0"/>
              <a:t>(Какая главная мысль должна остаться у аудитории и в каком стиле мы будем с ней говорить?)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902461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5969E-48E6-8297-AD78-845CE8102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25418E-79E5-8C53-655A-9C41DFEA7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40" y="252239"/>
            <a:ext cx="9865096" cy="1329595"/>
          </a:xfrm>
        </p:spPr>
        <p:txBody>
          <a:bodyPr/>
          <a:lstStyle/>
          <a:p>
            <a:r>
              <a:rPr lang="ru-RU" sz="2400" dirty="0">
                <a:latin typeface="+mn-lt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1EEB90-A355-E55F-0B45-6DE271B44BD7}"/>
              </a:ext>
            </a:extLst>
          </p:cNvPr>
          <p:cNvSpPr txBox="1"/>
          <p:nvPr/>
        </p:nvSpPr>
        <p:spPr>
          <a:xfrm>
            <a:off x="247010" y="2370048"/>
            <a:ext cx="1008940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/>
              <a:t>1. Определение бизнес-задачи</a:t>
            </a:r>
          </a:p>
          <a:p>
            <a:r>
              <a:rPr lang="ru-RU" sz="1400" b="1" dirty="0"/>
              <a:t>Цель кампании:</a:t>
            </a:r>
            <a:r>
              <a:rPr lang="ru-RU" sz="1400" dirty="0"/>
              <a:t> Увеличить количество посетителей в утренние часы (8:00–11:00) на 20% в течение 2 месяцев (октябрь–ноябрь 2026 г.).</a:t>
            </a:r>
          </a:p>
          <a:p>
            <a:r>
              <a:rPr lang="ru-RU" sz="1400" b="1" dirty="0"/>
              <a:t>Задачи:</a:t>
            </a:r>
            <a:r>
              <a:rPr lang="ru-RU" sz="1400" dirty="0"/>
              <a:t> привлечь новую аудиторию офисных сотрудников, повысить узнаваемость формата «завтраки с собой», увеличить средний чек за счёт комбо-предложений.</a:t>
            </a:r>
          </a:p>
          <a:p>
            <a:r>
              <a:rPr lang="ru-RU" sz="1400" b="1" dirty="0"/>
              <a:t>2. Характеристики целевой аудитории</a:t>
            </a:r>
          </a:p>
          <a:p>
            <a:r>
              <a:rPr lang="ru-RU" sz="1400" b="1" dirty="0"/>
              <a:t>Основной сегмент:</a:t>
            </a:r>
            <a:r>
              <a:rPr lang="ru-RU" sz="1400" dirty="0"/>
              <a:t> офисные сотрудники 27–45 лет, работающие в радиусе 500 м от кофеен.</a:t>
            </a:r>
          </a:p>
          <a:p>
            <a:pPr lvl="1"/>
            <a:r>
              <a:rPr lang="ru-RU" sz="1400" i="1" dirty="0"/>
              <a:t>Демография:</a:t>
            </a:r>
            <a:r>
              <a:rPr lang="ru-RU" sz="1400" dirty="0"/>
              <a:t> 60% женщин, 40% мужчин; доход средний и выше; семейные.</a:t>
            </a:r>
          </a:p>
          <a:p>
            <a:pPr lvl="1"/>
            <a:r>
              <a:rPr lang="ru-RU" sz="1400" i="1" dirty="0"/>
              <a:t>Поведение:</a:t>
            </a:r>
            <a:r>
              <a:rPr lang="ru-RU" sz="1400" dirty="0"/>
              <a:t> покупают кофе по пути на работу (будни, 8:00–9:30), ценят скорость, качество, предсказуемость.</a:t>
            </a:r>
          </a:p>
          <a:p>
            <a:pPr lvl="1"/>
            <a:r>
              <a:rPr lang="ru-RU" sz="1400" i="1" dirty="0" err="1"/>
              <a:t>Психография</a:t>
            </a:r>
            <a:r>
              <a:rPr lang="ru-RU" sz="1400" i="1" dirty="0"/>
              <a:t>:</a:t>
            </a:r>
            <a:r>
              <a:rPr lang="ru-RU" sz="1400" dirty="0"/>
              <a:t> рациональны, ценят комфорт, экономят время, реагируют на акции и программы лояльности.</a:t>
            </a:r>
          </a:p>
          <a:p>
            <a:r>
              <a:rPr lang="ru-RU" sz="1400" b="1" dirty="0"/>
              <a:t>3. Анализ коммуникаций конкурентов и уникальное преимущество</a:t>
            </a:r>
          </a:p>
          <a:p>
            <a:r>
              <a:rPr lang="ru-RU" sz="1400" b="1" dirty="0"/>
              <a:t>Конкуренты:</a:t>
            </a:r>
            <a:endParaRPr lang="ru-RU" sz="1400" dirty="0"/>
          </a:p>
          <a:p>
            <a:pPr lvl="1"/>
            <a:r>
              <a:rPr lang="ru-RU" sz="1400" dirty="0"/>
              <a:t>«Кофеин» (сеть): сообщение «Всегда рядом, всегда вкусно», акцент на доступность и широкий выбор.</a:t>
            </a:r>
          </a:p>
          <a:p>
            <a:pPr lvl="1"/>
            <a:r>
              <a:rPr lang="ru-RU" sz="1400" dirty="0"/>
              <a:t>«Бин» (локальная </a:t>
            </a:r>
            <a:r>
              <a:rPr lang="ru-RU" sz="1400" dirty="0" err="1"/>
              <a:t>specialty</a:t>
            </a:r>
            <a:r>
              <a:rPr lang="ru-RU" sz="1400" dirty="0"/>
              <a:t>-кофейня): «Кофе высшего качества», сообщение для гурманов, медленное обслуживание.</a:t>
            </a:r>
          </a:p>
          <a:p>
            <a:r>
              <a:rPr lang="ru-RU" sz="1400" b="1" dirty="0"/>
              <a:t>УТП (наше преимущество):</a:t>
            </a:r>
            <a:r>
              <a:rPr lang="ru-RU" sz="1400" dirty="0"/>
              <a:t> «Эталонный вкус за 90 секунд» – сочетание высокого качества </a:t>
            </a:r>
            <a:r>
              <a:rPr lang="ru-RU" sz="1400" dirty="0" err="1"/>
              <a:t>свежеобжаренного</a:t>
            </a:r>
            <a:r>
              <a:rPr lang="ru-RU" sz="1400" dirty="0"/>
              <a:t> кофе и минимального времени ожидания. Никто из конкурентов не делает ставку одновременно на скорость и премиальность.</a:t>
            </a:r>
          </a:p>
          <a:p>
            <a:r>
              <a:rPr lang="ru-RU" sz="1400" b="1" dirty="0"/>
              <a:t>4. Ключевое сообщение и тон коммуникации</a:t>
            </a:r>
          </a:p>
          <a:p>
            <a:r>
              <a:rPr lang="ru-RU" sz="1400" b="1" dirty="0"/>
              <a:t>Сообщение:</a:t>
            </a:r>
            <a:r>
              <a:rPr lang="ru-RU" sz="1400" dirty="0"/>
              <a:t> «Твой идеальный старт: вкусный завтрак и кофе за минуту».</a:t>
            </a:r>
          </a:p>
          <a:p>
            <a:r>
              <a:rPr lang="ru-RU" sz="1400" b="1" dirty="0"/>
              <a:t>Тон:</a:t>
            </a:r>
            <a:r>
              <a:rPr lang="ru-RU" sz="1400" dirty="0"/>
              <a:t> дружелюбный, заботливый, бодрящий, без пафоса. Обращение на «ты», короткие фразы, эмоциональные акценты на уюте и эффективности.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3E5898-905B-4851-629E-76C1B5E334F7}"/>
              </a:ext>
            </a:extLst>
          </p:cNvPr>
          <p:cNvSpPr txBox="1"/>
          <p:nvPr/>
        </p:nvSpPr>
        <p:spPr>
          <a:xfrm>
            <a:off x="247010" y="1723717"/>
            <a:ext cx="9900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C00000"/>
                </a:solidFill>
              </a:rPr>
              <a:t>Пример выполнения задания 4. Разработка стратегии рекламной кампании (бриф и SWOT-анализ</a:t>
            </a:r>
          </a:p>
        </p:txBody>
      </p:sp>
    </p:spTree>
    <p:extLst>
      <p:ext uri="{BB962C8B-B14F-4D97-AF65-F5344CB8AC3E}">
        <p14:creationId xmlns:p14="http://schemas.microsoft.com/office/powerpoint/2010/main" val="14766539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98098-ED37-1F44-3DBB-D6A908C52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34172B-CCB3-A464-2AF3-C935207CD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40" y="252239"/>
            <a:ext cx="9865096" cy="1329595"/>
          </a:xfrm>
        </p:spPr>
        <p:txBody>
          <a:bodyPr/>
          <a:lstStyle/>
          <a:p>
            <a:r>
              <a:rPr lang="ru-RU" sz="2400" dirty="0">
                <a:latin typeface="+mn-lt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217AB7-25D8-8814-D16F-0FEB80372BCD}"/>
              </a:ext>
            </a:extLst>
          </p:cNvPr>
          <p:cNvSpPr txBox="1"/>
          <p:nvPr/>
        </p:nvSpPr>
        <p:spPr>
          <a:xfrm>
            <a:off x="301996" y="1764407"/>
            <a:ext cx="10089408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r>
              <a:rPr lang="ru-RU" sz="1800" b="1" dirty="0"/>
              <a:t>5. Тактическое планирование: медиаплан и бюджет</a:t>
            </a:r>
          </a:p>
          <a:p>
            <a:r>
              <a:rPr lang="ru-RU" sz="1800" b="1" dirty="0"/>
              <a:t>Изучение </a:t>
            </a:r>
            <a:r>
              <a:rPr lang="ru-RU" sz="1800" b="1" dirty="0" err="1"/>
              <a:t>медиапредпочтений</a:t>
            </a:r>
            <a:r>
              <a:rPr lang="ru-RU" sz="1800" b="1" dirty="0"/>
              <a:t> целевой аудитории.</a:t>
            </a:r>
            <a:br>
              <a:rPr lang="ru-RU" sz="1800" dirty="0"/>
            </a:br>
            <a:r>
              <a:rPr lang="ru-RU" sz="1800" i="1" dirty="0"/>
              <a:t>(Где аудитория проводит время, какие каналы и источники информации использует?)</a:t>
            </a:r>
            <a:endParaRPr lang="ru-RU" sz="1800" dirty="0"/>
          </a:p>
          <a:p>
            <a:r>
              <a:rPr lang="ru-RU" sz="1800" b="1" dirty="0"/>
              <a:t>Обоснование выбора каналов коммуникации с учётом времени и места контакта.</a:t>
            </a:r>
            <a:br>
              <a:rPr lang="ru-RU" sz="1800" dirty="0"/>
            </a:br>
            <a:r>
              <a:rPr lang="ru-RU" sz="1800" i="1" dirty="0"/>
              <a:t>(Какие каналы позволят доставить сообщение точно в нужный момент?)</a:t>
            </a:r>
            <a:endParaRPr lang="ru-RU" sz="1800" dirty="0"/>
          </a:p>
          <a:p>
            <a:r>
              <a:rPr lang="ru-RU" sz="1800" b="1" dirty="0"/>
              <a:t>Расчёт бюджета и прогнозирование ключевых показателей эффективности.</a:t>
            </a:r>
            <a:br>
              <a:rPr lang="ru-RU" sz="1800" dirty="0"/>
            </a:br>
            <a:r>
              <a:rPr lang="ru-RU" sz="1800" i="1" dirty="0"/>
              <a:t>(Сколько средств потребуется и какой результат планируется получить?)</a:t>
            </a:r>
            <a:endParaRPr lang="ru-RU" sz="1800" dirty="0"/>
          </a:p>
          <a:p>
            <a:r>
              <a:rPr lang="ru-RU" sz="1800" b="1" dirty="0"/>
              <a:t>Распределение бюджета по временным периодам и каналам.</a:t>
            </a:r>
            <a:br>
              <a:rPr lang="ru-RU" sz="1800" dirty="0"/>
            </a:br>
            <a:r>
              <a:rPr lang="ru-RU" sz="1800" i="1" dirty="0"/>
              <a:t>(Как равномерно или волнообразно распределить активность в течение кампании?)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66817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33BB7-7FAD-D65E-FEF6-3326C15A2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199C1E9-C7D4-D232-3C66-F222112E66C2}"/>
              </a:ext>
            </a:extLst>
          </p:cNvPr>
          <p:cNvSpPr/>
          <p:nvPr/>
        </p:nvSpPr>
        <p:spPr>
          <a:xfrm>
            <a:off x="291280" y="1887805"/>
            <a:ext cx="98650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536575" algn="just">
              <a:spcAft>
                <a:spcPts val="0"/>
              </a:spcAft>
            </a:pPr>
            <a:r>
              <a:rPr lang="ru-RU" sz="2000" dirty="0">
                <a:cs typeface="Arial" panose="020B0604020202020204" pitchFamily="34" charset="0"/>
              </a:rPr>
              <a:t>Разместить информацию о базе прохождения практики и назначенном руководителе, указать, какие вопросы рассматривались на инструктивном совещании с ответственным лицом от Профильной организации, а также о прохождении вводного и первичного инструктажа на рабочем месте практиканта.</a:t>
            </a:r>
          </a:p>
          <a:p>
            <a:pPr marR="53975" indent="536575" algn="just">
              <a:spcAft>
                <a:spcPts val="0"/>
              </a:spcAft>
            </a:pPr>
            <a:r>
              <a:rPr lang="ru-RU" sz="2000" i="1" dirty="0">
                <a:cs typeface="Arial" panose="020B0604020202020204" pitchFamily="34" charset="0"/>
              </a:rPr>
              <a:t>Например: Производственная практика проходила в организации ООО …., в отделе ... в должности … в период с</a:t>
            </a:r>
            <a:r>
              <a:rPr lang="en-US" sz="2000" i="1" dirty="0">
                <a:cs typeface="Arial" panose="020B0604020202020204" pitchFamily="34" charset="0"/>
              </a:rPr>
              <a:t> </a:t>
            </a:r>
            <a:r>
              <a:rPr lang="ru-RU" sz="2000" i="1" dirty="0">
                <a:cs typeface="Arial" panose="020B0604020202020204" pitchFamily="34" charset="0"/>
              </a:rPr>
              <a:t>«___» _______ 20__ г. по «__» _____ 20__ г.</a:t>
            </a:r>
          </a:p>
          <a:p>
            <a:pPr marR="53975" indent="536575" algn="just">
              <a:spcAft>
                <a:spcPts val="0"/>
              </a:spcAft>
            </a:pPr>
            <a:r>
              <a:rPr lang="ru-RU" sz="2000" i="1" dirty="0">
                <a:cs typeface="Arial" panose="020B0604020202020204" pitchFamily="34" charset="0"/>
              </a:rPr>
              <a:t>Компания зарегистрирована по адресу: г. Москва, … (указать адрес).</a:t>
            </a:r>
          </a:p>
          <a:p>
            <a:pPr marR="53975" indent="536575" algn="just">
              <a:spcAft>
                <a:spcPts val="0"/>
              </a:spcAft>
            </a:pPr>
            <a:r>
              <a:rPr lang="ru-RU" sz="2000" i="1" dirty="0">
                <a:cs typeface="Arial" panose="020B0604020202020204" pitchFamily="34" charset="0"/>
              </a:rPr>
              <a:t>Основным видом деятельности компании является … (дать характеристику сферы деятельности компании).</a:t>
            </a:r>
          </a:p>
          <a:p>
            <a:pPr marR="53975" indent="536575" algn="just">
              <a:spcAft>
                <a:spcPts val="0"/>
              </a:spcAft>
            </a:pPr>
            <a:r>
              <a:rPr lang="ru-RU" sz="2000" i="1" dirty="0">
                <a:cs typeface="Arial" panose="020B0604020202020204" pitchFamily="34" charset="0"/>
              </a:rPr>
              <a:t>Руководителем практики от компании назначен … (сообщить Ф.И.О. руководителя).</a:t>
            </a:r>
          </a:p>
          <a:p>
            <a:pPr marR="53975" indent="536575" algn="just">
              <a:spcAft>
                <a:spcPts val="0"/>
              </a:spcAft>
            </a:pPr>
            <a:r>
              <a:rPr lang="ru-RU" sz="2000" i="1" dirty="0">
                <a:cs typeface="Arial" panose="020B0604020202020204" pitchFamily="34" charset="0"/>
              </a:rPr>
              <a:t>На первом инструктивном совещании были рассмотрены следующие вопросы …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5AE8BF1-5689-1B1B-A70B-10EB62D4E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232" y="14032"/>
            <a:ext cx="10079036" cy="1661993"/>
          </a:xfrm>
        </p:spPr>
        <p:txBody>
          <a:bodyPr/>
          <a:lstStyle/>
          <a:p>
            <a:r>
              <a:rPr lang="ru-RU" sz="2400" dirty="0"/>
              <a:t>1. Инструктаж по соблюдению правил противопожарной безопасности, правил охраны труда, техники безопасности, санитарно-эпидемиологических правил и гигиенических нормативов</a:t>
            </a:r>
          </a:p>
        </p:txBody>
      </p:sp>
    </p:spTree>
    <p:extLst>
      <p:ext uri="{BB962C8B-B14F-4D97-AF65-F5344CB8AC3E}">
        <p14:creationId xmlns:p14="http://schemas.microsoft.com/office/powerpoint/2010/main" val="2604244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22D47-5BDB-8E97-C124-56364333B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AE4E0E-7D1A-B298-AA30-39CC9BC0B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40" y="252239"/>
            <a:ext cx="9865096" cy="1329595"/>
          </a:xfrm>
        </p:spPr>
        <p:txBody>
          <a:bodyPr/>
          <a:lstStyle/>
          <a:p>
            <a:r>
              <a:rPr lang="ru-RU" sz="2400" dirty="0">
                <a:latin typeface="+mn-lt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5AF32B-42A2-CA74-1044-FCC7A4E2EBF0}"/>
              </a:ext>
            </a:extLst>
          </p:cNvPr>
          <p:cNvSpPr txBox="1"/>
          <p:nvPr/>
        </p:nvSpPr>
        <p:spPr>
          <a:xfrm>
            <a:off x="239253" y="2234932"/>
            <a:ext cx="10089408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700" b="1" dirty="0"/>
              <a:t>1. </a:t>
            </a:r>
            <a:r>
              <a:rPr lang="ru-RU" sz="1700" b="1" dirty="0" err="1"/>
              <a:t>Медиапредпочтения</a:t>
            </a:r>
            <a:r>
              <a:rPr lang="ru-RU" sz="1700" b="1" dirty="0"/>
              <a:t> целевой аудитории</a:t>
            </a:r>
          </a:p>
          <a:p>
            <a:r>
              <a:rPr lang="ru-RU" sz="1700" dirty="0"/>
              <a:t>Офисные сотрудники:</a:t>
            </a:r>
          </a:p>
          <a:p>
            <a:pPr lvl="1"/>
            <a:r>
              <a:rPr lang="ru-RU" sz="1700" dirty="0"/>
              <a:t>Утром: читают новости в </a:t>
            </a:r>
            <a:r>
              <a:rPr lang="ru-RU" sz="1700" dirty="0" err="1"/>
              <a:t>Telegram</a:t>
            </a:r>
            <a:r>
              <a:rPr lang="ru-RU" sz="1700" dirty="0"/>
              <a:t>, проверяют почту, слушают музыку в </a:t>
            </a:r>
            <a:r>
              <a:rPr lang="ru-RU" sz="1700" dirty="0" err="1"/>
              <a:t>Яндекс.Музыке</a:t>
            </a:r>
            <a:r>
              <a:rPr lang="ru-RU" sz="1700" dirty="0"/>
              <a:t>.</a:t>
            </a:r>
          </a:p>
          <a:p>
            <a:pPr lvl="1"/>
            <a:r>
              <a:rPr lang="ru-RU" sz="1700" dirty="0"/>
              <a:t>В течение дня: сидят во ВКонтакте (профессиональные и районные паблики), пользуются картами (2ГИС, </a:t>
            </a:r>
            <a:r>
              <a:rPr lang="ru-RU" sz="1700" dirty="0" err="1"/>
              <a:t>Яндекс.Карты</a:t>
            </a:r>
            <a:r>
              <a:rPr lang="ru-RU" sz="1700" dirty="0"/>
              <a:t>) для поиска мест рядом.</a:t>
            </a:r>
          </a:p>
          <a:p>
            <a:pPr lvl="1"/>
            <a:r>
              <a:rPr lang="ru-RU" sz="1700" dirty="0"/>
              <a:t>На работе: открыты к </a:t>
            </a:r>
            <a:r>
              <a:rPr lang="ru-RU" sz="1700" dirty="0" err="1"/>
              <a:t>email</a:t>
            </a:r>
            <a:r>
              <a:rPr lang="ru-RU" sz="1700" dirty="0"/>
              <a:t>-рассылкам (если подписались).</a:t>
            </a:r>
          </a:p>
          <a:p>
            <a:r>
              <a:rPr lang="ru-RU" sz="1700" b="1" dirty="0"/>
              <a:t>2. Обоснование выбора каналов</a:t>
            </a:r>
          </a:p>
          <a:p>
            <a:r>
              <a:rPr lang="ru-RU" sz="1700" b="1" dirty="0" err="1"/>
              <a:t>Яндекс.Директ</a:t>
            </a:r>
            <a:r>
              <a:rPr lang="ru-RU" sz="1700" dirty="0"/>
              <a:t> (контекст): показы по запросам «кофе с собой утром», «завтрак рядом» – точное попадание в момент потребности.</a:t>
            </a:r>
          </a:p>
          <a:p>
            <a:r>
              <a:rPr lang="ru-RU" sz="1700" b="1" dirty="0"/>
              <a:t>VK </a:t>
            </a:r>
            <a:r>
              <a:rPr lang="ru-RU" sz="1700" b="1" dirty="0" err="1"/>
              <a:t>таргет</a:t>
            </a:r>
            <a:r>
              <a:rPr lang="ru-RU" sz="1700" dirty="0"/>
              <a:t> (</a:t>
            </a:r>
            <a:r>
              <a:rPr lang="ru-RU" sz="1700" dirty="0" err="1"/>
              <a:t>гео</a:t>
            </a:r>
            <a:r>
              <a:rPr lang="ru-RU" sz="1700" dirty="0"/>
              <a:t> + интересы): жители и работники близлежащих домов/офисов, настройка на будни, утро.</a:t>
            </a:r>
          </a:p>
          <a:p>
            <a:r>
              <a:rPr lang="ru-RU" sz="1700" b="1" dirty="0"/>
              <a:t>Наружная реклама:</a:t>
            </a:r>
            <a:r>
              <a:rPr lang="ru-RU" sz="1700" dirty="0"/>
              <a:t> штендеры у входа, листовки в бизнес-центрах – прямой контакт у места работы.</a:t>
            </a:r>
          </a:p>
          <a:p>
            <a:r>
              <a:rPr lang="ru-RU" sz="1700" b="1" dirty="0" err="1"/>
              <a:t>Email</a:t>
            </a:r>
            <a:r>
              <a:rPr lang="ru-RU" sz="1700" b="1" dirty="0"/>
              <a:t>-рассылка:</a:t>
            </a:r>
            <a:r>
              <a:rPr lang="ru-RU" sz="1700" dirty="0"/>
              <a:t> по базе существующих клиентов с промокодами на утро</a:t>
            </a:r>
            <a:r>
              <a:rPr lang="ru-RU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D91914-4E73-38AF-A80E-E357D28A6DC4}"/>
              </a:ext>
            </a:extLst>
          </p:cNvPr>
          <p:cNvSpPr txBox="1"/>
          <p:nvPr/>
        </p:nvSpPr>
        <p:spPr>
          <a:xfrm>
            <a:off x="247010" y="1723717"/>
            <a:ext cx="9900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C00000"/>
                </a:solidFill>
              </a:rPr>
              <a:t>Пример выполнения задания  5. Тактическое планирование: медиаплан и бюджет</a:t>
            </a:r>
          </a:p>
        </p:txBody>
      </p:sp>
    </p:spTree>
    <p:extLst>
      <p:ext uri="{BB962C8B-B14F-4D97-AF65-F5344CB8AC3E}">
        <p14:creationId xmlns:p14="http://schemas.microsoft.com/office/powerpoint/2010/main" val="25768916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B4FA3-5ED2-2276-4A0B-81DA5FF80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9D51C4-26AF-9521-BD4C-33CF40A5C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40" y="252239"/>
            <a:ext cx="9865096" cy="1329595"/>
          </a:xfrm>
        </p:spPr>
        <p:txBody>
          <a:bodyPr/>
          <a:lstStyle/>
          <a:p>
            <a:r>
              <a:rPr lang="ru-RU" sz="2400" dirty="0">
                <a:latin typeface="+mn-lt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B3C8DF-DDBD-CE7F-4090-93F4911800A9}"/>
              </a:ext>
            </a:extLst>
          </p:cNvPr>
          <p:cNvSpPr txBox="1"/>
          <p:nvPr/>
        </p:nvSpPr>
        <p:spPr>
          <a:xfrm>
            <a:off x="247010" y="1723717"/>
            <a:ext cx="9900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C00000"/>
                </a:solidFill>
              </a:rPr>
              <a:t>Пример выполнения задания  5. Тактическое планирование: медиаплан и бюджет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68D70BF5-E55C-3FFB-A2D3-6C486704A3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437907"/>
              </p:ext>
            </p:extLst>
          </p:nvPr>
        </p:nvGraphicFramePr>
        <p:xfrm>
          <a:off x="313904" y="2510388"/>
          <a:ext cx="10145366" cy="2873502"/>
        </p:xfrm>
        <a:graphic>
          <a:graphicData uri="http://schemas.openxmlformats.org/drawingml/2006/table">
            <a:tbl>
              <a:tblPr/>
              <a:tblGrid>
                <a:gridCol w="1576412">
                  <a:extLst>
                    <a:ext uri="{9D8B030D-6E8A-4147-A177-3AD203B41FA5}">
                      <a16:colId xmlns:a16="http://schemas.microsoft.com/office/drawing/2014/main" val="3521937167"/>
                    </a:ext>
                  </a:extLst>
                </a:gridCol>
                <a:gridCol w="1275959">
                  <a:extLst>
                    <a:ext uri="{9D8B030D-6E8A-4147-A177-3AD203B41FA5}">
                      <a16:colId xmlns:a16="http://schemas.microsoft.com/office/drawing/2014/main" val="295427351"/>
                    </a:ext>
                  </a:extLst>
                </a:gridCol>
                <a:gridCol w="1458599">
                  <a:extLst>
                    <a:ext uri="{9D8B030D-6E8A-4147-A177-3AD203B41FA5}">
                      <a16:colId xmlns:a16="http://schemas.microsoft.com/office/drawing/2014/main" val="2390969264"/>
                    </a:ext>
                  </a:extLst>
                </a:gridCol>
                <a:gridCol w="1458599">
                  <a:extLst>
                    <a:ext uri="{9D8B030D-6E8A-4147-A177-3AD203B41FA5}">
                      <a16:colId xmlns:a16="http://schemas.microsoft.com/office/drawing/2014/main" val="3397235988"/>
                    </a:ext>
                  </a:extLst>
                </a:gridCol>
                <a:gridCol w="1458599">
                  <a:extLst>
                    <a:ext uri="{9D8B030D-6E8A-4147-A177-3AD203B41FA5}">
                      <a16:colId xmlns:a16="http://schemas.microsoft.com/office/drawing/2014/main" val="3011553582"/>
                    </a:ext>
                  </a:extLst>
                </a:gridCol>
                <a:gridCol w="1458599">
                  <a:extLst>
                    <a:ext uri="{9D8B030D-6E8A-4147-A177-3AD203B41FA5}">
                      <a16:colId xmlns:a16="http://schemas.microsoft.com/office/drawing/2014/main" val="1465336697"/>
                    </a:ext>
                  </a:extLst>
                </a:gridCol>
                <a:gridCol w="1458599">
                  <a:extLst>
                    <a:ext uri="{9D8B030D-6E8A-4147-A177-3AD203B41FA5}">
                      <a16:colId xmlns:a16="http://schemas.microsoft.com/office/drawing/2014/main" val="21177284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b="1" dirty="0">
                          <a:effectLst/>
                          <a:latin typeface="quote-cjk-patch"/>
                        </a:rPr>
                        <a:t>Канал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b="1" dirty="0">
                          <a:effectLst/>
                          <a:latin typeface="quote-cjk-patch"/>
                        </a:rPr>
                        <a:t>Бюджет, руб.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b="1" dirty="0">
                          <a:effectLst/>
                          <a:latin typeface="quote-cjk-patch"/>
                        </a:rPr>
                        <a:t>Ожидаемый охват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b="1" dirty="0">
                          <a:effectLst/>
                          <a:latin typeface="quote-cjk-patch"/>
                        </a:rPr>
                        <a:t>Ожидаемые переходы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b="1" dirty="0">
                          <a:effectLst/>
                          <a:latin typeface="quote-cjk-patch"/>
                        </a:rPr>
                        <a:t>Прогноз конверсии, %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b="1" dirty="0">
                          <a:effectLst/>
                          <a:latin typeface="quote-cjk-patch"/>
                        </a:rPr>
                        <a:t>Прогноз новых клиентов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en-US" b="1" dirty="0">
                          <a:effectLst/>
                          <a:latin typeface="quote-cjk-patch"/>
                        </a:rPr>
                        <a:t>CPA, </a:t>
                      </a:r>
                      <a:r>
                        <a:rPr lang="ru-RU" b="1" dirty="0">
                          <a:effectLst/>
                          <a:latin typeface="quote-cjk-patch"/>
                        </a:rPr>
                        <a:t>руб.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20761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Яндекс.Директ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15 000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30 000 показов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450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8%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36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417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31838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b="0">
                          <a:effectLst/>
                          <a:latin typeface="quote-cjk-patch"/>
                        </a:rPr>
                        <a:t>VK </a:t>
                      </a:r>
                      <a:r>
                        <a:rPr lang="ru-RU" b="0">
                          <a:effectLst/>
                          <a:latin typeface="quote-cjk-patch"/>
                        </a:rPr>
                        <a:t>таргет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20 000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50 000 показов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800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5%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40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500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30535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Наружная реклама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15 000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5 000 контактов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—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3% (оценка)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150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100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85110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b="0">
                          <a:effectLst/>
                          <a:latin typeface="quote-cjk-patch"/>
                        </a:rPr>
                        <a:t>Email-</a:t>
                      </a:r>
                      <a:r>
                        <a:rPr lang="ru-RU" b="0">
                          <a:effectLst/>
                          <a:latin typeface="quote-cjk-patch"/>
                        </a:rPr>
                        <a:t>рассылка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3 000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2 500 получателей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500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12%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60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50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5850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1">
                          <a:effectLst/>
                          <a:latin typeface="quote-cjk-patch"/>
                        </a:rPr>
                        <a:t>ИТОГО</a:t>
                      </a:r>
                      <a:endParaRPr lang="ru-RU" b="0">
                        <a:effectLst/>
                        <a:latin typeface="quote-cjk-patch"/>
                      </a:endParaRP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1">
                          <a:effectLst/>
                          <a:latin typeface="quote-cjk-patch"/>
                        </a:rPr>
                        <a:t>53 000</a:t>
                      </a:r>
                      <a:endParaRPr lang="ru-RU" b="0">
                        <a:effectLst/>
                        <a:latin typeface="quote-cjk-patch"/>
                      </a:endParaRP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b="0">
                        <a:effectLst/>
                        <a:latin typeface="quote-cjk-patch"/>
                      </a:endParaRP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b="0">
                        <a:effectLst/>
                        <a:latin typeface="quote-cjk-patch"/>
                      </a:endParaRP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b="0">
                        <a:effectLst/>
                        <a:latin typeface="quote-cjk-patch"/>
                      </a:endParaRP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1">
                          <a:effectLst/>
                          <a:latin typeface="quote-cjk-patch"/>
                        </a:rPr>
                        <a:t>286</a:t>
                      </a:r>
                      <a:endParaRPr lang="ru-RU" b="0">
                        <a:effectLst/>
                        <a:latin typeface="quote-cjk-patch"/>
                      </a:endParaRP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1" dirty="0">
                          <a:effectLst/>
                          <a:latin typeface="quote-cjk-patch"/>
                        </a:rPr>
                        <a:t>185</a:t>
                      </a:r>
                      <a:endParaRPr lang="ru-RU" b="0" dirty="0">
                        <a:effectLst/>
                        <a:latin typeface="quote-cjk-patch"/>
                      </a:endParaRP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909899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5E5B72A8-A4DE-3A34-A941-E224649B6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252" y="2782897"/>
            <a:ext cx="65" cy="5045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12677" rIns="0" bIns="112677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B27ACB-305A-84A1-0A5A-A6092C3C0634}"/>
              </a:ext>
            </a:extLst>
          </p:cNvPr>
          <p:cNvSpPr txBox="1"/>
          <p:nvPr/>
        </p:nvSpPr>
        <p:spPr>
          <a:xfrm>
            <a:off x="313904" y="2124747"/>
            <a:ext cx="6206836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700" b="1" i="0" u="none" strike="noStrike" cap="none" normalizeH="0" baseline="0" dirty="0">
                <a:ln>
                  <a:noFill/>
                </a:ln>
                <a:solidFill>
                  <a:srgbClr val="0F1115"/>
                </a:solidFill>
                <a:effectLst/>
              </a:rPr>
              <a:t>3. Расчёт бюджета и прогноз KPI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29F3EB-D3B6-40C3-8A7B-8274F268BEBF}"/>
              </a:ext>
            </a:extLst>
          </p:cNvPr>
          <p:cNvSpPr txBox="1"/>
          <p:nvPr/>
        </p:nvSpPr>
        <p:spPr>
          <a:xfrm>
            <a:off x="279058" y="5801229"/>
            <a:ext cx="9083793" cy="1408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ru-RU" sz="1700" b="1" dirty="0">
                <a:solidFill>
                  <a:srgbClr val="0F1115"/>
                </a:solidFill>
                <a:effectLst/>
              </a:rPr>
              <a:t>4. Распределение бюджета по времени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700" b="0" i="0" dirty="0">
                <a:solidFill>
                  <a:srgbClr val="0F1115"/>
                </a:solidFill>
                <a:effectLst/>
              </a:rPr>
              <a:t>Кампания длится 8 недель (октябрь–ноябрь).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700" b="1" i="0" dirty="0" err="1">
                <a:solidFill>
                  <a:srgbClr val="0F1115"/>
                </a:solidFill>
                <a:effectLst/>
              </a:rPr>
              <a:t>Яндекс.Директ</a:t>
            </a:r>
            <a:r>
              <a:rPr lang="ru-RU" sz="1700" b="1" i="0" dirty="0">
                <a:solidFill>
                  <a:srgbClr val="0F1115"/>
                </a:solidFill>
                <a:effectLst/>
              </a:rPr>
              <a:t> и VK</a:t>
            </a:r>
            <a:r>
              <a:rPr lang="ru-RU" sz="1700" b="0" i="0" dirty="0">
                <a:solidFill>
                  <a:srgbClr val="0F1115"/>
                </a:solidFill>
                <a:effectLst/>
              </a:rPr>
              <a:t> – равномерно в будни, с усилением в первые 2 недели для разогрева.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700" b="1" i="0" dirty="0" err="1">
                <a:solidFill>
                  <a:srgbClr val="0F1115"/>
                </a:solidFill>
                <a:effectLst/>
              </a:rPr>
              <a:t>Email</a:t>
            </a:r>
            <a:r>
              <a:rPr lang="ru-RU" sz="1700" b="1" i="0" dirty="0">
                <a:solidFill>
                  <a:srgbClr val="0F1115"/>
                </a:solidFill>
                <a:effectLst/>
              </a:rPr>
              <a:t>-рассылка</a:t>
            </a:r>
            <a:r>
              <a:rPr lang="ru-RU" sz="1700" b="0" i="0" dirty="0">
                <a:solidFill>
                  <a:srgbClr val="0F1115"/>
                </a:solidFill>
                <a:effectLst/>
              </a:rPr>
              <a:t> – еженедельно по понедельникам (утро).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700" b="1" i="0" dirty="0">
                <a:solidFill>
                  <a:srgbClr val="0F1115"/>
                </a:solidFill>
                <a:effectLst/>
              </a:rPr>
              <a:t>Наружная реклама</a:t>
            </a:r>
            <a:r>
              <a:rPr lang="ru-RU" sz="1700" b="0" i="0" dirty="0">
                <a:solidFill>
                  <a:srgbClr val="0F1115"/>
                </a:solidFill>
                <a:effectLst/>
              </a:rPr>
              <a:t> – постоянное присутствие в течение всего периода.</a:t>
            </a:r>
          </a:p>
        </p:txBody>
      </p:sp>
    </p:spTree>
    <p:extLst>
      <p:ext uri="{BB962C8B-B14F-4D97-AF65-F5344CB8AC3E}">
        <p14:creationId xmlns:p14="http://schemas.microsoft.com/office/powerpoint/2010/main" val="2822950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A0FFA-3D59-AF70-55CC-C6EC91721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289EE9-25A1-DD96-75D4-60C9B4ACC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40" y="252239"/>
            <a:ext cx="9865096" cy="1329595"/>
          </a:xfrm>
        </p:spPr>
        <p:txBody>
          <a:bodyPr/>
          <a:lstStyle/>
          <a:p>
            <a:r>
              <a:rPr lang="ru-RU" sz="2400" dirty="0">
                <a:latin typeface="+mn-lt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6AF1C2-4D09-37B6-EC5A-B9831837F86B}"/>
              </a:ext>
            </a:extLst>
          </p:cNvPr>
          <p:cNvSpPr txBox="1"/>
          <p:nvPr/>
        </p:nvSpPr>
        <p:spPr>
          <a:xfrm>
            <a:off x="301996" y="1764407"/>
            <a:ext cx="1008940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/>
              <a:t>6. План мероприятий (ивент-маркетинг)</a:t>
            </a:r>
          </a:p>
          <a:p>
            <a:r>
              <a:rPr lang="ru-RU" sz="1800" b="1" dirty="0"/>
              <a:t>Выбор формата события, соответствующего интересам целевой аудитории.</a:t>
            </a:r>
            <a:br>
              <a:rPr lang="ru-RU" sz="1800" dirty="0"/>
            </a:br>
            <a:r>
              <a:rPr lang="ru-RU" sz="1800" i="1" dirty="0"/>
              <a:t>(Какое мероприятие вызовет отклик и желание участвовать?)</a:t>
            </a:r>
            <a:endParaRPr lang="ru-RU" sz="1800" dirty="0"/>
          </a:p>
          <a:p>
            <a:r>
              <a:rPr lang="ru-RU" sz="1800" b="1" dirty="0"/>
              <a:t>Проектирование эмоционального опыта и сценария взаимодействия с гостями.</a:t>
            </a:r>
            <a:br>
              <a:rPr lang="ru-RU" sz="1800" dirty="0"/>
            </a:br>
            <a:r>
              <a:rPr lang="ru-RU" sz="1800" i="1" dirty="0"/>
              <a:t>(Что должны почувствовать участники и какие действия совершить?)</a:t>
            </a:r>
            <a:endParaRPr lang="ru-RU" sz="1800" dirty="0"/>
          </a:p>
          <a:p>
            <a:r>
              <a:rPr lang="ru-RU" sz="1800" b="1" dirty="0"/>
              <a:t>Оценка необходимых ресурсов и составление сметы мероприятия.</a:t>
            </a:r>
            <a:br>
              <a:rPr lang="ru-RU" sz="1800" dirty="0"/>
            </a:br>
            <a:r>
              <a:rPr lang="ru-RU" sz="1800" i="1" dirty="0"/>
              <a:t>(Какие материалы, персонал и оборудование потребуются для проведения?)</a:t>
            </a:r>
            <a:endParaRPr lang="ru-RU" sz="1800" dirty="0"/>
          </a:p>
          <a:p>
            <a:r>
              <a:rPr lang="ru-RU" sz="1800" b="1" dirty="0"/>
              <a:t>Определение способов информирования и критериев успеха ивента.</a:t>
            </a:r>
            <a:br>
              <a:rPr lang="ru-RU" sz="1800" dirty="0"/>
            </a:br>
            <a:r>
              <a:rPr lang="ru-RU" sz="1800" i="1" dirty="0"/>
              <a:t>(Как будем приглашать и по каким показателям поймём, что мероприятие удалось?)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4064174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8ED01-B699-B9FE-F446-B8DA6EADF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28FFF7-B6F6-A03E-F1F8-B2673243F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40" y="252239"/>
            <a:ext cx="9865096" cy="1329595"/>
          </a:xfrm>
        </p:spPr>
        <p:txBody>
          <a:bodyPr/>
          <a:lstStyle/>
          <a:p>
            <a:r>
              <a:rPr lang="ru-RU" sz="2400" dirty="0">
                <a:latin typeface="+mn-lt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113271-79D5-BE32-CE4C-C8FC7CAD6C31}"/>
              </a:ext>
            </a:extLst>
          </p:cNvPr>
          <p:cNvSpPr txBox="1"/>
          <p:nvPr/>
        </p:nvSpPr>
        <p:spPr>
          <a:xfrm>
            <a:off x="390457" y="2288203"/>
            <a:ext cx="10019897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ru-RU" sz="1700" b="1" dirty="0">
                <a:solidFill>
                  <a:srgbClr val="0F1115"/>
                </a:solidFill>
                <a:effectLst/>
              </a:rPr>
              <a:t>1. Выбор формата события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700" b="1" i="0" dirty="0">
                <a:solidFill>
                  <a:srgbClr val="0F1115"/>
                </a:solidFill>
                <a:effectLst/>
              </a:rPr>
              <a:t>Мероприятие:</a:t>
            </a:r>
            <a:r>
              <a:rPr lang="ru-RU" sz="1700" b="0" i="0" dirty="0">
                <a:solidFill>
                  <a:srgbClr val="0F1115"/>
                </a:solidFill>
                <a:effectLst/>
              </a:rPr>
              <a:t> «Кофейное утро: мастер-класс по латте-арт для начинающих».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700" b="1" i="0" dirty="0">
                <a:solidFill>
                  <a:srgbClr val="0F1115"/>
                </a:solidFill>
                <a:effectLst/>
              </a:rPr>
              <a:t>Обоснование:</a:t>
            </a:r>
            <a:r>
              <a:rPr lang="ru-RU" sz="1700" b="0" i="0" dirty="0">
                <a:solidFill>
                  <a:srgbClr val="0F1115"/>
                </a:solidFill>
                <a:effectLst/>
              </a:rPr>
              <a:t> соответствует интересам ЦА (студенты и офисные сотрудники хотят научиться чему-то новому, получить опыт), создаёт позитивные эмоции и привязку к бренду.</a:t>
            </a:r>
          </a:p>
          <a:p>
            <a:pPr algn="l">
              <a:lnSpc>
                <a:spcPts val="2100"/>
              </a:lnSpc>
              <a:buNone/>
            </a:pPr>
            <a:r>
              <a:rPr lang="ru-RU" sz="1700" b="1" dirty="0">
                <a:solidFill>
                  <a:srgbClr val="0F1115"/>
                </a:solidFill>
                <a:effectLst/>
              </a:rPr>
              <a:t>2. Сценарий взаимодействия с гостями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700" b="0" i="0" dirty="0">
                <a:solidFill>
                  <a:srgbClr val="0F1115"/>
                </a:solidFill>
                <a:effectLst/>
              </a:rPr>
              <a:t>Дата и время: суббота, 25 октября, 10:00–12:00.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700" b="0" i="0" dirty="0">
                <a:solidFill>
                  <a:srgbClr val="0F1115"/>
                </a:solidFill>
                <a:effectLst/>
              </a:rPr>
              <a:t>Программа: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1700" b="0" i="0" dirty="0">
                <a:solidFill>
                  <a:srgbClr val="0F1115"/>
                </a:solidFill>
                <a:effectLst/>
              </a:rPr>
              <a:t>09:45–10:00 – регистрация, приветственный кофе.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1700" b="0" i="0" dirty="0">
                <a:solidFill>
                  <a:srgbClr val="0F1115"/>
                </a:solidFill>
                <a:effectLst/>
              </a:rPr>
              <a:t>10:00–10:15 – лекция о кофе: сорта, обжарка.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1700" b="0" i="0" dirty="0">
                <a:solidFill>
                  <a:srgbClr val="0F1115"/>
                </a:solidFill>
                <a:effectLst/>
              </a:rPr>
              <a:t>10:15–11:00 – мастер-класс от шеф-бариста (основы латте-арт).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1700" b="0" i="0" dirty="0">
                <a:solidFill>
                  <a:srgbClr val="0F1115"/>
                </a:solidFill>
                <a:effectLst/>
              </a:rPr>
              <a:t>11:00–11:30 – практика: участники пробуют сами.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1700" b="0" i="0" dirty="0">
                <a:solidFill>
                  <a:srgbClr val="0F1115"/>
                </a:solidFill>
                <a:effectLst/>
              </a:rPr>
              <a:t>11:30–11:45 – конкурс на лучший рисунок, призы.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1700" b="0" i="0" dirty="0">
                <a:solidFill>
                  <a:srgbClr val="0F1115"/>
                </a:solidFill>
                <a:effectLst/>
              </a:rPr>
              <a:t>11:45–12:00 – фотосессия, свободное общение, скидка 15% для участников.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FC169F-D0B0-1796-2AFD-6844D9F76AB7}"/>
              </a:ext>
            </a:extLst>
          </p:cNvPr>
          <p:cNvSpPr txBox="1"/>
          <p:nvPr/>
        </p:nvSpPr>
        <p:spPr>
          <a:xfrm>
            <a:off x="267440" y="1764407"/>
            <a:ext cx="1015852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700" b="1" dirty="0">
                <a:solidFill>
                  <a:srgbClr val="C00000"/>
                </a:solidFill>
              </a:rPr>
              <a:t>Пример выполнения задания  6. План мероприятий (ивент-маркетинг)</a:t>
            </a:r>
          </a:p>
          <a:p>
            <a:endParaRPr lang="ru-RU" sz="17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8168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40361-B413-9D99-4B5F-4732D106E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2A80F8-59C4-1CB1-51CD-D0A82087E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40" y="252239"/>
            <a:ext cx="9865096" cy="1329595"/>
          </a:xfrm>
        </p:spPr>
        <p:txBody>
          <a:bodyPr/>
          <a:lstStyle/>
          <a:p>
            <a:r>
              <a:rPr lang="ru-RU" sz="2400" dirty="0">
                <a:latin typeface="+mn-lt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EC0F02-1C9A-63F2-85AD-00416171C3D3}"/>
              </a:ext>
            </a:extLst>
          </p:cNvPr>
          <p:cNvSpPr txBox="1"/>
          <p:nvPr/>
        </p:nvSpPr>
        <p:spPr>
          <a:xfrm>
            <a:off x="267440" y="1764407"/>
            <a:ext cx="1015852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700" b="1" dirty="0">
                <a:solidFill>
                  <a:srgbClr val="C00000"/>
                </a:solidFill>
              </a:rPr>
              <a:t>Пример выполнения задания  6. План мероприятий (ивент-маркетинг)</a:t>
            </a:r>
          </a:p>
          <a:p>
            <a:endParaRPr lang="ru-RU" sz="17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DC12DF4A-6263-B80B-5BFB-A936C59EC7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01165"/>
              </p:ext>
            </p:extLst>
          </p:nvPr>
        </p:nvGraphicFramePr>
        <p:xfrm>
          <a:off x="286373" y="2591209"/>
          <a:ext cx="4484263" cy="3107436"/>
        </p:xfrm>
        <a:graphic>
          <a:graphicData uri="http://schemas.openxmlformats.org/drawingml/2006/table">
            <a:tbl>
              <a:tblPr/>
              <a:tblGrid>
                <a:gridCol w="2854430">
                  <a:extLst>
                    <a:ext uri="{9D8B030D-6E8A-4147-A177-3AD203B41FA5}">
                      <a16:colId xmlns:a16="http://schemas.microsoft.com/office/drawing/2014/main" val="243509911"/>
                    </a:ext>
                  </a:extLst>
                </a:gridCol>
                <a:gridCol w="1629833">
                  <a:extLst>
                    <a:ext uri="{9D8B030D-6E8A-4147-A177-3AD203B41FA5}">
                      <a16:colId xmlns:a16="http://schemas.microsoft.com/office/drawing/2014/main" val="21135129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b="1" dirty="0">
                          <a:effectLst/>
                          <a:latin typeface="quote-cjk-patch"/>
                        </a:rPr>
                        <a:t>Статья расходов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b="1" dirty="0">
                          <a:effectLst/>
                          <a:latin typeface="quote-cjk-patch"/>
                        </a:rPr>
                        <a:t>Сумма, руб.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5594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 dirty="0">
                          <a:effectLst/>
                          <a:latin typeface="quote-cjk-patch"/>
                        </a:rPr>
                        <a:t>Кофе и молоко (дополнительно)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3 000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60981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Оплата бариста (сверхурочные)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3 000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29401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Печать афиш и пригласительных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 dirty="0">
                          <a:effectLst/>
                          <a:latin typeface="quote-cjk-patch"/>
                        </a:rPr>
                        <a:t>1 500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50994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Призы (фирменные кружки, шоперы)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 dirty="0">
                          <a:effectLst/>
                          <a:latin typeface="quote-cjk-patch"/>
                        </a:rPr>
                        <a:t>2 500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53150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Фотосъемка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4 000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89237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Прочее (салфетки, стаканчики)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0">
                          <a:effectLst/>
                          <a:latin typeface="quote-cjk-patch"/>
                        </a:rPr>
                        <a:t>1 000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147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1">
                          <a:effectLst/>
                          <a:latin typeface="quote-cjk-patch"/>
                        </a:rPr>
                        <a:t>ИТОГО</a:t>
                      </a:r>
                      <a:endParaRPr lang="ru-RU" b="0">
                        <a:effectLst/>
                        <a:latin typeface="quote-cjk-patch"/>
                      </a:endParaRP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b="1" dirty="0">
                          <a:effectLst/>
                          <a:latin typeface="quote-cjk-patch"/>
                        </a:rPr>
                        <a:t>15 000</a:t>
                      </a:r>
                      <a:endParaRPr lang="ru-RU" b="0" dirty="0">
                        <a:effectLst/>
                        <a:latin typeface="quote-cjk-patch"/>
                      </a:endParaRP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406907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F9AD04A-B6E0-2665-BF58-1A74009926C3}"/>
              </a:ext>
            </a:extLst>
          </p:cNvPr>
          <p:cNvSpPr txBox="1"/>
          <p:nvPr/>
        </p:nvSpPr>
        <p:spPr>
          <a:xfrm>
            <a:off x="306140" y="2225788"/>
            <a:ext cx="5347854" cy="365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1700" b="1" dirty="0">
                <a:solidFill>
                  <a:srgbClr val="0F1115"/>
                </a:solidFill>
                <a:effectLst/>
              </a:rPr>
              <a:t>3. Ресурсы и смета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47D9B3-6860-17F3-20E6-1B863D33263F}"/>
              </a:ext>
            </a:extLst>
          </p:cNvPr>
          <p:cNvSpPr txBox="1"/>
          <p:nvPr/>
        </p:nvSpPr>
        <p:spPr>
          <a:xfrm>
            <a:off x="5097873" y="2201000"/>
            <a:ext cx="5347854" cy="3595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1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ru-RU" sz="1700" b="1" dirty="0">
                <a:solidFill>
                  <a:srgbClr val="0F1115"/>
                </a:solidFill>
                <a:effectLst/>
              </a:rPr>
              <a:t>4. Информирование и критерии успеха</a:t>
            </a:r>
          </a:p>
          <a:p>
            <a:pPr algn="l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700" b="1" i="0" dirty="0">
                <a:solidFill>
                  <a:srgbClr val="0F1115"/>
                </a:solidFill>
                <a:effectLst/>
              </a:rPr>
              <a:t>Информирование:</a:t>
            </a:r>
            <a:r>
              <a:rPr lang="ru-RU" sz="1700" b="0" i="0" dirty="0">
                <a:solidFill>
                  <a:srgbClr val="0F1115"/>
                </a:solidFill>
                <a:effectLst/>
              </a:rPr>
              <a:t> посты в VK, рассылка по базе, афиша на двери кофейни, сарафанное радио.</a:t>
            </a:r>
          </a:p>
          <a:p>
            <a:pPr algn="l">
              <a:spcBef>
                <a:spcPts val="4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700" b="1" i="0" dirty="0">
                <a:solidFill>
                  <a:srgbClr val="0F1115"/>
                </a:solidFill>
                <a:effectLst/>
              </a:rPr>
              <a:t>Критерии успеха:</a:t>
            </a:r>
            <a:endParaRPr lang="ru-RU" sz="1700" b="0" i="0" dirty="0">
              <a:solidFill>
                <a:srgbClr val="0F1115"/>
              </a:solidFill>
              <a:effectLst/>
            </a:endParaRPr>
          </a:p>
          <a:p>
            <a:pPr marL="742950" lvl="1" indent="-28575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700" b="0" i="0" dirty="0">
                <a:solidFill>
                  <a:srgbClr val="0F1115"/>
                </a:solidFill>
                <a:effectLst/>
              </a:rPr>
              <a:t>30 участников (регистрация обязательна).</a:t>
            </a:r>
          </a:p>
          <a:p>
            <a:pPr marL="742950" lvl="1" indent="-285750" algn="l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700" b="0" i="0" dirty="0">
                <a:solidFill>
                  <a:srgbClr val="0F1115"/>
                </a:solidFill>
                <a:effectLst/>
              </a:rPr>
              <a:t>не менее 15 новых подписчиков в соцсетях.</a:t>
            </a:r>
          </a:p>
          <a:p>
            <a:pPr marL="742950" lvl="1" indent="-285750" algn="l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700" b="0" i="0" dirty="0">
                <a:solidFill>
                  <a:srgbClr val="0F1115"/>
                </a:solidFill>
                <a:effectLst/>
              </a:rPr>
              <a:t>прирост выручки в день мероприятия на 20% (по сравнению с обычной субботой).</a:t>
            </a:r>
          </a:p>
          <a:p>
            <a:pPr marL="742950" lvl="1" indent="-285750" algn="l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700" b="0" i="0" dirty="0">
                <a:solidFill>
                  <a:srgbClr val="0F1115"/>
                </a:solidFill>
                <a:effectLst/>
              </a:rPr>
              <a:t>положительные отзывы и посты от участников.</a:t>
            </a:r>
          </a:p>
        </p:txBody>
      </p:sp>
    </p:spTree>
    <p:extLst>
      <p:ext uri="{BB962C8B-B14F-4D97-AF65-F5344CB8AC3E}">
        <p14:creationId xmlns:p14="http://schemas.microsoft.com/office/powerpoint/2010/main" val="37371678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164" y="469691"/>
            <a:ext cx="9649072" cy="664797"/>
          </a:xfrm>
        </p:spPr>
        <p:txBody>
          <a:bodyPr/>
          <a:lstStyle/>
          <a:p>
            <a:r>
              <a:rPr lang="ru-RU" sz="2400" dirty="0"/>
              <a:t>Результаты личного участия в практической работе рекламной службы предприятия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64" y="1980431"/>
            <a:ext cx="9433048" cy="4176464"/>
          </a:xfrm>
        </p:spPr>
        <p:txBody>
          <a:bodyPr>
            <a:normAutofit fontScale="70000" lnSpcReduction="20000"/>
          </a:bodyPr>
          <a:lstStyle/>
          <a:p>
            <a:pPr marL="342900" lvl="0" indent="-342900">
              <a:buAutoNum type="arabicPeriod"/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Выявление требований целевых групп потребителей и позиционирования предприятие на рынке:</a:t>
            </a:r>
          </a:p>
          <a:p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…</a:t>
            </a:r>
          </a:p>
          <a:p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…</a:t>
            </a:r>
          </a:p>
          <a:p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…</a:t>
            </a:r>
          </a:p>
          <a:p>
            <a:pPr marL="0" lvl="0" indent="0">
              <a:buNone/>
            </a:pP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Р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азработка средств продвижения рекламного продукта и анализ их эффективности:</a:t>
            </a:r>
          </a:p>
          <a:p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…</a:t>
            </a:r>
          </a:p>
          <a:p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…</a:t>
            </a:r>
          </a:p>
          <a:p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…</a:t>
            </a:r>
          </a:p>
          <a:p>
            <a:pPr marL="0" lvl="0" indent="0">
              <a:buNone/>
            </a:pP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Разраб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отка 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ланов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рекламных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и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коммуникационных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кампаний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акций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и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мероприятий</a:t>
            </a:r>
            <a:r>
              <a:rPr lang="en-US" alt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 algn="just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099" y="653828"/>
            <a:ext cx="9687193" cy="332399"/>
          </a:xfrm>
        </p:spPr>
        <p:txBody>
          <a:bodyPr/>
          <a:lstStyle/>
          <a:p>
            <a:r>
              <a:rPr lang="ru-RU" sz="2400" dirty="0"/>
              <a:t>Заключение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8147" y="2052439"/>
            <a:ext cx="9865096" cy="224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54292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 целью подготовки к сдаче экзамена по модулю ПМ.02 </a:t>
            </a:r>
            <a:r>
              <a:rPr lang="ru-RU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Разработка и осуществление стратегического и тактического планирования рекламных и коммуникационных кампаний, акций и мероприятий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осуществить комплексный анализ результатов выполненных видов работ, оформить презентационные материалы, разработать свои предложения и рекомендации на основе сравнения полученных в процессе обучения теоретических знаний с навыками, полученными в период прохождения практики.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8128" y="1764407"/>
            <a:ext cx="10297144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/>
              <a:t>Сформировать целостное представление о рекламной деятельности предприятия, его организационной структуре, используемых данных и подходах к анализу, а также научиться сегментировать потребителей и строить их портреты.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0232" y="346430"/>
            <a:ext cx="10079036" cy="997196"/>
          </a:xfrm>
        </p:spPr>
        <p:txBody>
          <a:bodyPr/>
          <a:lstStyle/>
          <a:p>
            <a:r>
              <a:rPr lang="ru-RU" sz="2400" dirty="0"/>
              <a:t>2. Сбор информации об объекте практики и анализ содержания источников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697F5F-E47B-B85C-8C52-0CF96E92498A}"/>
              </a:ext>
            </a:extLst>
          </p:cNvPr>
          <p:cNvSpPr txBox="1"/>
          <p:nvPr/>
        </p:nvSpPr>
        <p:spPr>
          <a:xfrm>
            <a:off x="198128" y="2642694"/>
            <a:ext cx="10261140" cy="47115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250"/>
              </a:lnSpc>
              <a:buNone/>
            </a:pPr>
            <a:r>
              <a:rPr lang="ru-RU" sz="1200" b="1" dirty="0">
                <a:solidFill>
                  <a:srgbClr val="0F1115"/>
                </a:solidFill>
                <a:effectLst/>
              </a:rPr>
              <a:t>Вопросы для выполнения задания</a:t>
            </a:r>
          </a:p>
          <a:p>
            <a:pPr algn="l">
              <a:lnSpc>
                <a:spcPts val="2100"/>
              </a:lnSpc>
              <a:buNone/>
            </a:pPr>
            <a:r>
              <a:rPr lang="ru-RU" sz="1200" b="1" dirty="0">
                <a:solidFill>
                  <a:srgbClr val="0F1115"/>
                </a:solidFill>
                <a:effectLst/>
              </a:rPr>
              <a:t>Блок 1. Организационная структура и функции подразделений</a:t>
            </a:r>
          </a:p>
          <a:p>
            <a:pPr algn="l">
              <a:buFont typeface="+mj-lt"/>
              <a:buAutoNum type="arabicPeriod"/>
            </a:pPr>
            <a:r>
              <a:rPr lang="ru-RU" sz="1200" b="0" i="0" dirty="0">
                <a:solidFill>
                  <a:srgbClr val="0F1115"/>
                </a:solidFill>
                <a:effectLst/>
              </a:rPr>
              <a:t>Какие подразделения (отделы, службы) занимаются рекламной и маркетинговой деятельностью на предприятии? Какова их иерархия и подчиненность?</a:t>
            </a:r>
          </a:p>
          <a:p>
            <a:pPr algn="l">
              <a:buFont typeface="+mj-lt"/>
              <a:buAutoNum type="arabicPeriod"/>
            </a:pPr>
            <a:r>
              <a:rPr lang="ru-RU" sz="1200" b="0" i="0" dirty="0">
                <a:solidFill>
                  <a:srgbClr val="0F1115"/>
                </a:solidFill>
                <a:effectLst/>
              </a:rPr>
              <a:t>Каковы функциональные обязанности сотрудников этих подразделений (маркетолог, SMM-менеджер, дизайнер, PR-менеджер и т.д.)?</a:t>
            </a:r>
          </a:p>
          <a:p>
            <a:pPr algn="l">
              <a:buFont typeface="+mj-lt"/>
              <a:buAutoNum type="arabicPeriod"/>
            </a:pPr>
            <a:r>
              <a:rPr lang="ru-RU" sz="1200" b="0" i="0" dirty="0">
                <a:solidFill>
                  <a:srgbClr val="0F1115"/>
                </a:solidFill>
                <a:effectLst/>
              </a:rPr>
              <a:t>Какие задачи решаются собственными силами, а какие передаются на аутсорсинг (дизайн, фотосъемка, таргетинг)?</a:t>
            </a:r>
          </a:p>
          <a:p>
            <a:pPr algn="l">
              <a:lnSpc>
                <a:spcPts val="2100"/>
              </a:lnSpc>
              <a:buNone/>
            </a:pPr>
            <a:r>
              <a:rPr lang="ru-RU" sz="1200" b="1" dirty="0">
                <a:solidFill>
                  <a:srgbClr val="0F1115"/>
                </a:solidFill>
                <a:effectLst/>
              </a:rPr>
              <a:t>Блок 2. Внутренние вторичные данные и результаты рекламных кампаний</a:t>
            </a:r>
          </a:p>
          <a:p>
            <a:pPr algn="l">
              <a:buFont typeface="+mj-lt"/>
              <a:buAutoNum type="arabicPeriod"/>
            </a:pPr>
            <a:r>
              <a:rPr lang="ru-RU" sz="1200" b="0" i="0" dirty="0">
                <a:solidFill>
                  <a:srgbClr val="0F1115"/>
                </a:solidFill>
                <a:effectLst/>
              </a:rPr>
              <a:t>Какие внутренние документы и базы данных содержат информацию о проведенных маркетинговых исследованиях и рекламных кампаниях за последние 1-2 года?</a:t>
            </a:r>
          </a:p>
          <a:p>
            <a:pPr algn="l">
              <a:buFont typeface="+mj-lt"/>
              <a:buAutoNum type="arabicPeriod"/>
            </a:pPr>
            <a:r>
              <a:rPr lang="ru-RU" sz="1200" b="0" i="0" dirty="0">
                <a:solidFill>
                  <a:srgbClr val="0F1115"/>
                </a:solidFill>
                <a:effectLst/>
              </a:rPr>
              <a:t>Какие результаты (отчеты, статистика) были получены по итогам этих кампаний? Какие каналы показали наилучшую эффективность?</a:t>
            </a:r>
          </a:p>
          <a:p>
            <a:pPr algn="l">
              <a:buFont typeface="+mj-lt"/>
              <a:buAutoNum type="arabicPeriod"/>
            </a:pPr>
            <a:r>
              <a:rPr lang="ru-RU" sz="1200" b="0" i="0" dirty="0">
                <a:solidFill>
                  <a:srgbClr val="0F1115"/>
                </a:solidFill>
                <a:effectLst/>
              </a:rPr>
              <a:t>Как на предприятии организован сбор, хранение и анализ этих данных? Используются ли CRM-системы, файлы Excel, специализированное ПО?</a:t>
            </a:r>
          </a:p>
          <a:p>
            <a:pPr algn="l">
              <a:lnSpc>
                <a:spcPts val="2100"/>
              </a:lnSpc>
              <a:buNone/>
            </a:pPr>
            <a:r>
              <a:rPr lang="ru-RU" sz="1200" b="1" dirty="0">
                <a:solidFill>
                  <a:srgbClr val="0F1115"/>
                </a:solidFill>
                <a:effectLst/>
              </a:rPr>
              <a:t>Блок 3. Основные показатели хозяйственной деятельности и эффективности рекламы</a:t>
            </a:r>
          </a:p>
          <a:p>
            <a:pPr algn="l">
              <a:buFont typeface="+mj-lt"/>
              <a:buAutoNum type="arabicPeriod"/>
            </a:pPr>
            <a:r>
              <a:rPr lang="ru-RU" sz="1200" b="0" i="0" dirty="0">
                <a:solidFill>
                  <a:srgbClr val="0F1115"/>
                </a:solidFill>
                <a:effectLst/>
              </a:rPr>
              <a:t>Каковы основные финансовые и операционные показатели деятельности предприятия за последний отчетный период (выручка, прибыль, средний чек, количество посетителей)?</a:t>
            </a:r>
          </a:p>
          <a:p>
            <a:pPr algn="l">
              <a:buFont typeface="+mj-lt"/>
              <a:buAutoNum type="arabicPeriod"/>
            </a:pPr>
            <a:r>
              <a:rPr lang="ru-RU" sz="1200" b="0" i="0" dirty="0">
                <a:solidFill>
                  <a:srgbClr val="0F1115"/>
                </a:solidFill>
                <a:effectLst/>
              </a:rPr>
              <a:t>Какие показатели используются для оценки эффективности рекламной деятельности (ROI, ROMI, CPA, LTV, конверсия)?</a:t>
            </a:r>
          </a:p>
          <a:p>
            <a:pPr algn="l">
              <a:buFont typeface="+mj-lt"/>
              <a:buAutoNum type="arabicPeriod"/>
            </a:pPr>
            <a:r>
              <a:rPr lang="ru-RU" sz="1200" b="0" i="0" dirty="0">
                <a:solidFill>
                  <a:srgbClr val="0F1115"/>
                </a:solidFill>
                <a:effectLst/>
              </a:rPr>
              <a:t>Какая динамика этих показателей наблюдается? Какие факторы (сезонность, рекламные кампании) на них влияют?</a:t>
            </a:r>
          </a:p>
          <a:p>
            <a:pPr algn="l">
              <a:lnSpc>
                <a:spcPts val="2100"/>
              </a:lnSpc>
              <a:buNone/>
            </a:pPr>
            <a:r>
              <a:rPr lang="ru-RU" sz="1200" b="1" dirty="0">
                <a:solidFill>
                  <a:srgbClr val="0F1115"/>
                </a:solidFill>
                <a:effectLst/>
              </a:rPr>
              <a:t>Блок 4. Сегментирование потребителей и построение портретов</a:t>
            </a:r>
          </a:p>
          <a:p>
            <a:pPr algn="l">
              <a:buFont typeface="+mj-lt"/>
              <a:buAutoNum type="arabicPeriod"/>
            </a:pPr>
            <a:r>
              <a:rPr lang="ru-RU" sz="1200" b="0" i="0" dirty="0">
                <a:solidFill>
                  <a:srgbClr val="0F1115"/>
                </a:solidFill>
                <a:effectLst/>
              </a:rPr>
              <a:t>По каким критериям предприятие сегментирует своих потребителей (социально-демографические: пол, возраст, доход, место жительства; поведенческие: частота покупок, приверженность, поводы для посещения)?</a:t>
            </a:r>
          </a:p>
          <a:p>
            <a:pPr algn="l">
              <a:buFont typeface="+mj-lt"/>
              <a:buAutoNum type="arabicPeriod"/>
            </a:pPr>
            <a:r>
              <a:rPr lang="ru-RU" sz="1200" b="0" i="0" dirty="0">
                <a:solidFill>
                  <a:srgbClr val="0F1115"/>
                </a:solidFill>
                <a:effectLst/>
              </a:rPr>
              <a:t>Какие основные сегменты (типы) потребителей выделяются? Каковы их количественные и качественные характеристики?</a:t>
            </a:r>
          </a:p>
          <a:p>
            <a:pPr algn="l">
              <a:buFont typeface="+mj-lt"/>
              <a:buAutoNum type="arabicPeriod"/>
            </a:pPr>
            <a:r>
              <a:rPr lang="ru-RU" sz="1200" b="0" i="0" dirty="0">
                <a:solidFill>
                  <a:srgbClr val="0F1115"/>
                </a:solidFill>
                <a:effectLst/>
              </a:rPr>
              <a:t>Каковы потребности, «боли» и ожидания каждого сегмента? Как продукт компании удовлетворяет эти потребности?</a:t>
            </a:r>
          </a:p>
          <a:p>
            <a:pPr algn="l">
              <a:buFont typeface="+mj-lt"/>
              <a:buAutoNum type="arabicPeriod"/>
            </a:pPr>
            <a:r>
              <a:rPr lang="ru-RU" sz="1200" b="0" i="0" dirty="0">
                <a:solidFill>
                  <a:srgbClr val="0F1115"/>
                </a:solidFill>
                <a:effectLst/>
              </a:rPr>
              <a:t>Как выглядит типовой портрет потребителя для каждого сегмента (можно с визуализацией)?</a:t>
            </a:r>
          </a:p>
          <a:p>
            <a:pPr>
              <a:buNone/>
            </a:pPr>
            <a:endParaRPr lang="ru-RU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0DABF-FC8D-7312-D78E-2580C80DC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9D3FC4E-6894-D57A-A6EF-C429D2B6A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232" y="346430"/>
            <a:ext cx="10079036" cy="997196"/>
          </a:xfrm>
        </p:spPr>
        <p:txBody>
          <a:bodyPr/>
          <a:lstStyle/>
          <a:p>
            <a:r>
              <a:rPr lang="ru-RU" sz="2400" dirty="0"/>
              <a:t>2. Сбор информации об объекте практики и анализ содержания источников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B635F3-840D-9D1A-BA2A-A3AD88B4C032}"/>
              </a:ext>
            </a:extLst>
          </p:cNvPr>
          <p:cNvSpPr txBox="1"/>
          <p:nvPr/>
        </p:nvSpPr>
        <p:spPr>
          <a:xfrm>
            <a:off x="234132" y="1980431"/>
            <a:ext cx="9900058" cy="487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/>
              <a:t>1. Организационная структура и функции подразделений</a:t>
            </a:r>
          </a:p>
          <a:p>
            <a:r>
              <a:rPr lang="ru-RU" sz="1800" b="1" dirty="0"/>
              <a:t>1.1. Структура отдела маркетинга</a:t>
            </a:r>
          </a:p>
          <a:p>
            <a:r>
              <a:rPr lang="ru-RU" sz="1800" dirty="0"/>
              <a:t>В компании «Кофе с Собой» рекламная и маркетинговая деятельность сосредоточена в отделе маркетинга, который подчиняется непосредственно генеральному директору. </a:t>
            </a:r>
          </a:p>
          <a:p>
            <a:endParaRPr lang="ru-RU" sz="500" dirty="0"/>
          </a:p>
          <a:p>
            <a:r>
              <a:rPr lang="ru-RU" sz="1800" dirty="0"/>
              <a:t>В отделе работают 3 штатных сотрудника, а также привлекаются внешние подрядчики.</a:t>
            </a:r>
          </a:p>
          <a:p>
            <a:r>
              <a:rPr lang="ru-RU" sz="1800" dirty="0"/>
              <a:t>Схема организационной структуры (описание):</a:t>
            </a:r>
          </a:p>
          <a:p>
            <a:endParaRPr lang="ru-RU" sz="800" dirty="0"/>
          </a:p>
          <a:p>
            <a:r>
              <a:rPr lang="ru-RU" sz="1800" dirty="0"/>
              <a:t>Генеральный директор – утверждает стратегию, бюджет.</a:t>
            </a:r>
          </a:p>
          <a:p>
            <a:r>
              <a:rPr lang="ru-RU" sz="1800" dirty="0"/>
              <a:t>Руководитель отдела маркетинга – разрабатывает стратегию, контролирует исполнение, анализирует эффективность.</a:t>
            </a:r>
          </a:p>
          <a:p>
            <a:r>
              <a:rPr lang="ru-RU" sz="1800" dirty="0"/>
              <a:t>SMM-менеджер – ведение социальных сетей, создание контента, коммуникация с подписчиками, запуск таргетированной рекламы.</a:t>
            </a:r>
          </a:p>
          <a:p>
            <a:r>
              <a:rPr lang="ru-RU" sz="1800" dirty="0"/>
              <a:t>Дизайнер (штатный) – разработка макетов для соцсетей, наружной рекламы, печатной продукции.</a:t>
            </a:r>
          </a:p>
          <a:p>
            <a:r>
              <a:rPr lang="ru-RU" sz="1800" dirty="0"/>
              <a:t>Внешние подрядчики:</a:t>
            </a:r>
          </a:p>
          <a:p>
            <a:r>
              <a:rPr lang="ru-RU" sz="1800" dirty="0"/>
              <a:t>Таргетолог (настройка рекламы в VK по необходимости).</a:t>
            </a:r>
          </a:p>
          <a:p>
            <a:r>
              <a:rPr lang="ru-RU" sz="1800" dirty="0"/>
              <a:t>Фотограф (предметная съемка, съемка мероприятий).</a:t>
            </a:r>
          </a:p>
          <a:p>
            <a:r>
              <a:rPr lang="ru-RU" sz="1800" dirty="0"/>
              <a:t>Копирайтер (написание статей, сценариев для видео).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5172DB-576E-D963-6090-8DA860667D39}"/>
              </a:ext>
            </a:extLst>
          </p:cNvPr>
          <p:cNvSpPr txBox="1"/>
          <p:nvPr/>
        </p:nvSpPr>
        <p:spPr>
          <a:xfrm>
            <a:off x="231735" y="1611099"/>
            <a:ext cx="9900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C00000"/>
                </a:solidFill>
              </a:rPr>
              <a:t>Пример выполнения задания 2.</a:t>
            </a:r>
          </a:p>
        </p:txBody>
      </p:sp>
    </p:spTree>
    <p:extLst>
      <p:ext uri="{BB962C8B-B14F-4D97-AF65-F5344CB8AC3E}">
        <p14:creationId xmlns:p14="http://schemas.microsoft.com/office/powerpoint/2010/main" val="1234033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5B93D-2B8D-2356-80A4-0B39DB41A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C7D7527-9002-CB5F-B23C-6DB1DDDF5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232" y="346430"/>
            <a:ext cx="10079036" cy="997196"/>
          </a:xfrm>
        </p:spPr>
        <p:txBody>
          <a:bodyPr/>
          <a:lstStyle/>
          <a:p>
            <a:r>
              <a:rPr lang="ru-RU" sz="2400" dirty="0"/>
              <a:t>2. Сбор информации об объекте практики и анализ содержания источников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C219EE-99B8-E41E-EF7E-0BC4313E9476}"/>
              </a:ext>
            </a:extLst>
          </p:cNvPr>
          <p:cNvSpPr txBox="1"/>
          <p:nvPr/>
        </p:nvSpPr>
        <p:spPr>
          <a:xfrm>
            <a:off x="380232" y="1908423"/>
            <a:ext cx="5343896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1800" b="1" dirty="0"/>
              <a:t>1.2. Функциональные обязанности сотрудников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05F59F36-FAA3-74E5-B342-65B9BC49DB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527692"/>
              </p:ext>
            </p:extLst>
          </p:nvPr>
        </p:nvGraphicFramePr>
        <p:xfrm>
          <a:off x="400074" y="2270060"/>
          <a:ext cx="9863012" cy="3410316"/>
        </p:xfrm>
        <a:graphic>
          <a:graphicData uri="http://schemas.openxmlformats.org/drawingml/2006/table">
            <a:tbl>
              <a:tblPr/>
              <a:tblGrid>
                <a:gridCol w="2134435">
                  <a:extLst>
                    <a:ext uri="{9D8B030D-6E8A-4147-A177-3AD203B41FA5}">
                      <a16:colId xmlns:a16="http://schemas.microsoft.com/office/drawing/2014/main" val="755077766"/>
                    </a:ext>
                  </a:extLst>
                </a:gridCol>
                <a:gridCol w="4440906">
                  <a:extLst>
                    <a:ext uri="{9D8B030D-6E8A-4147-A177-3AD203B41FA5}">
                      <a16:colId xmlns:a16="http://schemas.microsoft.com/office/drawing/2014/main" val="3366844377"/>
                    </a:ext>
                  </a:extLst>
                </a:gridCol>
                <a:gridCol w="3287671">
                  <a:extLst>
                    <a:ext uri="{9D8B030D-6E8A-4147-A177-3AD203B41FA5}">
                      <a16:colId xmlns:a16="http://schemas.microsoft.com/office/drawing/2014/main" val="762385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800" b="1" dirty="0">
                          <a:effectLst/>
                          <a:latin typeface="+mn-lt"/>
                        </a:rPr>
                        <a:t>Должность</a:t>
                      </a:r>
                    </a:p>
                  </a:txBody>
                  <a:tcPr marL="49216" marR="54684" marT="34177" marB="341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800" b="1" dirty="0">
                          <a:effectLst/>
                          <a:latin typeface="+mn-lt"/>
                        </a:rPr>
                        <a:t>Основные обязанности</a:t>
                      </a:r>
                    </a:p>
                  </a:txBody>
                  <a:tcPr marL="54684" marR="54684" marT="34177" marB="341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800" b="1" dirty="0">
                          <a:effectLst/>
                          <a:latin typeface="+mn-lt"/>
                        </a:rPr>
                        <a:t>Ответственность</a:t>
                      </a:r>
                    </a:p>
                  </a:txBody>
                  <a:tcPr marL="54684" marR="54684" marT="34177" marB="341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0470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800" b="1">
                          <a:effectLst/>
                          <a:latin typeface="+mn-lt"/>
                        </a:rPr>
                        <a:t>Руководитель отдела маркетинга</a:t>
                      </a:r>
                      <a:endParaRPr lang="ru-RU" sz="1800" b="0">
                        <a:effectLst/>
                        <a:latin typeface="+mn-lt"/>
                      </a:endParaRPr>
                    </a:p>
                  </a:txBody>
                  <a:tcPr marL="49216" marR="54684" marT="34177" marB="341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800" b="0">
                          <a:effectLst/>
                          <a:latin typeface="+mn-lt"/>
                        </a:rPr>
                        <a:t>Разработка маркетинговой стратегии, планирование бюджета, постановка KPI, анализ отчетов, координация работы команды и подрядчиков.</a:t>
                      </a:r>
                    </a:p>
                  </a:txBody>
                  <a:tcPr marL="54684" marR="54684" marT="34177" marB="341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800" b="0">
                          <a:effectLst/>
                          <a:latin typeface="+mn-lt"/>
                        </a:rPr>
                        <a:t>За достижение целей кампаний, эффективность расходов.</a:t>
                      </a:r>
                    </a:p>
                  </a:txBody>
                  <a:tcPr marL="54684" marR="49216" marT="34177" marB="341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8236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sz="1800" b="1">
                          <a:effectLst/>
                          <a:latin typeface="+mn-lt"/>
                        </a:rPr>
                        <a:t>SMM-</a:t>
                      </a:r>
                      <a:r>
                        <a:rPr lang="ru-RU" sz="1800" b="1">
                          <a:effectLst/>
                          <a:latin typeface="+mn-lt"/>
                        </a:rPr>
                        <a:t>менеджер</a:t>
                      </a:r>
                      <a:endParaRPr lang="ru-RU" sz="1800" b="0">
                        <a:effectLst/>
                        <a:latin typeface="+mn-lt"/>
                      </a:endParaRPr>
                    </a:p>
                  </a:txBody>
                  <a:tcPr marL="49216" marR="54684" marT="34177" marB="341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800" b="0">
                          <a:effectLst/>
                          <a:latin typeface="+mn-lt"/>
                        </a:rPr>
                        <a:t>Создание контент-плана, написание текстов, съемка сторис, модерация комментариев, анализ вовлеченности, подготовка отчетов по соцсетям.</a:t>
                      </a:r>
                    </a:p>
                  </a:txBody>
                  <a:tcPr marL="54684" marR="54684" marT="34177" marB="341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800" b="0">
                          <a:effectLst/>
                          <a:latin typeface="+mn-lt"/>
                        </a:rPr>
                        <a:t>За визуальный стиль, tone of voice, ежедневную активность.</a:t>
                      </a:r>
                    </a:p>
                  </a:txBody>
                  <a:tcPr marL="54684" marR="49216" marT="34177" marB="341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9966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800" b="1">
                          <a:effectLst/>
                          <a:latin typeface="+mn-lt"/>
                        </a:rPr>
                        <a:t>Дизайнер</a:t>
                      </a:r>
                      <a:endParaRPr lang="ru-RU" sz="1800" b="0">
                        <a:effectLst/>
                        <a:latin typeface="+mn-lt"/>
                      </a:endParaRPr>
                    </a:p>
                  </a:txBody>
                  <a:tcPr marL="49216" marR="54684" marT="34177" marB="341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800" b="0" dirty="0">
                          <a:effectLst/>
                          <a:latin typeface="+mn-lt"/>
                        </a:rPr>
                        <a:t>Разработка графических материалов (посты, афиши, листовки, меню), брендирование продукции, подготовка макетов к печати.</a:t>
                      </a:r>
                    </a:p>
                  </a:txBody>
                  <a:tcPr marL="54684" marR="54684" marT="34177" marB="341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800" b="0" dirty="0">
                          <a:effectLst/>
                          <a:latin typeface="+mn-lt"/>
                        </a:rPr>
                        <a:t>За соответствие фирменному стилю, качество визуалов.</a:t>
                      </a:r>
                    </a:p>
                  </a:txBody>
                  <a:tcPr marL="54684" marR="49216" marT="34177" marB="341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21033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80A48F60-A2A5-350F-85A9-9B10BEEF0E5D}"/>
              </a:ext>
            </a:extLst>
          </p:cNvPr>
          <p:cNvSpPr txBox="1"/>
          <p:nvPr/>
        </p:nvSpPr>
        <p:spPr>
          <a:xfrm>
            <a:off x="366180" y="5796855"/>
            <a:ext cx="100930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0" dirty="0">
                <a:solidFill>
                  <a:srgbClr val="0F1115"/>
                </a:solidFill>
                <a:effectLst/>
              </a:rPr>
              <a:t>Вывод:</a:t>
            </a:r>
            <a:r>
              <a:rPr lang="ru-RU" sz="1800" b="0" i="0" dirty="0">
                <a:solidFill>
                  <a:srgbClr val="0F1115"/>
                </a:solidFill>
                <a:effectLst/>
              </a:rPr>
              <a:t> Структура отдела маркетинга является линейно-функциональной, что оптимально для малого бизнеса. Четкое распределение обязанностей позволяет оперативно реагировать на задачи.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22357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6CED0-21A6-A549-B3E2-CA61E9266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C75BBF0-68A8-924C-6D5B-6298422F2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232" y="346430"/>
            <a:ext cx="10079036" cy="997196"/>
          </a:xfrm>
        </p:spPr>
        <p:txBody>
          <a:bodyPr/>
          <a:lstStyle/>
          <a:p>
            <a:r>
              <a:rPr lang="ru-RU" sz="2400" dirty="0"/>
              <a:t>2. Сбор информации об объекте практики и анализ содержания источников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8E4843-6220-4AD2-8E6C-558BBF7C6B99}"/>
              </a:ext>
            </a:extLst>
          </p:cNvPr>
          <p:cNvSpPr txBox="1"/>
          <p:nvPr/>
        </p:nvSpPr>
        <p:spPr>
          <a:xfrm>
            <a:off x="234132" y="1692399"/>
            <a:ext cx="11017224" cy="387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  <a:buNone/>
            </a:pPr>
            <a:r>
              <a:rPr lang="ru-RU" sz="1800" b="1" dirty="0">
                <a:solidFill>
                  <a:srgbClr val="0F1115"/>
                </a:solidFill>
                <a:effectLst/>
              </a:rPr>
              <a:t>2. Внутренние вторичные данные и результаты рекламных кампаний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0F7863-427E-4BC8-3F97-C5CE578EFA45}"/>
              </a:ext>
            </a:extLst>
          </p:cNvPr>
          <p:cNvSpPr txBox="1"/>
          <p:nvPr/>
        </p:nvSpPr>
        <p:spPr>
          <a:xfrm>
            <a:off x="234132" y="2191966"/>
            <a:ext cx="9801220" cy="367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ru-RU" sz="1800" b="1" dirty="0">
                <a:solidFill>
                  <a:srgbClr val="0F1115"/>
                </a:solidFill>
                <a:effectLst/>
              </a:rPr>
              <a:t>2.1. Источники внутренних данных</a:t>
            </a:r>
          </a:p>
          <a:p>
            <a:pPr algn="l">
              <a:buNone/>
            </a:pPr>
            <a:r>
              <a:rPr lang="ru-RU" sz="1800" b="0" i="0" dirty="0">
                <a:solidFill>
                  <a:srgbClr val="0F1115"/>
                </a:solidFill>
                <a:effectLst/>
              </a:rPr>
              <a:t>Компания использует следующие источники информации о маркетинговой деятельности: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800" b="1" i="0" dirty="0">
                <a:solidFill>
                  <a:srgbClr val="0F1115"/>
                </a:solidFill>
                <a:effectLst/>
              </a:rPr>
              <a:t>CRM-система </a:t>
            </a:r>
            <a:r>
              <a:rPr lang="ru-RU" sz="1800" b="1" i="0" dirty="0" err="1">
                <a:solidFill>
                  <a:srgbClr val="0F1115"/>
                </a:solidFill>
                <a:effectLst/>
              </a:rPr>
              <a:t>YClients</a:t>
            </a:r>
            <a:r>
              <a:rPr lang="ru-RU" sz="1800" b="0" i="0" dirty="0">
                <a:solidFill>
                  <a:srgbClr val="0F1115"/>
                </a:solidFill>
                <a:effectLst/>
              </a:rPr>
              <a:t> – хранит данные о клиентах (имя, телефон, история покупок, средний чек), позволяет сегментировать базу.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800" b="1" i="0" dirty="0">
                <a:solidFill>
                  <a:srgbClr val="0F1115"/>
                </a:solidFill>
                <a:effectLst/>
              </a:rPr>
              <a:t>Excel-отчеты</a:t>
            </a:r>
            <a:r>
              <a:rPr lang="ru-RU" sz="1800" b="0" i="0" dirty="0">
                <a:solidFill>
                  <a:srgbClr val="0F1115"/>
                </a:solidFill>
                <a:effectLst/>
              </a:rPr>
              <a:t> – ежемесячные сводки по продажам, расходам на рекламу, эффективности каналов.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800" b="1" i="0" dirty="0">
                <a:solidFill>
                  <a:srgbClr val="0F1115"/>
                </a:solidFill>
                <a:effectLst/>
              </a:rPr>
              <a:t>Аналитика рекламных кабинетов</a:t>
            </a:r>
            <a:r>
              <a:rPr lang="ru-RU" sz="1800" b="0" i="0" dirty="0">
                <a:solidFill>
                  <a:srgbClr val="0F1115"/>
                </a:solidFill>
                <a:effectLst/>
              </a:rPr>
              <a:t> – VK </a:t>
            </a:r>
            <a:r>
              <a:rPr lang="ru-RU" sz="1800" b="0" i="0" dirty="0" err="1">
                <a:solidFill>
                  <a:srgbClr val="0F1115"/>
                </a:solidFill>
                <a:effectLst/>
              </a:rPr>
              <a:t>Ads</a:t>
            </a:r>
            <a:r>
              <a:rPr lang="ru-RU" sz="1800" b="0" i="0" dirty="0">
                <a:solidFill>
                  <a:srgbClr val="0F1115"/>
                </a:solidFill>
                <a:effectLst/>
              </a:rPr>
              <a:t>, </a:t>
            </a:r>
            <a:r>
              <a:rPr lang="ru-RU" sz="1800" b="0" i="0" dirty="0" err="1">
                <a:solidFill>
                  <a:srgbClr val="0F1115"/>
                </a:solidFill>
                <a:effectLst/>
              </a:rPr>
              <a:t>Яндекс.Директ</a:t>
            </a:r>
            <a:r>
              <a:rPr lang="ru-RU" sz="1800" b="0" i="0" dirty="0">
                <a:solidFill>
                  <a:srgbClr val="0F1115"/>
                </a:solidFill>
                <a:effectLst/>
              </a:rPr>
              <a:t> (статистика по кампаниям: охваты, клики, расходы, конверсии).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800" b="1" i="0" dirty="0">
                <a:solidFill>
                  <a:srgbClr val="0F1115"/>
                </a:solidFill>
                <a:effectLst/>
              </a:rPr>
              <a:t>Архив креативов</a:t>
            </a:r>
            <a:r>
              <a:rPr lang="ru-RU" sz="1800" b="0" i="0" dirty="0">
                <a:solidFill>
                  <a:srgbClr val="0F1115"/>
                </a:solidFill>
                <a:effectLst/>
              </a:rPr>
              <a:t> – папка на Google Диске с макетами всех рекламных материалов за последние 2 года.</a:t>
            </a:r>
          </a:p>
          <a:p>
            <a:pPr algn="l">
              <a:lnSpc>
                <a:spcPts val="2100"/>
              </a:lnSpc>
              <a:buNone/>
            </a:pPr>
            <a:r>
              <a:rPr lang="ru-RU" sz="1800" b="1" dirty="0">
                <a:solidFill>
                  <a:srgbClr val="0F1115"/>
                </a:solidFill>
                <a:effectLst/>
              </a:rPr>
              <a:t>2.2. Пример анализа результатов рекламной кампании (осень 2025 г.)</a:t>
            </a:r>
          </a:p>
          <a:p>
            <a:pPr algn="l">
              <a:buNone/>
            </a:pPr>
            <a:r>
              <a:rPr lang="ru-RU" sz="1800" b="0" i="0" dirty="0">
                <a:solidFill>
                  <a:srgbClr val="0F1115"/>
                </a:solidFill>
                <a:effectLst/>
              </a:rPr>
              <a:t>Рассмотрим кампанию по продвижению сезонного напитка «Тыквенный латте» (сентябрь-октябрь 2025 г.).</a:t>
            </a:r>
          </a:p>
        </p:txBody>
      </p:sp>
    </p:spTree>
    <p:extLst>
      <p:ext uri="{BB962C8B-B14F-4D97-AF65-F5344CB8AC3E}">
        <p14:creationId xmlns:p14="http://schemas.microsoft.com/office/powerpoint/2010/main" val="2890111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4E0E1-0605-6C9B-7BD0-68949C2AB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5006496-9488-FA25-89E5-380D8785B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232" y="346430"/>
            <a:ext cx="10079036" cy="997196"/>
          </a:xfrm>
        </p:spPr>
        <p:txBody>
          <a:bodyPr/>
          <a:lstStyle/>
          <a:p>
            <a:r>
              <a:rPr lang="ru-RU" sz="2400" dirty="0"/>
              <a:t>2. Сбор информации об объекте практики и анализ содержания источников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3BB600-16BF-2401-9C56-CEBCACB88C09}"/>
              </a:ext>
            </a:extLst>
          </p:cNvPr>
          <p:cNvSpPr txBox="1"/>
          <p:nvPr/>
        </p:nvSpPr>
        <p:spPr>
          <a:xfrm>
            <a:off x="234132" y="1692399"/>
            <a:ext cx="11017224" cy="387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  <a:buNone/>
            </a:pPr>
            <a:r>
              <a:rPr lang="ru-RU" sz="1800" b="1" dirty="0">
                <a:solidFill>
                  <a:srgbClr val="0F1115"/>
                </a:solidFill>
                <a:effectLst/>
              </a:rPr>
              <a:t>2. Внутренние вторичные данные и результаты рекламных кампаний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B42EEF-68AC-76C9-CE63-80883CEFCB45}"/>
              </a:ext>
            </a:extLst>
          </p:cNvPr>
          <p:cNvSpPr txBox="1"/>
          <p:nvPr/>
        </p:nvSpPr>
        <p:spPr>
          <a:xfrm>
            <a:off x="234132" y="2191966"/>
            <a:ext cx="9801220" cy="367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ru-RU" sz="1800" b="1" dirty="0">
                <a:solidFill>
                  <a:srgbClr val="0F1115"/>
                </a:solidFill>
                <a:effectLst/>
              </a:rPr>
              <a:t>2.1. Источники внутренних данных</a:t>
            </a:r>
          </a:p>
          <a:p>
            <a:pPr algn="l">
              <a:buNone/>
            </a:pPr>
            <a:r>
              <a:rPr lang="ru-RU" sz="1800" b="0" i="0" dirty="0">
                <a:solidFill>
                  <a:srgbClr val="0F1115"/>
                </a:solidFill>
                <a:effectLst/>
              </a:rPr>
              <a:t>Компания использует следующие источники информации о маркетинговой деятельности: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800" b="1" i="0" dirty="0">
                <a:solidFill>
                  <a:srgbClr val="0F1115"/>
                </a:solidFill>
                <a:effectLst/>
              </a:rPr>
              <a:t>CRM-система </a:t>
            </a:r>
            <a:r>
              <a:rPr lang="ru-RU" sz="1800" b="1" i="0" dirty="0" err="1">
                <a:solidFill>
                  <a:srgbClr val="0F1115"/>
                </a:solidFill>
                <a:effectLst/>
              </a:rPr>
              <a:t>YClients</a:t>
            </a:r>
            <a:r>
              <a:rPr lang="ru-RU" sz="1800" b="0" i="0" dirty="0">
                <a:solidFill>
                  <a:srgbClr val="0F1115"/>
                </a:solidFill>
                <a:effectLst/>
              </a:rPr>
              <a:t> – хранит данные о клиентах (имя, телефон, история покупок, средний чек), позволяет сегментировать базу.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800" b="1" i="0" dirty="0">
                <a:solidFill>
                  <a:srgbClr val="0F1115"/>
                </a:solidFill>
                <a:effectLst/>
              </a:rPr>
              <a:t>Excel-отчеты</a:t>
            </a:r>
            <a:r>
              <a:rPr lang="ru-RU" sz="1800" b="0" i="0" dirty="0">
                <a:solidFill>
                  <a:srgbClr val="0F1115"/>
                </a:solidFill>
                <a:effectLst/>
              </a:rPr>
              <a:t> – ежемесячные сводки по продажам, расходам на рекламу, эффективности каналов.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800" b="1" i="0" dirty="0">
                <a:solidFill>
                  <a:srgbClr val="0F1115"/>
                </a:solidFill>
                <a:effectLst/>
              </a:rPr>
              <a:t>Аналитика рекламных кабинетов</a:t>
            </a:r>
            <a:r>
              <a:rPr lang="ru-RU" sz="1800" b="0" i="0" dirty="0">
                <a:solidFill>
                  <a:srgbClr val="0F1115"/>
                </a:solidFill>
                <a:effectLst/>
              </a:rPr>
              <a:t> – VK </a:t>
            </a:r>
            <a:r>
              <a:rPr lang="ru-RU" sz="1800" b="0" i="0" dirty="0" err="1">
                <a:solidFill>
                  <a:srgbClr val="0F1115"/>
                </a:solidFill>
                <a:effectLst/>
              </a:rPr>
              <a:t>Ads</a:t>
            </a:r>
            <a:r>
              <a:rPr lang="ru-RU" sz="1800" b="0" i="0" dirty="0">
                <a:solidFill>
                  <a:srgbClr val="0F1115"/>
                </a:solidFill>
                <a:effectLst/>
              </a:rPr>
              <a:t>, </a:t>
            </a:r>
            <a:r>
              <a:rPr lang="ru-RU" sz="1800" b="0" i="0" dirty="0" err="1">
                <a:solidFill>
                  <a:srgbClr val="0F1115"/>
                </a:solidFill>
                <a:effectLst/>
              </a:rPr>
              <a:t>Яндекс.Директ</a:t>
            </a:r>
            <a:r>
              <a:rPr lang="ru-RU" sz="1800" b="0" i="0" dirty="0">
                <a:solidFill>
                  <a:srgbClr val="0F1115"/>
                </a:solidFill>
                <a:effectLst/>
              </a:rPr>
              <a:t> (статистика по кампаниям: охваты, клики, расходы, конверсии).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800" b="1" i="0" dirty="0">
                <a:solidFill>
                  <a:srgbClr val="0F1115"/>
                </a:solidFill>
                <a:effectLst/>
              </a:rPr>
              <a:t>Архив креативов</a:t>
            </a:r>
            <a:r>
              <a:rPr lang="ru-RU" sz="1800" b="0" i="0" dirty="0">
                <a:solidFill>
                  <a:srgbClr val="0F1115"/>
                </a:solidFill>
                <a:effectLst/>
              </a:rPr>
              <a:t> – папка на Google Диске с макетами всех рекламных материалов за последние 2 года.</a:t>
            </a:r>
          </a:p>
          <a:p>
            <a:pPr algn="l">
              <a:lnSpc>
                <a:spcPts val="2100"/>
              </a:lnSpc>
              <a:buNone/>
            </a:pPr>
            <a:r>
              <a:rPr lang="ru-RU" sz="1800" b="1" dirty="0">
                <a:solidFill>
                  <a:srgbClr val="0F1115"/>
                </a:solidFill>
                <a:effectLst/>
              </a:rPr>
              <a:t>2.2. Пример анализа результатов рекламной кампании (осень 2025 г.)</a:t>
            </a:r>
          </a:p>
          <a:p>
            <a:pPr algn="l">
              <a:buNone/>
            </a:pPr>
            <a:r>
              <a:rPr lang="ru-RU" sz="1800" b="0" i="0" dirty="0">
                <a:solidFill>
                  <a:srgbClr val="0F1115"/>
                </a:solidFill>
                <a:effectLst/>
              </a:rPr>
              <a:t>Рассмотрим кампанию по продвижению сезонного напитка «Тыквенный латте» (сентябрь-октябрь 2025 г.).</a:t>
            </a:r>
          </a:p>
        </p:txBody>
      </p:sp>
    </p:spTree>
    <p:extLst>
      <p:ext uri="{BB962C8B-B14F-4D97-AF65-F5344CB8AC3E}">
        <p14:creationId xmlns:p14="http://schemas.microsoft.com/office/powerpoint/2010/main" val="2385696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41560-0402-743E-B8D5-281E5162C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8401AB8-789E-971E-BA01-92E1C0841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232" y="346430"/>
            <a:ext cx="10079036" cy="997196"/>
          </a:xfrm>
        </p:spPr>
        <p:txBody>
          <a:bodyPr/>
          <a:lstStyle/>
          <a:p>
            <a:r>
              <a:rPr lang="ru-RU" sz="2400" dirty="0"/>
              <a:t>2. Сбор информации об объекте практики и анализ содержания источников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0A9EB2-625E-4B1F-284B-AA81D7BF8C7E}"/>
              </a:ext>
            </a:extLst>
          </p:cNvPr>
          <p:cNvSpPr txBox="1"/>
          <p:nvPr/>
        </p:nvSpPr>
        <p:spPr>
          <a:xfrm>
            <a:off x="234132" y="1764407"/>
            <a:ext cx="5343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0" dirty="0">
                <a:solidFill>
                  <a:srgbClr val="0F1115"/>
                </a:solidFill>
                <a:effectLst/>
              </a:rPr>
              <a:t>Результаты кампании по каналам</a:t>
            </a:r>
            <a:endParaRPr lang="ru-RU" sz="1800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93BC682F-F39F-5757-76DC-542DFC05BA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481102"/>
              </p:ext>
            </p:extLst>
          </p:nvPr>
        </p:nvGraphicFramePr>
        <p:xfrm>
          <a:off x="307181" y="2393256"/>
          <a:ext cx="10225138" cy="3403600"/>
        </p:xfrm>
        <a:graphic>
          <a:graphicData uri="http://schemas.openxmlformats.org/drawingml/2006/table">
            <a:tbl>
              <a:tblPr/>
              <a:tblGrid>
                <a:gridCol w="1404731">
                  <a:extLst>
                    <a:ext uri="{9D8B030D-6E8A-4147-A177-3AD203B41FA5}">
                      <a16:colId xmlns:a16="http://schemas.microsoft.com/office/drawing/2014/main" val="522623808"/>
                    </a:ext>
                  </a:extLst>
                </a:gridCol>
                <a:gridCol w="1470068">
                  <a:extLst>
                    <a:ext uri="{9D8B030D-6E8A-4147-A177-3AD203B41FA5}">
                      <a16:colId xmlns:a16="http://schemas.microsoft.com/office/drawing/2014/main" val="2339876474"/>
                    </a:ext>
                  </a:extLst>
                </a:gridCol>
                <a:gridCol w="1470068">
                  <a:extLst>
                    <a:ext uri="{9D8B030D-6E8A-4147-A177-3AD203B41FA5}">
                      <a16:colId xmlns:a16="http://schemas.microsoft.com/office/drawing/2014/main" val="298935527"/>
                    </a:ext>
                  </a:extLst>
                </a:gridCol>
                <a:gridCol w="1470068">
                  <a:extLst>
                    <a:ext uri="{9D8B030D-6E8A-4147-A177-3AD203B41FA5}">
                      <a16:colId xmlns:a16="http://schemas.microsoft.com/office/drawing/2014/main" val="234265005"/>
                    </a:ext>
                  </a:extLst>
                </a:gridCol>
                <a:gridCol w="1470068">
                  <a:extLst>
                    <a:ext uri="{9D8B030D-6E8A-4147-A177-3AD203B41FA5}">
                      <a16:colId xmlns:a16="http://schemas.microsoft.com/office/drawing/2014/main" val="969672519"/>
                    </a:ext>
                  </a:extLst>
                </a:gridCol>
                <a:gridCol w="1139932">
                  <a:extLst>
                    <a:ext uri="{9D8B030D-6E8A-4147-A177-3AD203B41FA5}">
                      <a16:colId xmlns:a16="http://schemas.microsoft.com/office/drawing/2014/main" val="988994374"/>
                    </a:ext>
                  </a:extLst>
                </a:gridCol>
                <a:gridCol w="1800203">
                  <a:extLst>
                    <a:ext uri="{9D8B030D-6E8A-4147-A177-3AD203B41FA5}">
                      <a16:colId xmlns:a16="http://schemas.microsoft.com/office/drawing/2014/main" val="3018607196"/>
                    </a:ext>
                  </a:extLst>
                </a:gridCol>
              </a:tblGrid>
              <a:tr h="570909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700" b="1" dirty="0">
                          <a:effectLst/>
                          <a:latin typeface="+mn-lt"/>
                        </a:rPr>
                        <a:t>Канал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700" b="1" dirty="0">
                          <a:effectLst/>
                          <a:latin typeface="+mn-lt"/>
                        </a:rPr>
                        <a:t>Бюджет, руб.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700" b="1">
                          <a:effectLst/>
                          <a:latin typeface="+mn-lt"/>
                        </a:rPr>
                        <a:t>Охват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700" b="1" dirty="0">
                          <a:effectLst/>
                          <a:latin typeface="+mn-lt"/>
                        </a:rPr>
                        <a:t>Клики/Переходы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700" b="1" dirty="0">
                          <a:effectLst/>
                          <a:latin typeface="+mn-lt"/>
                        </a:rPr>
                        <a:t>Конверсия в покупку*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en-US" sz="1700" b="1" dirty="0">
                          <a:effectLst/>
                          <a:latin typeface="+mn-lt"/>
                        </a:rPr>
                        <a:t>CPA, </a:t>
                      </a:r>
                      <a:r>
                        <a:rPr lang="ru-RU" sz="1700" b="1" dirty="0">
                          <a:effectLst/>
                          <a:latin typeface="+mn-lt"/>
                        </a:rPr>
                        <a:t>руб.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700" b="1" dirty="0">
                          <a:effectLst/>
                          <a:latin typeface="+mn-lt"/>
                        </a:rPr>
                        <a:t>Примечание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561218"/>
                  </a:ext>
                </a:extLst>
              </a:tr>
              <a:tr h="796894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sz="1700" b="0">
                          <a:effectLst/>
                          <a:latin typeface="+mn-lt"/>
                        </a:rPr>
                        <a:t>VK </a:t>
                      </a:r>
                      <a:r>
                        <a:rPr lang="ru-RU" sz="1700" b="0">
                          <a:effectLst/>
                          <a:latin typeface="+mn-lt"/>
                        </a:rPr>
                        <a:t>таргет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20 000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45 000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1 200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 dirty="0">
                          <a:effectLst/>
                          <a:latin typeface="+mn-lt"/>
                        </a:rPr>
                        <a:t>4%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416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 dirty="0">
                          <a:effectLst/>
                          <a:latin typeface="+mn-lt"/>
                        </a:rPr>
                        <a:t>Хороший CTR, но конверсия ниже ожидаемой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562931"/>
                  </a:ext>
                </a:extLst>
              </a:tr>
              <a:tr h="1022879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Яндекс.Директ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10 000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8 000 (показов)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400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 dirty="0">
                          <a:effectLst/>
                          <a:latin typeface="+mn-lt"/>
                        </a:rPr>
                        <a:t>8%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 dirty="0">
                          <a:effectLst/>
                          <a:latin typeface="+mn-lt"/>
                        </a:rPr>
                        <a:t>312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 dirty="0">
                          <a:effectLst/>
                          <a:latin typeface="+mn-lt"/>
                        </a:rPr>
                        <a:t>Высокая конверсия за счет точных запросов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108680"/>
                  </a:ext>
                </a:extLst>
              </a:tr>
              <a:tr h="796894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Рассылка по базе (</a:t>
                      </a:r>
                      <a:r>
                        <a:rPr lang="en-US" sz="1700" b="0">
                          <a:effectLst/>
                          <a:latin typeface="+mn-lt"/>
                        </a:rPr>
                        <a:t>email)</a:t>
                      </a:r>
                    </a:p>
                  </a:txBody>
                  <a:tcPr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2 000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2 500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300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12%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>
                          <a:effectLst/>
                          <a:latin typeface="+mn-lt"/>
                        </a:rPr>
                        <a:t>55</a:t>
                      </a:r>
                    </a:p>
                  </a:txBody>
                  <a:tcPr marL="101600" marR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700" b="0" dirty="0">
                          <a:effectLst/>
                          <a:latin typeface="+mn-lt"/>
                        </a:rPr>
                        <a:t>Самый эффективный канал</a:t>
                      </a:r>
                    </a:p>
                  </a:txBody>
                  <a:tcPr marL="1016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596755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B3FEFCF-A060-CD3E-FD68-6BB75D09B86A}"/>
              </a:ext>
            </a:extLst>
          </p:cNvPr>
          <p:cNvSpPr txBox="1"/>
          <p:nvPr/>
        </p:nvSpPr>
        <p:spPr>
          <a:xfrm>
            <a:off x="380231" y="5940871"/>
            <a:ext cx="101520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/>
              <a:t>Вывод: </a:t>
            </a:r>
            <a:r>
              <a:rPr lang="ru-RU" sz="1800" dirty="0"/>
              <a:t>Наиболее эффективным каналом оказалась </a:t>
            </a:r>
            <a:r>
              <a:rPr lang="ru-RU" sz="1800" dirty="0" err="1"/>
              <a:t>email</a:t>
            </a:r>
            <a:r>
              <a:rPr lang="ru-RU" sz="1800" dirty="0"/>
              <a:t>-рассылка по лояльной базе (низкий CPA). Контекстная реклама тоже эффективна, но требует более точной настройки ключевых слов.</a:t>
            </a:r>
          </a:p>
        </p:txBody>
      </p:sp>
    </p:spTree>
    <p:extLst>
      <p:ext uri="{BB962C8B-B14F-4D97-AF65-F5344CB8AC3E}">
        <p14:creationId xmlns:p14="http://schemas.microsoft.com/office/powerpoint/2010/main" val="41370969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164</TotalTime>
  <Words>5851</Words>
  <Application>Microsoft Office PowerPoint</Application>
  <PresentationFormat>Произвольный</PresentationFormat>
  <Paragraphs>630</Paragraphs>
  <Slides>36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2" baseType="lpstr">
      <vt:lpstr>Arial</vt:lpstr>
      <vt:lpstr>Arial Black</vt:lpstr>
      <vt:lpstr>Calibri</vt:lpstr>
      <vt:lpstr>Calibri Light</vt:lpstr>
      <vt:lpstr>quote-cjk-patch</vt:lpstr>
      <vt:lpstr>Тема Office</vt:lpstr>
      <vt:lpstr>                  ОТЧЕТ  о прохождении производственной практики  по профессиональному модулю ПМ.02 Разработка и осуществление стратегического и тактического планирования рекламных и коммуникационных кампаний, акций и мероприятий  в период с «__» _______ 20__ г. по «__» _______ 20__ г.  Специальность 42.02.01 Реклама </vt:lpstr>
      <vt:lpstr>Содержание</vt:lpstr>
      <vt:lpstr>1. Инструктаж по соблюдению правил противопожарной безопасности, правил охраны труда, техники безопасности, санитарно-эпидемиологических правил и гигиенических нормативов</vt:lpstr>
      <vt:lpstr>2. Сбор информации об объекте практики и анализ содержания источников </vt:lpstr>
      <vt:lpstr>2. Сбор информации об объекте практики и анализ содержания источников </vt:lpstr>
      <vt:lpstr>2. Сбор информации об объекте практики и анализ содержания источников </vt:lpstr>
      <vt:lpstr>2. Сбор информации об объекте практики и анализ содержания источников </vt:lpstr>
      <vt:lpstr>2. Сбор информации об объекте практики и анализ содержания источников </vt:lpstr>
      <vt:lpstr>2. Сбор информации об объекте практики и анализ содержания источников </vt:lpstr>
      <vt:lpstr>2. Сбор информации об объекте практики и анализ содержания источников </vt:lpstr>
      <vt:lpstr>2. Сбор информации об объекте практики и анализ содержания источников </vt:lpstr>
      <vt:lpstr>2. Сбор информации об объекте практики и анализ содержания источников </vt:lpstr>
      <vt:lpstr>2. Сбор информации об объекте практики и анализ содержания источников </vt:lpstr>
      <vt:lpstr>2. Сбор информации об объекте практики и анализ содержания источников </vt:lpstr>
      <vt:lpstr>2. Сбор информации об объекте практики и анализ содержания источников </vt:lpstr>
      <vt:lpstr>3. Изучение методологических основ рекламной деятельности предприятия – объекта практики </vt:lpstr>
      <vt:lpstr>3. Изучение методологических основ рекламной деятельности предприятия – объекта практики </vt:lpstr>
      <vt:lpstr>3. Изучение методологических основ рекламной деятельности предприятия – объекта практики </vt:lpstr>
      <vt:lpstr>3. Изучение методологических основ рекламной деятельности предприятия – объекта практики </vt:lpstr>
      <vt:lpstr> 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vt:lpstr>
      <vt:lpstr> 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vt:lpstr>
      <vt:lpstr> 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vt:lpstr>
      <vt:lpstr> 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vt:lpstr>
      <vt:lpstr> 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vt:lpstr>
      <vt:lpstr> 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vt:lpstr>
      <vt:lpstr> 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vt:lpstr>
      <vt:lpstr> 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vt:lpstr>
      <vt:lpstr> 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vt:lpstr>
      <vt:lpstr> 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vt:lpstr>
      <vt:lpstr> 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vt:lpstr>
      <vt:lpstr> 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vt:lpstr>
      <vt:lpstr> 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vt:lpstr>
      <vt:lpstr> 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vt:lpstr>
      <vt:lpstr> 4.Экспериментально-практическая работа. Приобретение необходимых умений и практического опыта работы по специальности в рамках освоения вида деятельности ПМ.02 Разработка и осуществление стратегического и тактического планирования рекламных и коммуникационных кампаний, акций и мероприятий</vt:lpstr>
      <vt:lpstr>Результаты личного участия в практической работе рекламной службы предприятия 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Ильдар Халиков</cp:lastModifiedBy>
  <cp:revision>265</cp:revision>
  <cp:lastPrinted>2021-03-29T12:09:00Z</cp:lastPrinted>
  <dcterms:created xsi:type="dcterms:W3CDTF">2020-03-27T22:15:00Z</dcterms:created>
  <dcterms:modified xsi:type="dcterms:W3CDTF">2026-02-23T21:41:46Z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F4B18A35342B454DA7926EEBFF27CB48_13</vt:lpwstr>
  </property>
  <property fmtid="{D5CDD505-2E9C-101B-9397-08002B2CF9AE}" pid="3" name="KSOProductBuildVer">
    <vt:lpwstr>1049-12.2.0.23196</vt:lpwstr>
  </property>
</Properties>
</file>