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8"/>
  </p:notesMasterIdLst>
  <p:handoutMasterIdLst>
    <p:handoutMasterId r:id="rId39"/>
  </p:handoutMasterIdLst>
  <p:sldIdLst>
    <p:sldId id="405" r:id="rId2"/>
    <p:sldId id="647" r:id="rId3"/>
    <p:sldId id="686" r:id="rId4"/>
    <p:sldId id="687" r:id="rId5"/>
    <p:sldId id="688" r:id="rId6"/>
    <p:sldId id="694" r:id="rId7"/>
    <p:sldId id="689" r:id="rId8"/>
    <p:sldId id="690" r:id="rId9"/>
    <p:sldId id="691" r:id="rId10"/>
    <p:sldId id="693" r:id="rId11"/>
    <p:sldId id="662" r:id="rId12"/>
    <p:sldId id="653" r:id="rId13"/>
    <p:sldId id="663" r:id="rId14"/>
    <p:sldId id="664" r:id="rId15"/>
    <p:sldId id="665" r:id="rId16"/>
    <p:sldId id="666" r:id="rId17"/>
    <p:sldId id="667" r:id="rId18"/>
    <p:sldId id="651" r:id="rId19"/>
    <p:sldId id="649" r:id="rId20"/>
    <p:sldId id="668" r:id="rId21"/>
    <p:sldId id="671" r:id="rId22"/>
    <p:sldId id="672" r:id="rId23"/>
    <p:sldId id="670" r:id="rId24"/>
    <p:sldId id="669" r:id="rId25"/>
    <p:sldId id="673" r:id="rId26"/>
    <p:sldId id="674" r:id="rId27"/>
    <p:sldId id="675" r:id="rId28"/>
    <p:sldId id="677" r:id="rId29"/>
    <p:sldId id="678" r:id="rId30"/>
    <p:sldId id="679" r:id="rId31"/>
    <p:sldId id="654" r:id="rId32"/>
    <p:sldId id="695" r:id="rId33"/>
    <p:sldId id="680" r:id="rId34"/>
    <p:sldId id="682" r:id="rId35"/>
    <p:sldId id="684" r:id="rId36"/>
    <p:sldId id="685" r:id="rId37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commentAuthors" Target="commentAuthors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Статистика обращений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9949117505619605"/>
          <c:y val="3.22390254129469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1B-4F18-A6B9-50EA44B137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1B-4F18-A6B9-50EA44B137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1B-4F18-A6B9-50EA44B137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1B-4F18-A6B9-50EA44B1372D}"/>
              </c:ext>
            </c:extLst>
          </c:dPt>
          <c:cat>
            <c:strRef>
              <c:f>Лист1!$A$2:$A$5</c:f>
              <c:strCache>
                <c:ptCount val="4"/>
                <c:pt idx="0">
                  <c:v>Лица в возрасте 18-30 лет</c:v>
                </c:pt>
                <c:pt idx="1">
                  <c:v>Лица в возрасте 31-40 лет</c:v>
                </c:pt>
                <c:pt idx="2">
                  <c:v>Лица в возрасте 41-50</c:v>
                </c:pt>
                <c:pt idx="3">
                  <c:v>Лица в возрасте от 51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1B-4F18-A6B9-50EA44B13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BAF10-0B17-4277-A269-2A35C19C9C5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C52506-9826-4A26-9131-E4B2A2A3ED1D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Принципы работы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B54BB5-916A-423C-96A8-C3011D901616}" type="parTrans" cxnId="{6214BC26-1797-46AE-BA10-E5B2F6D38F57}">
      <dgm:prSet/>
      <dgm:spPr/>
      <dgm:t>
        <a:bodyPr/>
        <a:lstStyle/>
        <a:p>
          <a:endParaRPr lang="ru-RU"/>
        </a:p>
      </dgm:t>
    </dgm:pt>
    <dgm:pt modelId="{580B6582-7867-4CF8-B6C6-2F867B328B26}" type="sibTrans" cxnId="{6214BC26-1797-46AE-BA10-E5B2F6D38F57}">
      <dgm:prSet/>
      <dgm:spPr/>
      <dgm:t>
        <a:bodyPr/>
        <a:lstStyle/>
        <a:p>
          <a:endParaRPr lang="ru-RU"/>
        </a:p>
      </dgm:t>
    </dgm:pt>
    <dgm:pt modelId="{C5A490A6-0E32-46BE-97A0-F081073AB44A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Функции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38C43-F562-4517-AE1B-B6A7A95F3FB2}" type="parTrans" cxnId="{BBF82164-584B-4361-91F2-47B2A8376F00}">
      <dgm:prSet/>
      <dgm:spPr/>
      <dgm:t>
        <a:bodyPr/>
        <a:lstStyle/>
        <a:p>
          <a:endParaRPr lang="ru-RU"/>
        </a:p>
      </dgm:t>
    </dgm:pt>
    <dgm:pt modelId="{47C7D091-A4E3-405E-B285-4A0E48BD73D7}" type="sibTrans" cxnId="{BBF82164-584B-4361-91F2-47B2A8376F00}">
      <dgm:prSet/>
      <dgm:spPr/>
      <dgm:t>
        <a:bodyPr/>
        <a:lstStyle/>
        <a:p>
          <a:endParaRPr lang="ru-RU"/>
        </a:p>
      </dgm:t>
    </dgm:pt>
    <dgm:pt modelId="{84311D3C-931D-43FB-A06E-5137D8188E2E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Источник финансирования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80C8BA-A057-4F56-9C5B-1E4F8C657E83}" type="parTrans" cxnId="{44E96393-40AF-4E9A-B184-B0FDE6A89DE1}">
      <dgm:prSet/>
      <dgm:spPr/>
      <dgm:t>
        <a:bodyPr/>
        <a:lstStyle/>
        <a:p>
          <a:endParaRPr lang="ru-RU"/>
        </a:p>
      </dgm:t>
    </dgm:pt>
    <dgm:pt modelId="{D3033790-AF66-4D6B-93F4-DEF2CD3BD722}" type="sibTrans" cxnId="{44E96393-40AF-4E9A-B184-B0FDE6A89DE1}">
      <dgm:prSet/>
      <dgm:spPr/>
      <dgm:t>
        <a:bodyPr/>
        <a:lstStyle/>
        <a:p>
          <a:endParaRPr lang="ru-RU"/>
        </a:p>
      </dgm:t>
    </dgm:pt>
    <dgm:pt modelId="{7AD64C46-BC39-46DA-8F98-9986F5623078}">
      <dgm:prSet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Структура, руководство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9343AC-D539-4DDA-89FF-C399B84B211A}" type="parTrans" cxnId="{EE0C19F2-6353-4F51-8251-D959D9FE1D1A}">
      <dgm:prSet/>
      <dgm:spPr/>
      <dgm:t>
        <a:bodyPr/>
        <a:lstStyle/>
        <a:p>
          <a:endParaRPr lang="ru-RU"/>
        </a:p>
      </dgm:t>
    </dgm:pt>
    <dgm:pt modelId="{B973D80E-484B-48B3-B2A6-4CD9838434ED}" type="sibTrans" cxnId="{EE0C19F2-6353-4F51-8251-D959D9FE1D1A}">
      <dgm:prSet/>
      <dgm:spPr/>
      <dgm:t>
        <a:bodyPr/>
        <a:lstStyle/>
        <a:p>
          <a:endParaRPr lang="ru-RU"/>
        </a:p>
      </dgm:t>
    </dgm:pt>
    <dgm:pt modelId="{1EC6CB83-BA77-4482-BDFE-C41274CC79C0}" type="pres">
      <dgm:prSet presAssocID="{7C8BAF10-0B17-4277-A269-2A35C19C9C5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6C37EC1-01EB-4E60-A67A-2DEA5DEF2423}" type="pres">
      <dgm:prSet presAssocID="{7C8BAF10-0B17-4277-A269-2A35C19C9C5F}" presName="Name1" presStyleCnt="0"/>
      <dgm:spPr/>
    </dgm:pt>
    <dgm:pt modelId="{DDFE02C9-580F-401E-89D8-0A40088DB14E}" type="pres">
      <dgm:prSet presAssocID="{7C8BAF10-0B17-4277-A269-2A35C19C9C5F}" presName="cycle" presStyleCnt="0"/>
      <dgm:spPr/>
    </dgm:pt>
    <dgm:pt modelId="{98B60D20-A51B-4CE2-9E35-BF3B266173D0}" type="pres">
      <dgm:prSet presAssocID="{7C8BAF10-0B17-4277-A269-2A35C19C9C5F}" presName="srcNode" presStyleLbl="node1" presStyleIdx="0" presStyleCnt="4"/>
      <dgm:spPr/>
    </dgm:pt>
    <dgm:pt modelId="{FEFA974B-EFAC-48FC-914D-2C6423C7F401}" type="pres">
      <dgm:prSet presAssocID="{7C8BAF10-0B17-4277-A269-2A35C19C9C5F}" presName="conn" presStyleLbl="parChTrans1D2" presStyleIdx="0" presStyleCnt="1"/>
      <dgm:spPr/>
      <dgm:t>
        <a:bodyPr/>
        <a:lstStyle/>
        <a:p>
          <a:endParaRPr lang="ru-RU"/>
        </a:p>
      </dgm:t>
    </dgm:pt>
    <dgm:pt modelId="{8D5F4AC7-696B-4AB8-A8AC-A75EAAF4FFDF}" type="pres">
      <dgm:prSet presAssocID="{7C8BAF10-0B17-4277-A269-2A35C19C9C5F}" presName="extraNode" presStyleLbl="node1" presStyleIdx="0" presStyleCnt="4"/>
      <dgm:spPr/>
    </dgm:pt>
    <dgm:pt modelId="{D2AE8553-F881-41D5-BF90-7C566BF672B4}" type="pres">
      <dgm:prSet presAssocID="{7C8BAF10-0B17-4277-A269-2A35C19C9C5F}" presName="dstNode" presStyleLbl="node1" presStyleIdx="0" presStyleCnt="4"/>
      <dgm:spPr/>
    </dgm:pt>
    <dgm:pt modelId="{12964916-3CE6-4AA6-8473-A9B660662976}" type="pres">
      <dgm:prSet presAssocID="{15C52506-9826-4A26-9131-E4B2A2A3ED1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E9703-A82E-479E-859F-BEC922C8F4E4}" type="pres">
      <dgm:prSet presAssocID="{15C52506-9826-4A26-9131-E4B2A2A3ED1D}" presName="accent_1" presStyleCnt="0"/>
      <dgm:spPr/>
    </dgm:pt>
    <dgm:pt modelId="{C5A40977-B93E-4236-AAE8-2B513E0A3A0C}" type="pres">
      <dgm:prSet presAssocID="{15C52506-9826-4A26-9131-E4B2A2A3ED1D}" presName="accentRepeatNode" presStyleLbl="solidFgAcc1" presStyleIdx="0" presStyleCnt="4"/>
      <dgm:spPr/>
    </dgm:pt>
    <dgm:pt modelId="{A52D4EAB-F1AD-4628-8C51-6B5C0DC622A5}" type="pres">
      <dgm:prSet presAssocID="{7AD64C46-BC39-46DA-8F98-9986F5623078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FBC00-2D00-45E5-A965-6B11F04B30F2}" type="pres">
      <dgm:prSet presAssocID="{7AD64C46-BC39-46DA-8F98-9986F5623078}" presName="accent_2" presStyleCnt="0"/>
      <dgm:spPr/>
    </dgm:pt>
    <dgm:pt modelId="{D9D67B09-44F6-4EE3-9DD6-80BB621FD724}" type="pres">
      <dgm:prSet presAssocID="{7AD64C46-BC39-46DA-8F98-9986F5623078}" presName="accentRepeatNode" presStyleLbl="solidFgAcc1" presStyleIdx="1" presStyleCnt="4"/>
      <dgm:spPr/>
    </dgm:pt>
    <dgm:pt modelId="{02F56469-4938-4B84-BFA8-14FDD29274AC}" type="pres">
      <dgm:prSet presAssocID="{C5A490A6-0E32-46BE-97A0-F081073AB44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134A4-001E-4F1E-8ABC-0873D49E59F8}" type="pres">
      <dgm:prSet presAssocID="{C5A490A6-0E32-46BE-97A0-F081073AB44A}" presName="accent_3" presStyleCnt="0"/>
      <dgm:spPr/>
    </dgm:pt>
    <dgm:pt modelId="{BD6AC476-5AB5-4323-AF2E-8FFF45BC7B2E}" type="pres">
      <dgm:prSet presAssocID="{C5A490A6-0E32-46BE-97A0-F081073AB44A}" presName="accentRepeatNode" presStyleLbl="solidFgAcc1" presStyleIdx="2" presStyleCnt="4"/>
      <dgm:spPr/>
    </dgm:pt>
    <dgm:pt modelId="{A01B68DB-15A7-4EFE-B086-2AB93B3628DD}" type="pres">
      <dgm:prSet presAssocID="{84311D3C-931D-43FB-A06E-5137D8188E2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795323-8CF0-44FA-8F5F-C3AAD72F2C03}" type="pres">
      <dgm:prSet presAssocID="{84311D3C-931D-43FB-A06E-5137D8188E2E}" presName="accent_4" presStyleCnt="0"/>
      <dgm:spPr/>
    </dgm:pt>
    <dgm:pt modelId="{382A30AD-8891-4404-80A2-0CCA77F8AB00}" type="pres">
      <dgm:prSet presAssocID="{84311D3C-931D-43FB-A06E-5137D8188E2E}" presName="accentRepeatNode" presStyleLbl="solidFgAcc1" presStyleIdx="3" presStyleCnt="4"/>
      <dgm:spPr/>
    </dgm:pt>
  </dgm:ptLst>
  <dgm:cxnLst>
    <dgm:cxn modelId="{EE0C19F2-6353-4F51-8251-D959D9FE1D1A}" srcId="{7C8BAF10-0B17-4277-A269-2A35C19C9C5F}" destId="{7AD64C46-BC39-46DA-8F98-9986F5623078}" srcOrd="1" destOrd="0" parTransId="{E09343AC-D539-4DDA-89FF-C399B84B211A}" sibTransId="{B973D80E-484B-48B3-B2A6-4CD9838434ED}"/>
    <dgm:cxn modelId="{ED880777-8588-414E-9653-C0CF906DD71C}" type="presOf" srcId="{580B6582-7867-4CF8-B6C6-2F867B328B26}" destId="{FEFA974B-EFAC-48FC-914D-2C6423C7F401}" srcOrd="0" destOrd="0" presId="urn:microsoft.com/office/officeart/2008/layout/VerticalCurvedList"/>
    <dgm:cxn modelId="{14AF7D9D-0DE6-4896-B8ED-E080DA6776E2}" type="presOf" srcId="{7C8BAF10-0B17-4277-A269-2A35C19C9C5F}" destId="{1EC6CB83-BA77-4482-BDFE-C41274CC79C0}" srcOrd="0" destOrd="0" presId="urn:microsoft.com/office/officeart/2008/layout/VerticalCurvedList"/>
    <dgm:cxn modelId="{BBF82164-584B-4361-91F2-47B2A8376F00}" srcId="{7C8BAF10-0B17-4277-A269-2A35C19C9C5F}" destId="{C5A490A6-0E32-46BE-97A0-F081073AB44A}" srcOrd="2" destOrd="0" parTransId="{82838C43-F562-4517-AE1B-B6A7A95F3FB2}" sibTransId="{47C7D091-A4E3-405E-B285-4A0E48BD73D7}"/>
    <dgm:cxn modelId="{5AF33316-B622-4F19-B636-04E6C1F5FF51}" type="presOf" srcId="{15C52506-9826-4A26-9131-E4B2A2A3ED1D}" destId="{12964916-3CE6-4AA6-8473-A9B660662976}" srcOrd="0" destOrd="0" presId="urn:microsoft.com/office/officeart/2008/layout/VerticalCurvedList"/>
    <dgm:cxn modelId="{454203A0-F11A-409D-93F4-4CF191E07013}" type="presOf" srcId="{7AD64C46-BC39-46DA-8F98-9986F5623078}" destId="{A52D4EAB-F1AD-4628-8C51-6B5C0DC622A5}" srcOrd="0" destOrd="0" presId="urn:microsoft.com/office/officeart/2008/layout/VerticalCurvedList"/>
    <dgm:cxn modelId="{6214BC26-1797-46AE-BA10-E5B2F6D38F57}" srcId="{7C8BAF10-0B17-4277-A269-2A35C19C9C5F}" destId="{15C52506-9826-4A26-9131-E4B2A2A3ED1D}" srcOrd="0" destOrd="0" parTransId="{15B54BB5-916A-423C-96A8-C3011D901616}" sibTransId="{580B6582-7867-4CF8-B6C6-2F867B328B26}"/>
    <dgm:cxn modelId="{44E96393-40AF-4E9A-B184-B0FDE6A89DE1}" srcId="{7C8BAF10-0B17-4277-A269-2A35C19C9C5F}" destId="{84311D3C-931D-43FB-A06E-5137D8188E2E}" srcOrd="3" destOrd="0" parTransId="{6580C8BA-A057-4F56-9C5B-1E4F8C657E83}" sibTransId="{D3033790-AF66-4D6B-93F4-DEF2CD3BD722}"/>
    <dgm:cxn modelId="{B81E295E-3CF2-4CAA-B4EE-9C4B7DACAFC4}" type="presOf" srcId="{C5A490A6-0E32-46BE-97A0-F081073AB44A}" destId="{02F56469-4938-4B84-BFA8-14FDD29274AC}" srcOrd="0" destOrd="0" presId="urn:microsoft.com/office/officeart/2008/layout/VerticalCurvedList"/>
    <dgm:cxn modelId="{3C5F8163-E70E-4271-8D5D-D44F7EDDF3C6}" type="presOf" srcId="{84311D3C-931D-43FB-A06E-5137D8188E2E}" destId="{A01B68DB-15A7-4EFE-B086-2AB93B3628DD}" srcOrd="0" destOrd="0" presId="urn:microsoft.com/office/officeart/2008/layout/VerticalCurvedList"/>
    <dgm:cxn modelId="{39917F0B-1A24-4DFB-B10A-E14CD3085097}" type="presParOf" srcId="{1EC6CB83-BA77-4482-BDFE-C41274CC79C0}" destId="{96C37EC1-01EB-4E60-A67A-2DEA5DEF2423}" srcOrd="0" destOrd="0" presId="urn:microsoft.com/office/officeart/2008/layout/VerticalCurvedList"/>
    <dgm:cxn modelId="{805974F8-6A7F-48EB-99BB-D92403C0A68D}" type="presParOf" srcId="{96C37EC1-01EB-4E60-A67A-2DEA5DEF2423}" destId="{DDFE02C9-580F-401E-89D8-0A40088DB14E}" srcOrd="0" destOrd="0" presId="urn:microsoft.com/office/officeart/2008/layout/VerticalCurvedList"/>
    <dgm:cxn modelId="{DBB513B2-CECD-44E8-8D8C-6AFAA82008F3}" type="presParOf" srcId="{DDFE02C9-580F-401E-89D8-0A40088DB14E}" destId="{98B60D20-A51B-4CE2-9E35-BF3B266173D0}" srcOrd="0" destOrd="0" presId="urn:microsoft.com/office/officeart/2008/layout/VerticalCurvedList"/>
    <dgm:cxn modelId="{7EC48923-B525-4DC2-B17D-485BEFED17EA}" type="presParOf" srcId="{DDFE02C9-580F-401E-89D8-0A40088DB14E}" destId="{FEFA974B-EFAC-48FC-914D-2C6423C7F401}" srcOrd="1" destOrd="0" presId="urn:microsoft.com/office/officeart/2008/layout/VerticalCurvedList"/>
    <dgm:cxn modelId="{12E0D7DB-A80B-414A-A724-035D48EC9AAB}" type="presParOf" srcId="{DDFE02C9-580F-401E-89D8-0A40088DB14E}" destId="{8D5F4AC7-696B-4AB8-A8AC-A75EAAF4FFDF}" srcOrd="2" destOrd="0" presId="urn:microsoft.com/office/officeart/2008/layout/VerticalCurvedList"/>
    <dgm:cxn modelId="{CF108F50-A0FB-4A58-B55A-0260753CFD0B}" type="presParOf" srcId="{DDFE02C9-580F-401E-89D8-0A40088DB14E}" destId="{D2AE8553-F881-41D5-BF90-7C566BF672B4}" srcOrd="3" destOrd="0" presId="urn:microsoft.com/office/officeart/2008/layout/VerticalCurvedList"/>
    <dgm:cxn modelId="{4C2BE249-9AAB-46A3-AABB-C362C90FD7A2}" type="presParOf" srcId="{96C37EC1-01EB-4E60-A67A-2DEA5DEF2423}" destId="{12964916-3CE6-4AA6-8473-A9B660662976}" srcOrd="1" destOrd="0" presId="urn:microsoft.com/office/officeart/2008/layout/VerticalCurvedList"/>
    <dgm:cxn modelId="{7177A915-CAB8-4FBE-9FBB-9E3BB900CF6C}" type="presParOf" srcId="{96C37EC1-01EB-4E60-A67A-2DEA5DEF2423}" destId="{3D3E9703-A82E-479E-859F-BEC922C8F4E4}" srcOrd="2" destOrd="0" presId="urn:microsoft.com/office/officeart/2008/layout/VerticalCurvedList"/>
    <dgm:cxn modelId="{F65409C9-9535-4E8D-AC11-D7B373183DD5}" type="presParOf" srcId="{3D3E9703-A82E-479E-859F-BEC922C8F4E4}" destId="{C5A40977-B93E-4236-AAE8-2B513E0A3A0C}" srcOrd="0" destOrd="0" presId="urn:microsoft.com/office/officeart/2008/layout/VerticalCurvedList"/>
    <dgm:cxn modelId="{13ED61FC-980E-4B96-B87E-92DBC7344195}" type="presParOf" srcId="{96C37EC1-01EB-4E60-A67A-2DEA5DEF2423}" destId="{A52D4EAB-F1AD-4628-8C51-6B5C0DC622A5}" srcOrd="3" destOrd="0" presId="urn:microsoft.com/office/officeart/2008/layout/VerticalCurvedList"/>
    <dgm:cxn modelId="{613F444F-EA6B-42B4-8F90-CCE4AC7EAE97}" type="presParOf" srcId="{96C37EC1-01EB-4E60-A67A-2DEA5DEF2423}" destId="{5C0FBC00-2D00-45E5-A965-6B11F04B30F2}" srcOrd="4" destOrd="0" presId="urn:microsoft.com/office/officeart/2008/layout/VerticalCurvedList"/>
    <dgm:cxn modelId="{A64F38DA-F746-4295-A545-81F55A82FEDC}" type="presParOf" srcId="{5C0FBC00-2D00-45E5-A965-6B11F04B30F2}" destId="{D9D67B09-44F6-4EE3-9DD6-80BB621FD724}" srcOrd="0" destOrd="0" presId="urn:microsoft.com/office/officeart/2008/layout/VerticalCurvedList"/>
    <dgm:cxn modelId="{A281E51D-146C-47FD-A195-A5F43D223036}" type="presParOf" srcId="{96C37EC1-01EB-4E60-A67A-2DEA5DEF2423}" destId="{02F56469-4938-4B84-BFA8-14FDD29274AC}" srcOrd="5" destOrd="0" presId="urn:microsoft.com/office/officeart/2008/layout/VerticalCurvedList"/>
    <dgm:cxn modelId="{093A67BD-0598-4DD1-BECE-E05E8A65FFE2}" type="presParOf" srcId="{96C37EC1-01EB-4E60-A67A-2DEA5DEF2423}" destId="{A78134A4-001E-4F1E-8ABC-0873D49E59F8}" srcOrd="6" destOrd="0" presId="urn:microsoft.com/office/officeart/2008/layout/VerticalCurvedList"/>
    <dgm:cxn modelId="{0AA1DD54-C12A-4870-8150-A2543077B162}" type="presParOf" srcId="{A78134A4-001E-4F1E-8ABC-0873D49E59F8}" destId="{BD6AC476-5AB5-4323-AF2E-8FFF45BC7B2E}" srcOrd="0" destOrd="0" presId="urn:microsoft.com/office/officeart/2008/layout/VerticalCurvedList"/>
    <dgm:cxn modelId="{D869FF49-900D-4E5A-9AEF-748589560A67}" type="presParOf" srcId="{96C37EC1-01EB-4E60-A67A-2DEA5DEF2423}" destId="{A01B68DB-15A7-4EFE-B086-2AB93B3628DD}" srcOrd="7" destOrd="0" presId="urn:microsoft.com/office/officeart/2008/layout/VerticalCurvedList"/>
    <dgm:cxn modelId="{6909833D-F27D-460E-A843-6CD25888EF9F}" type="presParOf" srcId="{96C37EC1-01EB-4E60-A67A-2DEA5DEF2423}" destId="{37795323-8CF0-44FA-8F5F-C3AAD72F2C03}" srcOrd="8" destOrd="0" presId="urn:microsoft.com/office/officeart/2008/layout/VerticalCurvedList"/>
    <dgm:cxn modelId="{941BB943-35EC-4BF0-99C8-DCB8B3E63475}" type="presParOf" srcId="{37795323-8CF0-44FA-8F5F-C3AAD72F2C03}" destId="{382A30AD-8891-4404-80A2-0CCA77F8AB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A974B-EFAC-48FC-914D-2C6423C7F401}">
      <dsp:nvSpPr>
        <dsp:cNvPr id="0" name=""/>
        <dsp:cNvSpPr/>
      </dsp:nvSpPr>
      <dsp:spPr>
        <a:xfrm>
          <a:off x="-5373430" y="-822850"/>
          <a:ext cx="6398323" cy="6398323"/>
        </a:xfrm>
        <a:prstGeom prst="blockArc">
          <a:avLst>
            <a:gd name="adj1" fmla="val 18900000"/>
            <a:gd name="adj2" fmla="val 2700000"/>
            <a:gd name="adj3" fmla="val 33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964916-3CE6-4AA6-8473-A9B660662976}">
      <dsp:nvSpPr>
        <dsp:cNvPr id="0" name=""/>
        <dsp:cNvSpPr/>
      </dsp:nvSpPr>
      <dsp:spPr>
        <a:xfrm>
          <a:off x="536569" y="365381"/>
          <a:ext cx="6526300" cy="73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034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Принципы работы</a:t>
          </a:r>
          <a:endParaRPr lang="ru-RU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6569" y="365381"/>
        <a:ext cx="6526300" cy="731143"/>
      </dsp:txXfrm>
    </dsp:sp>
    <dsp:sp modelId="{C5A40977-B93E-4236-AAE8-2B513E0A3A0C}">
      <dsp:nvSpPr>
        <dsp:cNvPr id="0" name=""/>
        <dsp:cNvSpPr/>
      </dsp:nvSpPr>
      <dsp:spPr>
        <a:xfrm>
          <a:off x="79605" y="273988"/>
          <a:ext cx="913929" cy="913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D4EAB-F1AD-4628-8C51-6B5C0DC622A5}">
      <dsp:nvSpPr>
        <dsp:cNvPr id="0" name=""/>
        <dsp:cNvSpPr/>
      </dsp:nvSpPr>
      <dsp:spPr>
        <a:xfrm>
          <a:off x="955751" y="1462286"/>
          <a:ext cx="6107119" cy="73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034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Структура, руководство</a:t>
          </a:r>
          <a:endParaRPr lang="ru-RU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55751" y="1462286"/>
        <a:ext cx="6107119" cy="731143"/>
      </dsp:txXfrm>
    </dsp:sp>
    <dsp:sp modelId="{D9D67B09-44F6-4EE3-9DD6-80BB621FD724}">
      <dsp:nvSpPr>
        <dsp:cNvPr id="0" name=""/>
        <dsp:cNvSpPr/>
      </dsp:nvSpPr>
      <dsp:spPr>
        <a:xfrm>
          <a:off x="498786" y="1370893"/>
          <a:ext cx="913929" cy="913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56469-4938-4B84-BFA8-14FDD29274AC}">
      <dsp:nvSpPr>
        <dsp:cNvPr id="0" name=""/>
        <dsp:cNvSpPr/>
      </dsp:nvSpPr>
      <dsp:spPr>
        <a:xfrm>
          <a:off x="955751" y="2559191"/>
          <a:ext cx="6107119" cy="73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034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Функции</a:t>
          </a:r>
          <a:endParaRPr lang="ru-RU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55751" y="2559191"/>
        <a:ext cx="6107119" cy="731143"/>
      </dsp:txXfrm>
    </dsp:sp>
    <dsp:sp modelId="{BD6AC476-5AB5-4323-AF2E-8FFF45BC7B2E}">
      <dsp:nvSpPr>
        <dsp:cNvPr id="0" name=""/>
        <dsp:cNvSpPr/>
      </dsp:nvSpPr>
      <dsp:spPr>
        <a:xfrm>
          <a:off x="498786" y="2467798"/>
          <a:ext cx="913929" cy="913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B68DB-15A7-4EFE-B086-2AB93B3628DD}">
      <dsp:nvSpPr>
        <dsp:cNvPr id="0" name=""/>
        <dsp:cNvSpPr/>
      </dsp:nvSpPr>
      <dsp:spPr>
        <a:xfrm>
          <a:off x="536569" y="3656097"/>
          <a:ext cx="6526300" cy="731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034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Источник финансирования</a:t>
          </a:r>
          <a:endParaRPr lang="ru-RU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6569" y="3656097"/>
        <a:ext cx="6526300" cy="731143"/>
      </dsp:txXfrm>
    </dsp:sp>
    <dsp:sp modelId="{382A30AD-8891-4404-80A2-0CCA77F8AB00}">
      <dsp:nvSpPr>
        <dsp:cNvPr id="0" name=""/>
        <dsp:cNvSpPr/>
      </dsp:nvSpPr>
      <dsp:spPr>
        <a:xfrm>
          <a:off x="79605" y="3564704"/>
          <a:ext cx="913929" cy="913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967" y="4212679"/>
            <a:ext cx="9679452" cy="1627253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>Отчет 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ru-RU" sz="2100" dirty="0" smtClean="0"/>
              <a:t>(по профилю специальности)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>по профессиональному модулю ПМ.02 Организационное обеспечение деятельности учреждений социальной защиты населения и органов Пенсионного фонда Российской </a:t>
            </a:r>
            <a:r>
              <a:rPr lang="ru-RU" sz="1800" dirty="0" smtClean="0"/>
              <a:t>Федерации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 </a:t>
            </a:r>
            <a:r>
              <a:rPr lang="ru-RU" sz="1800" dirty="0"/>
              <a:t>период с </a:t>
            </a:r>
            <a:r>
              <a:rPr lang="ru-RU" sz="1800" dirty="0" smtClean="0"/>
              <a:t>«___» ____________ 20__ </a:t>
            </a:r>
            <a:r>
              <a:rPr lang="ru-RU" sz="1800" dirty="0"/>
              <a:t>г. по </a:t>
            </a:r>
            <a:r>
              <a:rPr lang="ru-RU" sz="1800" dirty="0" smtClean="0"/>
              <a:t>«___» _________ 20__ </a:t>
            </a:r>
            <a:r>
              <a:rPr lang="ru-RU" sz="1800" dirty="0"/>
              <a:t>г.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1800" dirty="0" smtClean="0"/>
              <a:t>Специальность 40.02.01</a:t>
            </a:r>
            <a:r>
              <a:rPr lang="en-US" sz="1800" dirty="0" smtClean="0"/>
              <a:t> </a:t>
            </a:r>
            <a:r>
              <a:rPr lang="ru-RU" sz="1800" dirty="0" smtClean="0"/>
              <a:t>Право </a:t>
            </a:r>
            <a:r>
              <a:rPr lang="ru-RU" sz="1800" dirty="0"/>
              <a:t>и организация социального </a:t>
            </a:r>
            <a:r>
              <a:rPr lang="ru-RU" sz="1800" dirty="0" smtClean="0"/>
              <a:t>обеспечения</a:t>
            </a:r>
            <a:endParaRPr lang="ru-RU" sz="18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ФИО Руководителя:  </a:t>
            </a:r>
            <a:r>
              <a:rPr lang="ru-RU" altLang="ru-RU" sz="2200" u="sng" smtClean="0">
                <a:solidFill>
                  <a:srgbClr val="FF0000"/>
                </a:solidFill>
                <a:latin typeface="Arial" charset="0"/>
              </a:rPr>
              <a:t>___________________________________</a:t>
            </a:r>
            <a:endParaRPr lang="ru-RU" altLang="ru-RU" sz="2200" u="sng" dirty="0">
              <a:solidFill>
                <a:srgbClr val="FF0000"/>
              </a:solidFill>
              <a:latin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Юридический факультет</a:t>
            </a:r>
            <a:endParaRPr lang="ru-RU" altLang="ru-RU" sz="1400" b="1" dirty="0">
              <a:solidFill>
                <a:prstClr val="white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Кафедра Правового регулирования бизнеса и гражданского судопроизводства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 smtClean="0"/>
              <a:t>Содержание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0156" y="1980431"/>
            <a:ext cx="954749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ru-RU" sz="1800" dirty="0">
                <a:cs typeface="Arial" panose="020B0604020202020204" pitchFamily="34" charset="0"/>
              </a:rPr>
              <a:t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cs typeface="Arial" panose="020B0604020202020204" pitchFamily="34" charset="0"/>
              </a:rPr>
              <a:t>II. </a:t>
            </a:r>
            <a:r>
              <a:rPr lang="ru-RU" sz="1800" dirty="0" smtClean="0">
                <a:cs typeface="Arial" panose="020B0604020202020204" pitchFamily="34" charset="0"/>
              </a:rPr>
              <a:t>Нормативно-правовая база, регламентирующая </a:t>
            </a:r>
            <a:r>
              <a:rPr lang="ru-RU" sz="1800" dirty="0"/>
              <a:t>организацию работы клиентской службы территориального отделения Фонда пенсионного и социального страхования </a:t>
            </a:r>
            <a:r>
              <a:rPr lang="ru-RU" sz="1800" dirty="0" smtClean="0"/>
              <a:t>РФ (далее – Социального фонда)</a:t>
            </a:r>
            <a:endParaRPr lang="ru-RU" sz="1800" dirty="0" smtClean="0"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cs typeface="Arial" panose="020B0604020202020204" pitchFamily="34" charset="0"/>
              </a:rPr>
              <a:t>III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ru-RU" sz="1800" dirty="0">
                <a:cs typeface="Arial" panose="020B0604020202020204" pitchFamily="34" charset="0"/>
              </a:rPr>
              <a:t>Общая характеристика </a:t>
            </a:r>
            <a:r>
              <a:rPr lang="ru-RU" sz="1800" dirty="0"/>
              <a:t>работы клиентской службы территориального отделения Фонда пенсионного и социального страхования РФ </a:t>
            </a:r>
            <a:endParaRPr lang="ru-RU" sz="1800" dirty="0" smtClean="0"/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/>
              <a:t>IV</a:t>
            </a:r>
            <a:r>
              <a:rPr lang="en-US" sz="1800" dirty="0"/>
              <a:t>. </a:t>
            </a:r>
            <a:r>
              <a:rPr lang="ru-RU" sz="1800" dirty="0"/>
              <a:t>Экспериментально-практическая работа. Приобретение необходимых знаний, умений и практического опыта работы по специальности в рамках освоения вида деятельности ВД 2. Организационное обеспечение деятельности учреждений социальной защиты населения и органов Пенсионного фонда Российской Федерации</a:t>
            </a:r>
            <a:endParaRPr lang="en-US" sz="1800" dirty="0"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en-US" sz="1800" dirty="0">
                <a:cs typeface="Arial" panose="020B0604020202020204" pitchFamily="34" charset="0"/>
              </a:rPr>
              <a:t>V. </a:t>
            </a:r>
            <a:r>
              <a:rPr lang="ru-RU" sz="1800" dirty="0"/>
              <a:t>Обработка и систематизация полученного фактического материала</a:t>
            </a:r>
            <a:endParaRPr lang="ru-RU" sz="1800" dirty="0">
              <a:cs typeface="Arial" panose="020B0604020202020204" pitchFamily="34" charset="0"/>
            </a:endParaRP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6"/>
            <a:ext cx="9687193" cy="664797"/>
          </a:xfrm>
        </p:spPr>
        <p:txBody>
          <a:bodyPr/>
          <a:lstStyle/>
          <a:p>
            <a:r>
              <a:rPr lang="ru-RU" sz="2400" dirty="0" smtClean="0"/>
              <a:t>Правила техники безопасности в организации – месте прохождения практики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0156" y="2124447"/>
            <a:ext cx="9721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правила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техники безопасности в организации – месте прохождения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793223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7"/>
            <a:ext cx="9687193" cy="664797"/>
          </a:xfrm>
        </p:spPr>
        <p:txBody>
          <a:bodyPr/>
          <a:lstStyle/>
          <a:p>
            <a:r>
              <a:rPr lang="ru-RU" sz="2400" dirty="0"/>
              <a:t>Наименование места прохождения практики, местонахождение, фото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30276" y="5940871"/>
            <a:ext cx="78488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Название организации, местонахождение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95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2400" dirty="0"/>
              <a:t>Правила поведения обучающихся в месте прохождения практики и требования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к </a:t>
            </a:r>
            <a:r>
              <a:rPr lang="ru-RU" sz="2400" dirty="0"/>
              <a:t>внешнему виду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364" y="2124447"/>
            <a:ext cx="96945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правила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поведения обучающихся в месте прохождения практики и требования к внешнему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виду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1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2400" dirty="0"/>
              <a:t>Правила поведения обучающихся в месте прохождения практики и требования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к </a:t>
            </a:r>
            <a:r>
              <a:rPr lang="ru-RU" sz="2400" dirty="0"/>
              <a:t>внешнему виду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0276" y="5940871"/>
            <a:ext cx="78488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надлежащего внешнего вида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94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7"/>
            <a:ext cx="9687193" cy="664797"/>
          </a:xfrm>
        </p:spPr>
        <p:txBody>
          <a:bodyPr/>
          <a:lstStyle/>
          <a:p>
            <a:r>
              <a:rPr lang="ru-RU" sz="2400" dirty="0" smtClean="0"/>
              <a:t>Перечень обязанностей в месте прохождения практики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50156" y="2124447"/>
            <a:ext cx="97697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Описать перечень обязанностей обучающегося при прохождения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175290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79015"/>
            <a:ext cx="9687193" cy="332399"/>
          </a:xfrm>
        </p:spPr>
        <p:txBody>
          <a:bodyPr/>
          <a:lstStyle/>
          <a:p>
            <a:r>
              <a:rPr lang="ru-RU" sz="2400" dirty="0" smtClean="0"/>
              <a:t>График работы и выходные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2673" y="2196455"/>
            <a:ext cx="88569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график работы в организации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216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79016"/>
            <a:ext cx="9687193" cy="332399"/>
          </a:xfrm>
        </p:spPr>
        <p:txBody>
          <a:bodyPr/>
          <a:lstStyle/>
          <a:p>
            <a:r>
              <a:rPr lang="ru-RU" sz="2400" dirty="0" smtClean="0"/>
              <a:t>Пропускной режим и доступ к данным в организации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852" y="2934102"/>
            <a:ext cx="1905000" cy="190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4212" y="3517270"/>
            <a:ext cx="5184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пропускной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режим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режим доступа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 данным в организации </a:t>
            </a:r>
          </a:p>
        </p:txBody>
      </p:sp>
    </p:spTree>
    <p:extLst>
      <p:ext uri="{BB962C8B-B14F-4D97-AF65-F5344CB8AC3E}">
        <p14:creationId xmlns:p14="http://schemas.microsoft.com/office/powerpoint/2010/main" val="17542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94" y="180231"/>
            <a:ext cx="9687193" cy="1329595"/>
          </a:xfrm>
        </p:spPr>
        <p:txBody>
          <a:bodyPr/>
          <a:lstStyle/>
          <a:p>
            <a:r>
              <a:rPr lang="ru-RU" sz="2400" dirty="0" smtClean="0"/>
              <a:t>Перечень </a:t>
            </a:r>
            <a:r>
              <a:rPr lang="ru-RU" sz="2400" dirty="0"/>
              <a:t>нормативных правовых актов в сфере противодействия коррупции, регламентирующих деятельность органов </a:t>
            </a:r>
            <a:r>
              <a:rPr lang="ru-RU" sz="2400" dirty="0" smtClean="0"/>
              <a:t>Социального </a:t>
            </a:r>
            <a:r>
              <a:rPr lang="ru-RU" sz="2400" dirty="0"/>
              <a:t>фонда </a:t>
            </a:r>
            <a:r>
              <a:rPr lang="ru-RU" sz="2400" dirty="0" smtClean="0"/>
              <a:t>РФ и </a:t>
            </a:r>
            <a:r>
              <a:rPr lang="ru-RU" sz="2400" dirty="0"/>
              <a:t>социальной защиты населения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103" y="2628503"/>
            <a:ext cx="885698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Первый НПА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Второй НПА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Третий НПА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214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69" y="468263"/>
            <a:ext cx="9687193" cy="664797"/>
          </a:xfrm>
        </p:spPr>
        <p:txBody>
          <a:bodyPr/>
          <a:lstStyle/>
          <a:p>
            <a:r>
              <a:rPr lang="ru-RU" sz="2400" dirty="0" smtClean="0"/>
              <a:t>Общая характеристика </a:t>
            </a:r>
            <a:r>
              <a:rPr lang="ru-RU" sz="2400" dirty="0"/>
              <a:t>органа социального обеспечения, являющегося базой практики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75331843"/>
              </p:ext>
            </p:extLst>
          </p:nvPr>
        </p:nvGraphicFramePr>
        <p:xfrm>
          <a:off x="1746300" y="2052439"/>
          <a:ext cx="7128933" cy="4752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345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351947"/>
            <a:ext cx="9687193" cy="941796"/>
          </a:xfrm>
        </p:spPr>
        <p:txBody>
          <a:bodyPr/>
          <a:lstStyle/>
          <a:p>
            <a:r>
              <a:rPr lang="ru-RU" sz="2400" dirty="0"/>
              <a:t>Схема структуры клиентской службы </a:t>
            </a:r>
            <a:r>
              <a:rPr lang="ru-RU" sz="2400" dirty="0" smtClean="0"/>
              <a:t>территориального отделения Социального фонда РФ </a:t>
            </a:r>
            <a:r>
              <a:rPr lang="ru-RU" sz="2000" dirty="0" smtClean="0"/>
              <a:t>(на примере организации - места прохождения практики)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1" y="1836415"/>
            <a:ext cx="8670781" cy="467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27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263517"/>
            <a:ext cx="9687193" cy="1163395"/>
          </a:xfrm>
        </p:spPr>
        <p:txBody>
          <a:bodyPr/>
          <a:lstStyle/>
          <a:p>
            <a:r>
              <a:rPr lang="ru-RU" sz="2800" dirty="0" smtClean="0"/>
              <a:t>Место </a:t>
            </a:r>
            <a:r>
              <a:rPr lang="ru-RU" sz="2800" dirty="0"/>
              <a:t>клиентской службы в структуре отделения (или Управления) </a:t>
            </a:r>
            <a:r>
              <a:rPr lang="ru-RU" sz="2800" dirty="0" smtClean="0"/>
              <a:t>Социального фонда РФ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90315" y="5364807"/>
            <a:ext cx="69127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Схема, характеризующая место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клиентской службы в структуре отделения (или Управления)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Социального фонда РФ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535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Схема </a:t>
            </a:r>
            <a:r>
              <a:rPr lang="ru-RU" sz="2800" dirty="0" smtClean="0"/>
              <a:t>основных направлений </a:t>
            </a:r>
            <a:r>
              <a:rPr lang="ru-RU" sz="2800" dirty="0"/>
              <a:t>деятельности клиентской службы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66900" y="5353051"/>
            <a:ext cx="69361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Нарисовать схему функций клиентской службы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2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Д</a:t>
            </a:r>
            <a:r>
              <a:rPr lang="ru-RU" sz="2800" dirty="0" smtClean="0"/>
              <a:t>олжностная инструкция </a:t>
            </a:r>
            <a:r>
              <a:rPr lang="ru-RU" sz="2800" dirty="0"/>
              <a:t>руководителя клиентской службы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95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Д</a:t>
            </a:r>
            <a:r>
              <a:rPr lang="ru-RU" sz="2800" dirty="0" smtClean="0"/>
              <a:t>олжностная инструкция ведущего специалиста </a:t>
            </a:r>
            <a:r>
              <a:rPr lang="ru-RU" sz="2800" dirty="0"/>
              <a:t>клиентской службы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38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Д</a:t>
            </a:r>
            <a:r>
              <a:rPr lang="ru-RU" sz="2800" dirty="0" smtClean="0"/>
              <a:t>олжностная инструкция специалиста </a:t>
            </a:r>
            <a:r>
              <a:rPr lang="ru-RU" sz="2800" dirty="0"/>
              <a:t>клиентской службы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4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180417"/>
            <a:ext cx="9687193" cy="1329595"/>
          </a:xfrm>
        </p:spPr>
        <p:txBody>
          <a:bodyPr/>
          <a:lstStyle/>
          <a:p>
            <a:r>
              <a:rPr lang="ru-RU" sz="2400" dirty="0" smtClean="0"/>
              <a:t>Выполняемые операции </a:t>
            </a:r>
            <a:r>
              <a:rPr lang="ru-RU" sz="2400" dirty="0"/>
              <a:t>по приему </a:t>
            </a:r>
            <a:r>
              <a:rPr lang="ru-RU" sz="2400" dirty="0" smtClean="0"/>
              <a:t>документов, </a:t>
            </a:r>
            <a:r>
              <a:rPr lang="ru-RU" sz="2400" dirty="0"/>
              <a:t>необходимых для назначения, перерасчета пенсий, пособий, компенсаций, социальных выплат, услуг и льгот</a:t>
            </a:r>
            <a:endParaRPr lang="ru-RU" sz="24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673" y="2124447"/>
            <a:ext cx="956655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Перечислить выполняемые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операции по приему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необходимых для назначения, перерасчета пенсий, пособий, компенсаций, социальных выплат, услуг и льгот</a:t>
            </a:r>
          </a:p>
        </p:txBody>
      </p:sp>
    </p:spTree>
    <p:extLst>
      <p:ext uri="{BB962C8B-B14F-4D97-AF65-F5344CB8AC3E}">
        <p14:creationId xmlns:p14="http://schemas.microsoft.com/office/powerpoint/2010/main" val="1944106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6"/>
            <a:ext cx="9687193" cy="997196"/>
          </a:xfrm>
        </p:spPr>
        <p:txBody>
          <a:bodyPr/>
          <a:lstStyle/>
          <a:p>
            <a:r>
              <a:rPr lang="ru-RU" sz="2400" dirty="0"/>
              <a:t>Б</a:t>
            </a:r>
            <a:r>
              <a:rPr lang="ru-RU" sz="2400" dirty="0" smtClean="0"/>
              <a:t>азы </a:t>
            </a:r>
            <a:r>
              <a:rPr lang="ru-RU" sz="2400" dirty="0"/>
              <a:t>данных получателей пенсий, пособий, компенсаций, услуг, льгот и других социальных </a:t>
            </a:r>
            <a:r>
              <a:rPr lang="ru-RU" sz="2400" dirty="0" smtClean="0"/>
              <a:t>выплат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673" y="2124447"/>
            <a:ext cx="9638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Перечислить и описать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существующие базы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данных получателей пенсий, пособий, компенсаций, услуг, льгот и других социальных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выплат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24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180417"/>
            <a:ext cx="9687193" cy="1329595"/>
          </a:xfrm>
        </p:spPr>
        <p:txBody>
          <a:bodyPr/>
          <a:lstStyle/>
          <a:p>
            <a:r>
              <a:rPr lang="ru-RU" sz="2400" dirty="0" smtClean="0"/>
              <a:t>Порядок </a:t>
            </a:r>
            <a:r>
              <a:rPr lang="ru-RU" sz="2400" dirty="0"/>
              <a:t>создания и ведения базы данных получателей пенсий, пособий, компенсаций, ежемесячных денежных выплат, материнского капитала и других социальных </a:t>
            </a:r>
            <a:r>
              <a:rPr lang="ru-RU" sz="2400" dirty="0" smtClean="0"/>
              <a:t>выплат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673" y="2052439"/>
            <a:ext cx="94330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порядок создания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ведения базы данных получателей пенсий, пособий, компенсаций, ежемесячных денежных выплат, материнского капитала и других социальных выплат</a:t>
            </a:r>
          </a:p>
        </p:txBody>
      </p:sp>
    </p:spTree>
    <p:extLst>
      <p:ext uri="{BB962C8B-B14F-4D97-AF65-F5344CB8AC3E}">
        <p14:creationId xmlns:p14="http://schemas.microsoft.com/office/powerpoint/2010/main" val="3487753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180418"/>
            <a:ext cx="9566555" cy="1329595"/>
          </a:xfrm>
        </p:spPr>
        <p:txBody>
          <a:bodyPr/>
          <a:lstStyle/>
          <a:p>
            <a:r>
              <a:rPr lang="ru-RU" sz="2400" dirty="0" smtClean="0"/>
              <a:t>Перечень </a:t>
            </a:r>
            <a:r>
              <a:rPr lang="ru-RU" sz="2400" dirty="0"/>
              <a:t>и </a:t>
            </a:r>
            <a:r>
              <a:rPr lang="ru-RU" sz="2400" dirty="0" smtClean="0"/>
              <a:t>содержание </a:t>
            </a:r>
            <a:r>
              <a:rPr lang="ru-RU" sz="2400" dirty="0"/>
              <a:t>документов, необходимых для назначения различных социальных выплат (пенсий, пособий, компенсаций, услуг, льгот и т.п</a:t>
            </a:r>
            <a:r>
              <a:rPr lang="ru-RU" sz="2400" dirty="0" smtClean="0"/>
              <a:t>.), </a:t>
            </a:r>
            <a:br>
              <a:rPr lang="ru-RU" sz="2400" dirty="0" smtClean="0"/>
            </a:br>
            <a:r>
              <a:rPr lang="ru-RU" sz="2400" dirty="0" smtClean="0"/>
              <a:t>на примере конкретного вида выплаты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2672" y="1980431"/>
            <a:ext cx="96871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Например, для назначения пособия по беременности и родам необходимо предоставить следующий пакет документов: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Первый документ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Второй документ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Третий документ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036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7"/>
            <a:ext cx="9687193" cy="664797"/>
          </a:xfrm>
        </p:spPr>
        <p:txBody>
          <a:bodyPr/>
          <a:lstStyle/>
          <a:p>
            <a:r>
              <a:rPr lang="ru-RU" sz="2400" dirty="0" smtClean="0"/>
              <a:t>Порядок приема </a:t>
            </a:r>
            <a:r>
              <a:rPr lang="ru-RU" sz="2400" dirty="0"/>
              <a:t>документов от граждан в организации (учреждении) – базе практики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673" y="1885250"/>
            <a:ext cx="9446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порядок приема документов от граждан в организации – базе практики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814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6"/>
            <a:ext cx="9687193" cy="664797"/>
          </a:xfrm>
        </p:spPr>
        <p:txBody>
          <a:bodyPr/>
          <a:lstStyle/>
          <a:p>
            <a:r>
              <a:rPr lang="ru-RU" sz="2400" dirty="0" smtClean="0"/>
              <a:t>Делопроизводство по месту прохождения практики, номенклатура дел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673" y="2052439"/>
            <a:ext cx="94330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особенности делопроизводства по месту прохождения практики, а также номенклатуру дел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281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6"/>
            <a:ext cx="9687193" cy="664797"/>
          </a:xfrm>
        </p:spPr>
        <p:txBody>
          <a:bodyPr/>
          <a:lstStyle/>
          <a:p>
            <a:r>
              <a:rPr lang="ru-RU" sz="2400" dirty="0" smtClean="0"/>
              <a:t>Правила </a:t>
            </a:r>
            <a:r>
              <a:rPr lang="ru-RU" sz="2400" dirty="0"/>
              <a:t>ведения справочно-кодификационной работы в части выплаты </a:t>
            </a:r>
            <a:r>
              <a:rPr lang="ru-RU" sz="2400" dirty="0" smtClean="0"/>
              <a:t>пенсий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673" y="1980431"/>
            <a:ext cx="94945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правила ведения справочно-кодификационной работы в части выплаты пенсий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27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6"/>
            <a:ext cx="9687193" cy="997196"/>
          </a:xfrm>
        </p:spPr>
        <p:txBody>
          <a:bodyPr/>
          <a:lstStyle/>
          <a:p>
            <a:r>
              <a:rPr lang="ru-RU" sz="2400" dirty="0" smtClean="0"/>
              <a:t>Правила </a:t>
            </a:r>
            <a:r>
              <a:rPr lang="ru-RU" sz="2400" dirty="0"/>
              <a:t>осуществления документооборота при назначении и перерасчете пенсий, переводе с одного вида пенсии на другой 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156" y="2052439"/>
            <a:ext cx="98650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правила осуществления документооборота при назначении и перерасчете пенсий, переводе с одного вида пенсии на другой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955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5"/>
            <a:ext cx="9687193" cy="664797"/>
          </a:xfrm>
        </p:spPr>
        <p:txBody>
          <a:bodyPr/>
          <a:lstStyle/>
          <a:p>
            <a:r>
              <a:rPr lang="ru-RU" sz="2400" dirty="0" smtClean="0"/>
              <a:t>Порядок </a:t>
            </a:r>
            <a:r>
              <a:rPr lang="ru-RU" sz="2400" dirty="0"/>
              <a:t>организации персонифицированного учета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территориальном </a:t>
            </a:r>
            <a:r>
              <a:rPr lang="ru-RU" sz="2400" dirty="0" smtClean="0"/>
              <a:t>отделении Социального фонда РФ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156" y="2052439"/>
            <a:ext cx="94945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порядок организации персонифицированного учета в территориальном отделении Социального фонда РФ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588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6"/>
            <a:ext cx="9687193" cy="997196"/>
          </a:xfrm>
        </p:spPr>
        <p:txBody>
          <a:bodyPr/>
          <a:lstStyle/>
          <a:p>
            <a:r>
              <a:rPr lang="ru-RU" sz="2400" dirty="0" smtClean="0"/>
              <a:t>Порядок </a:t>
            </a:r>
            <a:r>
              <a:rPr lang="ru-RU" sz="2400" dirty="0"/>
              <a:t>направления сложных или спорных пенсионных дел вышестоящим в порядке подчиненности </a:t>
            </a:r>
            <a:r>
              <a:rPr lang="ru-RU" sz="2400" dirty="0" smtClean="0"/>
              <a:t>лицам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673" y="2052439"/>
            <a:ext cx="94945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порядок  направления сложных или спорных пенсионных дел вышестоящим в порядке подчиненности лицам</a:t>
            </a:r>
          </a:p>
        </p:txBody>
      </p:sp>
    </p:spTree>
    <p:extLst>
      <p:ext uri="{BB962C8B-B14F-4D97-AF65-F5344CB8AC3E}">
        <p14:creationId xmlns:p14="http://schemas.microsoft.com/office/powerpoint/2010/main" val="2970362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6"/>
            <a:ext cx="9687193" cy="664797"/>
          </a:xfrm>
        </p:spPr>
        <p:txBody>
          <a:bodyPr/>
          <a:lstStyle/>
          <a:p>
            <a:r>
              <a:rPr lang="ru-RU" sz="2400" dirty="0" smtClean="0"/>
              <a:t>Процедура </a:t>
            </a:r>
            <a:r>
              <a:rPr lang="ru-RU" sz="2400" dirty="0"/>
              <a:t>обжалования решений </a:t>
            </a:r>
            <a:r>
              <a:rPr lang="ru-RU" sz="2400" dirty="0" smtClean="0"/>
              <a:t>Социального фонда РФ </a:t>
            </a:r>
            <a:r>
              <a:rPr lang="ru-RU" sz="2400" dirty="0"/>
              <a:t>(органа СЗН) </a:t>
            </a:r>
            <a:r>
              <a:rPr lang="ru-RU" sz="2400" dirty="0" smtClean="0"/>
              <a:t>в </a:t>
            </a:r>
            <a:r>
              <a:rPr lang="ru-RU" sz="2400" dirty="0"/>
              <a:t>судебном </a:t>
            </a:r>
            <a:r>
              <a:rPr lang="ru-RU" sz="2400" dirty="0" smtClean="0"/>
              <a:t>порядке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673" y="2052439"/>
            <a:ext cx="94945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процедуру  обжалования решений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Социального фонда РФ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(органа СЗН) в судебном порядке </a:t>
            </a:r>
          </a:p>
        </p:txBody>
      </p:sp>
    </p:spTree>
    <p:extLst>
      <p:ext uri="{BB962C8B-B14F-4D97-AF65-F5344CB8AC3E}">
        <p14:creationId xmlns:p14="http://schemas.microsoft.com/office/powerpoint/2010/main" val="1498875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6"/>
            <a:ext cx="9687193" cy="997196"/>
          </a:xfrm>
        </p:spPr>
        <p:txBody>
          <a:bodyPr/>
          <a:lstStyle/>
          <a:p>
            <a:r>
              <a:rPr lang="ru-RU" sz="2400" dirty="0" smtClean="0"/>
              <a:t>Порядок </a:t>
            </a:r>
            <a:r>
              <a:rPr lang="ru-RU" sz="2400" dirty="0"/>
              <a:t>приема и регистрации писем, заявлений и жалоб граждан, нуждающихся в социальной поддержке и </a:t>
            </a:r>
            <a:r>
              <a:rPr lang="ru-RU" sz="2400" dirty="0" smtClean="0"/>
              <a:t>защите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673" y="2052439"/>
            <a:ext cx="94945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процедуру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приема 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регистрации писем, заявлений и жалоб граждан, нуждающихся в социальной поддержке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защите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803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2400" dirty="0" smtClean="0"/>
              <a:t>Макет </a:t>
            </a:r>
            <a:r>
              <a:rPr lang="ru-RU" sz="2400" dirty="0"/>
              <a:t>личного дела гражданина, имеющего право на социальную поддержку (исходя из структуры организации, где студент проходит практику</a:t>
            </a:r>
            <a:r>
              <a:rPr lang="ru-RU" sz="2400" dirty="0" smtClean="0"/>
              <a:t>)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641" y="2829572"/>
            <a:ext cx="1902117" cy="19021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0315" y="5364807"/>
            <a:ext cx="6912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Схема макета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личного дела гражданина, имеющего право на социальную поддержку  </a:t>
            </a:r>
          </a:p>
        </p:txBody>
      </p:sp>
    </p:spTree>
    <p:extLst>
      <p:ext uri="{BB962C8B-B14F-4D97-AF65-F5344CB8AC3E}">
        <p14:creationId xmlns:p14="http://schemas.microsoft.com/office/powerpoint/2010/main" val="175983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180417"/>
            <a:ext cx="9422539" cy="1329595"/>
          </a:xfrm>
        </p:spPr>
        <p:txBody>
          <a:bodyPr/>
          <a:lstStyle/>
          <a:p>
            <a:r>
              <a:rPr lang="ru-RU" sz="2400" dirty="0"/>
              <a:t>П</a:t>
            </a:r>
            <a:r>
              <a:rPr lang="ru-RU" sz="2400" dirty="0" smtClean="0"/>
              <a:t>еречень </a:t>
            </a:r>
            <a:r>
              <a:rPr lang="ru-RU" sz="2400" dirty="0"/>
              <a:t>документов </a:t>
            </a:r>
            <a:r>
              <a:rPr lang="ru-RU" sz="2400" dirty="0" smtClean="0"/>
              <a:t>(перечислить и прикрепить скан-копии), </a:t>
            </a:r>
            <a:r>
              <a:rPr lang="ru-RU" sz="2400" dirty="0"/>
              <a:t>которые необходимы для представления интересов в суде или для досудебного урегулирования спора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228" y="3996655"/>
            <a:ext cx="1902117" cy="1902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628" y="4068663"/>
            <a:ext cx="1902117" cy="1902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749" y="4086297"/>
            <a:ext cx="1902117" cy="19021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2673" y="1944074"/>
            <a:ext cx="885698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592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6"/>
            <a:ext cx="9350531" cy="997196"/>
          </a:xfrm>
        </p:spPr>
        <p:txBody>
          <a:bodyPr/>
          <a:lstStyle/>
          <a:p>
            <a:r>
              <a:rPr lang="ru-RU" sz="2400" dirty="0"/>
              <a:t>Перечень документов (перечислить и прикрепить скан-копии), подтверждающих право граждан на социальную поддержку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228" y="3996655"/>
            <a:ext cx="1902117" cy="1902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628" y="4068663"/>
            <a:ext cx="1902117" cy="1902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749" y="4086297"/>
            <a:ext cx="1902117" cy="19021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2673" y="1944074"/>
            <a:ext cx="885698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466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31" y="141440"/>
            <a:ext cx="9453090" cy="1329595"/>
          </a:xfrm>
        </p:spPr>
        <p:txBody>
          <a:bodyPr/>
          <a:lstStyle/>
          <a:p>
            <a:r>
              <a:rPr lang="ru-RU" sz="2400" dirty="0"/>
              <a:t>С</a:t>
            </a:r>
            <a:r>
              <a:rPr lang="ru-RU" sz="2400" dirty="0" smtClean="0"/>
              <a:t>пособы </a:t>
            </a:r>
            <a:r>
              <a:rPr lang="ru-RU" sz="2400" dirty="0"/>
              <a:t>формирования (ввод и обработка сведений </a:t>
            </a:r>
            <a:r>
              <a:rPr lang="ru-RU" sz="2400" dirty="0" smtClean="0"/>
              <a:t>о </a:t>
            </a:r>
            <a:r>
              <a:rPr lang="ru-RU" sz="2400" dirty="0"/>
              <a:t>застрахованных лицах) и поддержания в актуальном состоянии базы данных застрахованных лиц, получателей пенсий и иных социальных </a:t>
            </a:r>
            <a:r>
              <a:rPr lang="ru-RU" sz="2400" dirty="0" smtClean="0"/>
              <a:t>выплат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4130" y="2052439"/>
            <a:ext cx="94530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Перечислить способы формирования и поддержания в актуальном состоянии баз данных застрахованных лиц, получателей пенсий и иных социальных выплат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84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-19243"/>
            <a:ext cx="10047233" cy="1661993"/>
          </a:xfrm>
        </p:spPr>
        <p:txBody>
          <a:bodyPr/>
          <a:lstStyle/>
          <a:p>
            <a:r>
              <a:rPr lang="ru-RU" sz="2400" dirty="0" smtClean="0"/>
              <a:t>Анализ информации, с какими заявлениями, жалобами и предложениями обращаются граждане разных возрастных групп в территориальное отделение Социального Фонда РФ </a:t>
            </a:r>
            <a:r>
              <a:rPr lang="ru-RU" sz="2000" dirty="0" smtClean="0"/>
              <a:t>(с указанием ссылки на источник статистических данных)</a:t>
            </a:r>
            <a:endParaRPr lang="ru-RU" sz="2000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7416379"/>
              </p:ext>
            </p:extLst>
          </p:nvPr>
        </p:nvGraphicFramePr>
        <p:xfrm>
          <a:off x="1746300" y="1980431"/>
          <a:ext cx="6984917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0196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99" y="324247"/>
            <a:ext cx="9687193" cy="997196"/>
          </a:xfrm>
        </p:spPr>
        <p:txBody>
          <a:bodyPr/>
          <a:lstStyle/>
          <a:p>
            <a:r>
              <a:rPr lang="ru-RU" sz="2400" dirty="0" smtClean="0"/>
              <a:t>Особенности </a:t>
            </a:r>
            <a:r>
              <a:rPr lang="ru-RU" sz="2400" dirty="0"/>
              <a:t>общения с лицами пожилого возраста, инвалидами и иными категориями граждан, нуждающимися в социальной поддержке и </a:t>
            </a:r>
            <a:r>
              <a:rPr lang="ru-RU" sz="2400" dirty="0" smtClean="0"/>
              <a:t>защите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099" y="2052439"/>
            <a:ext cx="956012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Описать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общения с лицами пожилого возраста, инвалидами и иными категориями граждан, нуждающимися в социальной поддержке и защите</a:t>
            </a:r>
          </a:p>
        </p:txBody>
      </p:sp>
    </p:spTree>
    <p:extLst>
      <p:ext uri="{BB962C8B-B14F-4D97-AF65-F5344CB8AC3E}">
        <p14:creationId xmlns:p14="http://schemas.microsoft.com/office/powerpoint/2010/main" val="882184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03" y="180231"/>
            <a:ext cx="9687193" cy="1384995"/>
          </a:xfrm>
        </p:spPr>
        <p:txBody>
          <a:bodyPr/>
          <a:lstStyle/>
          <a:p>
            <a:r>
              <a:rPr lang="ru-RU" sz="2000" dirty="0" smtClean="0">
                <a:cs typeface="Arial" panose="020B0604020202020204" pitchFamily="34" charset="0"/>
              </a:rPr>
              <a:t>Предложения и рекомендации на основе сравнения </a:t>
            </a:r>
            <a:br>
              <a:rPr lang="ru-RU" sz="2000" dirty="0" smtClean="0">
                <a:cs typeface="Arial" panose="020B0604020202020204" pitchFamily="34" charset="0"/>
              </a:rPr>
            </a:br>
            <a:r>
              <a:rPr lang="ru-RU" sz="2000" dirty="0" smtClean="0">
                <a:cs typeface="Arial" panose="020B0604020202020204" pitchFamily="34" charset="0"/>
              </a:rPr>
              <a:t>с пройденным по профессиональному модулю ПМ.02 Организационное обеспечение деятельности учреждений социальной защиты населения и органов Пенсионного фонда Российской Федерации теоретическим материалом</a:t>
            </a:r>
            <a:endParaRPr lang="ru-RU" sz="2000" dirty="0"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4438" y="1980431"/>
            <a:ext cx="9704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Описать предложения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рекомендации на основе сравнения с пройденным по профессиональному модулю ПМ.02 Организационное обеспечение деятельности учреждений социальной защиты населения и органов Пенсионного фонда Российской Федерации теоретическим материалом</a:t>
            </a:r>
          </a:p>
        </p:txBody>
      </p:sp>
    </p:spTree>
    <p:extLst>
      <p:ext uri="{BB962C8B-B14F-4D97-AF65-F5344CB8AC3E}">
        <p14:creationId xmlns:p14="http://schemas.microsoft.com/office/powerpoint/2010/main" val="32190530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1951</TotalTime>
  <Words>954</Words>
  <Application>Microsoft Office PowerPoint</Application>
  <PresentationFormat>Произвольный</PresentationFormat>
  <Paragraphs>103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Тема Office</vt:lpstr>
      <vt:lpstr>Отчет  о прохождении производственной практики  (по профилю специальности)   по профессиональному модулю ПМ.02 Организационное обеспечение деятельности учреждений социальной защиты населения и органов Пенсионного фонда Российской Федерации  в период с «___» ____________ 20__ г. по «___» _________ 20__ г.   Специальность 40.02.01 Право и организация социального обеспечения</vt:lpstr>
      <vt:lpstr>Содержание</vt:lpstr>
      <vt:lpstr>Правила техники безопасности в организации – месте прохождения практики</vt:lpstr>
      <vt:lpstr>Наименование места прохождения практики, местонахождение, фото</vt:lpstr>
      <vt:lpstr>Правила поведения обучающихся в месте прохождения практики и требования  к внешнему виду</vt:lpstr>
      <vt:lpstr>Правила поведения обучающихся в месте прохождения практики и требования  к внешнему виду</vt:lpstr>
      <vt:lpstr>Перечень обязанностей в месте прохождения практики</vt:lpstr>
      <vt:lpstr>График работы и выходные</vt:lpstr>
      <vt:lpstr>Пропускной режим и доступ к данным в организации </vt:lpstr>
      <vt:lpstr>Перечень нормативных правовых актов в сфере противодействия коррупции, регламентирующих деятельность органов Социального фонда РФ и социальной защиты населения</vt:lpstr>
      <vt:lpstr>Общая характеристика органа социального обеспечения, являющегося базой практики</vt:lpstr>
      <vt:lpstr>Схема структуры клиентской службы территориального отделения Социального фонда РФ (на примере организации - места прохождения практики)</vt:lpstr>
      <vt:lpstr>Место клиентской службы в структуре отделения (или Управления) Социального фонда РФ</vt:lpstr>
      <vt:lpstr>Схема основных направлений деятельности клиентской службы</vt:lpstr>
      <vt:lpstr>Должностная инструкция руководителя клиентской службы</vt:lpstr>
      <vt:lpstr>Должностная инструкция ведущего специалиста клиентской службы</vt:lpstr>
      <vt:lpstr>Должностная инструкция специалиста клиентской службы</vt:lpstr>
      <vt:lpstr>Выполняемые операции по приему документов, необходимых для назначения, перерасчета пенсий, пособий, компенсаций, социальных выплат, услуг и льгот</vt:lpstr>
      <vt:lpstr>Базы данных получателей пенсий, пособий, компенсаций, услуг, льгот и других социальных выплат</vt:lpstr>
      <vt:lpstr>Порядок создания и ведения базы данных получателей пенсий, пособий, компенсаций, ежемесячных денежных выплат, материнского капитала и других социальных выплат</vt:lpstr>
      <vt:lpstr>Перечень и содержание документов, необходимых для назначения различных социальных выплат (пенсий, пособий, компенсаций, услуг, льгот и т.п.),  на примере конкретного вида выплаты</vt:lpstr>
      <vt:lpstr>Порядок приема документов от граждан в организации (учреждении) – базе практики</vt:lpstr>
      <vt:lpstr>Делопроизводство по месту прохождения практики, номенклатура дел</vt:lpstr>
      <vt:lpstr>Правила ведения справочно-кодификационной работы в части выплаты пенсий</vt:lpstr>
      <vt:lpstr>Правила осуществления документооборота при назначении и перерасчете пенсий, переводе с одного вида пенсии на другой </vt:lpstr>
      <vt:lpstr>Порядок организации персонифицированного учета  в территориальном отделении Социального фонда РФ</vt:lpstr>
      <vt:lpstr>Порядок направления сложных или спорных пенсионных дел вышестоящим в порядке подчиненности лицам</vt:lpstr>
      <vt:lpstr>Процедура обжалования решений Социального фонда РФ (органа СЗН) в судебном порядке</vt:lpstr>
      <vt:lpstr>Порядок приема и регистрации писем, заявлений и жалоб граждан, нуждающихся в социальной поддержке и защите</vt:lpstr>
      <vt:lpstr>Макет личного дела гражданина, имеющего право на социальную поддержку (исходя из структуры организации, где студент проходит практику)</vt:lpstr>
      <vt:lpstr>Перечень документов (перечислить и прикрепить скан-копии), которые необходимы для представления интересов в суде или для досудебного урегулирования спора</vt:lpstr>
      <vt:lpstr>Перечень документов (перечислить и прикрепить скан-копии), подтверждающих право граждан на социальную поддержку</vt:lpstr>
      <vt:lpstr>Способы формирования (ввод и обработка сведений о застрахованных лицах) и поддержания в актуальном состоянии базы данных застрахованных лиц, получателей пенсий и иных социальных выплат</vt:lpstr>
      <vt:lpstr>Анализ информации, с какими заявлениями, жалобами и предложениями обращаются граждане разных возрастных групп в территориальное отделение Социального Фонда РФ (с указанием ссылки на источник статистических данных)</vt:lpstr>
      <vt:lpstr>Особенности общения с лицами пожилого возраста, инвалидами и иными категориями граждан, нуждающимися в социальной поддержке и защите</vt:lpstr>
      <vt:lpstr>Предложения и рекомендации на основе сравнения  с пройденным по профессиональному модулю ПМ.02 Организационное обеспечение деятельности учреждений социальной защиты населения и органов Пенсионного фонда Российской Федерации теоретическим материалом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158</cp:revision>
  <cp:lastPrinted>2019-08-06T13:15:09Z</cp:lastPrinted>
  <dcterms:created xsi:type="dcterms:W3CDTF">2020-03-27T22:15:06Z</dcterms:created>
  <dcterms:modified xsi:type="dcterms:W3CDTF">2025-03-27T14:41:49Z</dcterms:modified>
</cp:coreProperties>
</file>