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9"/>
  </p:notesMasterIdLst>
  <p:handoutMasterIdLst>
    <p:handoutMasterId r:id="rId20"/>
  </p:handoutMasterIdLst>
  <p:sldIdLst>
    <p:sldId id="405" r:id="rId2"/>
    <p:sldId id="694" r:id="rId3"/>
    <p:sldId id="695" r:id="rId4"/>
    <p:sldId id="696" r:id="rId5"/>
    <p:sldId id="697" r:id="rId6"/>
    <p:sldId id="698" r:id="rId7"/>
    <p:sldId id="699" r:id="rId8"/>
    <p:sldId id="691" r:id="rId9"/>
    <p:sldId id="705" r:id="rId10"/>
    <p:sldId id="700" r:id="rId11"/>
    <p:sldId id="703" r:id="rId12"/>
    <p:sldId id="706" r:id="rId13"/>
    <p:sldId id="707" r:id="rId14"/>
    <p:sldId id="708" r:id="rId15"/>
    <p:sldId id="692" r:id="rId16"/>
    <p:sldId id="672" r:id="rId17"/>
    <p:sldId id="681" r:id="rId18"/>
  </p:sldIdLst>
  <p:sldSz cx="10693400" cy="7561263"/>
  <p:notesSz cx="6797675" cy="992505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1E28"/>
    <a:srgbClr val="E60000"/>
    <a:srgbClr val="EB0000"/>
    <a:srgbClr val="EB1E00"/>
    <a:srgbClr val="E51F26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408" autoAdjust="0"/>
  </p:normalViewPr>
  <p:slideViewPr>
    <p:cSldViewPr showGuides="1">
      <p:cViewPr varScale="1">
        <p:scale>
          <a:sx n="105" d="100"/>
          <a:sy n="105" d="100"/>
        </p:scale>
        <p:origin x="1326" y="108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handoutMaster" Target="handoutMasters/handoutMaster1.xml"/><Relationship Id="rId21" Type="http://schemas.openxmlformats.org/officeDocument/2006/relationships/commentAuthors" Target="commentAuthor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80A95E-E1A2-4D52-B102-89926D8B5AA1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CC04809-445F-493D-A6CA-69977CDFBFBB}">
      <dgm:prSet phldrT="[Текст]"/>
      <dgm:spPr/>
      <dgm:t>
        <a:bodyPr/>
        <a:lstStyle/>
        <a:p>
          <a:r>
            <a:rPr lang="ru-RU" dirty="0"/>
            <a:t>Группа </a:t>
          </a:r>
          <a:r>
            <a:rPr lang="ru-RU" b="0" i="0" dirty="0"/>
            <a:t>кратковременного пребывания </a:t>
          </a:r>
        </a:p>
        <a:p>
          <a:r>
            <a:rPr lang="ru-RU" b="0" i="0" dirty="0"/>
            <a:t>(для детей 1-3 года)</a:t>
          </a:r>
          <a:endParaRPr lang="ru-RU" dirty="0"/>
        </a:p>
      </dgm:t>
    </dgm:pt>
    <dgm:pt modelId="{0FCC9051-0727-4046-A7E2-810C8E28072E}" type="parTrans" cxnId="{8416540E-7BED-4A2E-91DD-2494D33398B5}">
      <dgm:prSet/>
      <dgm:spPr/>
      <dgm:t>
        <a:bodyPr/>
        <a:lstStyle/>
        <a:p>
          <a:endParaRPr lang="ru-RU"/>
        </a:p>
      </dgm:t>
    </dgm:pt>
    <dgm:pt modelId="{D3015B25-B65D-4038-9646-3DDA6FB148E9}" type="sibTrans" cxnId="{8416540E-7BED-4A2E-91DD-2494D33398B5}">
      <dgm:prSet/>
      <dgm:spPr/>
      <dgm:t>
        <a:bodyPr/>
        <a:lstStyle/>
        <a:p>
          <a:endParaRPr lang="ru-RU"/>
        </a:p>
      </dgm:t>
    </dgm:pt>
    <dgm:pt modelId="{21035B71-B2F3-4C12-B982-64A736D9321F}">
      <dgm:prSet phldrT="[Текст]"/>
      <dgm:spPr/>
      <dgm:t>
        <a:bodyPr/>
        <a:lstStyle/>
        <a:p>
          <a:r>
            <a:rPr lang="ru-RU" dirty="0"/>
            <a:t>Общеразвивающая</a:t>
          </a:r>
        </a:p>
      </dgm:t>
    </dgm:pt>
    <dgm:pt modelId="{D2FD7525-3B37-401D-A54D-4800233E72C2}" type="parTrans" cxnId="{46D42C63-116C-4150-8272-178CAB0835EB}">
      <dgm:prSet/>
      <dgm:spPr/>
      <dgm:t>
        <a:bodyPr/>
        <a:lstStyle/>
        <a:p>
          <a:endParaRPr lang="ru-RU"/>
        </a:p>
      </dgm:t>
    </dgm:pt>
    <dgm:pt modelId="{A247DE29-4A47-45F1-914E-D8DBEBA43D00}" type="sibTrans" cxnId="{46D42C63-116C-4150-8272-178CAB0835EB}">
      <dgm:prSet/>
      <dgm:spPr/>
      <dgm:t>
        <a:bodyPr/>
        <a:lstStyle/>
        <a:p>
          <a:endParaRPr lang="ru-RU"/>
        </a:p>
      </dgm:t>
    </dgm:pt>
    <dgm:pt modelId="{B5F03DDF-ADE3-4577-8189-BF2BFEC36CA9}">
      <dgm:prSet phldrT="[Текст]"/>
      <dgm:spPr/>
      <dgm:t>
        <a:bodyPr/>
        <a:lstStyle/>
        <a:p>
          <a:r>
            <a:rPr lang="ru-RU" dirty="0"/>
            <a:t>Оздоровительная и т.д.</a:t>
          </a:r>
        </a:p>
      </dgm:t>
    </dgm:pt>
    <dgm:pt modelId="{0D24C07B-335E-403B-A934-1AB4BCB105C6}" type="parTrans" cxnId="{BD50B06D-8C14-4F43-AF79-4B246E5B659E}">
      <dgm:prSet/>
      <dgm:spPr/>
      <dgm:t>
        <a:bodyPr/>
        <a:lstStyle/>
        <a:p>
          <a:endParaRPr lang="ru-RU"/>
        </a:p>
      </dgm:t>
    </dgm:pt>
    <dgm:pt modelId="{475FDF7D-D86B-4203-845A-5340A3C64E45}" type="sibTrans" cxnId="{BD50B06D-8C14-4F43-AF79-4B246E5B659E}">
      <dgm:prSet/>
      <dgm:spPr/>
      <dgm:t>
        <a:bodyPr/>
        <a:lstStyle/>
        <a:p>
          <a:endParaRPr lang="ru-RU"/>
        </a:p>
      </dgm:t>
    </dgm:pt>
    <dgm:pt modelId="{A3A68502-9294-45D4-B4EC-CBE107EBE1BA}">
      <dgm:prSet phldrT="[Текст]"/>
      <dgm:spPr/>
      <dgm:t>
        <a:bodyPr/>
        <a:lstStyle/>
        <a:p>
          <a:r>
            <a:rPr lang="ru-RU" b="0" i="0" dirty="0"/>
            <a:t>Младшая возрастная группа</a:t>
          </a:r>
        </a:p>
        <a:p>
          <a:r>
            <a:rPr lang="ru-RU" b="0" i="0" dirty="0"/>
            <a:t>(для детей от 3 до 4 лет)</a:t>
          </a:r>
          <a:endParaRPr lang="ru-RU" dirty="0"/>
        </a:p>
      </dgm:t>
    </dgm:pt>
    <dgm:pt modelId="{FFAE584C-73F3-4D01-AABC-92D9D5050275}" type="parTrans" cxnId="{012DC242-A53D-47B4-BA55-CECF5F13D489}">
      <dgm:prSet/>
      <dgm:spPr/>
      <dgm:t>
        <a:bodyPr/>
        <a:lstStyle/>
        <a:p>
          <a:endParaRPr lang="ru-RU"/>
        </a:p>
      </dgm:t>
    </dgm:pt>
    <dgm:pt modelId="{EB857032-B9A1-495C-87C9-0040D177B1C4}" type="sibTrans" cxnId="{012DC242-A53D-47B4-BA55-CECF5F13D489}">
      <dgm:prSet/>
      <dgm:spPr/>
      <dgm:t>
        <a:bodyPr/>
        <a:lstStyle/>
        <a:p>
          <a:endParaRPr lang="ru-RU"/>
        </a:p>
      </dgm:t>
    </dgm:pt>
    <dgm:pt modelId="{9A84CE64-464F-428E-B42E-BD26C59572D1}">
      <dgm:prSet phldrT="[Текст]"/>
      <dgm:spPr/>
      <dgm:t>
        <a:bodyPr/>
        <a:lstStyle/>
        <a:p>
          <a:r>
            <a:rPr lang="ru-RU" dirty="0"/>
            <a:t>Общеразвивающая</a:t>
          </a:r>
        </a:p>
      </dgm:t>
    </dgm:pt>
    <dgm:pt modelId="{88FFE216-8602-4E3F-BC93-FB3AEDA77241}" type="parTrans" cxnId="{BBADAB32-7ED5-4466-AEF9-D4A6C4A07555}">
      <dgm:prSet/>
      <dgm:spPr/>
      <dgm:t>
        <a:bodyPr/>
        <a:lstStyle/>
        <a:p>
          <a:endParaRPr lang="ru-RU"/>
        </a:p>
      </dgm:t>
    </dgm:pt>
    <dgm:pt modelId="{9EB5DFA8-DF2F-4958-AC4E-3DD440DA9874}" type="sibTrans" cxnId="{BBADAB32-7ED5-4466-AEF9-D4A6C4A07555}">
      <dgm:prSet/>
      <dgm:spPr/>
      <dgm:t>
        <a:bodyPr/>
        <a:lstStyle/>
        <a:p>
          <a:endParaRPr lang="ru-RU"/>
        </a:p>
      </dgm:t>
    </dgm:pt>
    <dgm:pt modelId="{F450AC14-1318-4B27-B2BB-4B5D91178B1B}">
      <dgm:prSet phldrT="[Текст]"/>
      <dgm:spPr/>
      <dgm:t>
        <a:bodyPr/>
        <a:lstStyle/>
        <a:p>
          <a:r>
            <a:rPr lang="ru-RU" b="0" i="0" dirty="0"/>
            <a:t>Средняя возрастная группа </a:t>
          </a:r>
        </a:p>
        <a:p>
          <a:r>
            <a:rPr lang="ru-RU" b="0" i="0" dirty="0"/>
            <a:t>(для детей от 4 до 5 лет)</a:t>
          </a:r>
          <a:endParaRPr lang="ru-RU" dirty="0"/>
        </a:p>
      </dgm:t>
    </dgm:pt>
    <dgm:pt modelId="{10B19B38-32BE-4BA7-A44E-1EDE246AC513}" type="parTrans" cxnId="{7C259E73-BFAA-4668-89AA-FB34AC116655}">
      <dgm:prSet/>
      <dgm:spPr/>
      <dgm:t>
        <a:bodyPr/>
        <a:lstStyle/>
        <a:p>
          <a:endParaRPr lang="ru-RU"/>
        </a:p>
      </dgm:t>
    </dgm:pt>
    <dgm:pt modelId="{F807FF86-204C-45A1-8D50-35F65E20C916}" type="sibTrans" cxnId="{7C259E73-BFAA-4668-89AA-FB34AC116655}">
      <dgm:prSet/>
      <dgm:spPr/>
      <dgm:t>
        <a:bodyPr/>
        <a:lstStyle/>
        <a:p>
          <a:endParaRPr lang="ru-RU"/>
        </a:p>
      </dgm:t>
    </dgm:pt>
    <dgm:pt modelId="{610D373B-449A-4DA8-BE19-9E1228E3F981}">
      <dgm:prSet phldrT="[Текст]"/>
      <dgm:spPr/>
      <dgm:t>
        <a:bodyPr/>
        <a:lstStyle/>
        <a:p>
          <a:r>
            <a:rPr lang="ru-RU" dirty="0"/>
            <a:t>Общеразвивающая</a:t>
          </a:r>
        </a:p>
      </dgm:t>
    </dgm:pt>
    <dgm:pt modelId="{1DF13342-D7EE-47CA-9C64-70BB6A95F677}" type="parTrans" cxnId="{F24D9A5A-8BB3-46AE-8CC7-39B9C174F04F}">
      <dgm:prSet/>
      <dgm:spPr/>
      <dgm:t>
        <a:bodyPr/>
        <a:lstStyle/>
        <a:p>
          <a:endParaRPr lang="ru-RU"/>
        </a:p>
      </dgm:t>
    </dgm:pt>
    <dgm:pt modelId="{06D7C4DE-36CC-4987-AC20-F32544230E50}" type="sibTrans" cxnId="{F24D9A5A-8BB3-46AE-8CC7-39B9C174F04F}">
      <dgm:prSet/>
      <dgm:spPr/>
      <dgm:t>
        <a:bodyPr/>
        <a:lstStyle/>
        <a:p>
          <a:endParaRPr lang="ru-RU"/>
        </a:p>
      </dgm:t>
    </dgm:pt>
    <dgm:pt modelId="{E2A36F81-7D11-4512-8A6F-11209428E8FD}">
      <dgm:prSet/>
      <dgm:spPr/>
      <dgm:t>
        <a:bodyPr/>
        <a:lstStyle/>
        <a:p>
          <a:r>
            <a:rPr lang="ru-RU" dirty="0"/>
            <a:t>Оздоровительная и т.д.</a:t>
          </a:r>
        </a:p>
      </dgm:t>
    </dgm:pt>
    <dgm:pt modelId="{753734B1-9D54-498E-913F-95CB1E7D9634}" type="parTrans" cxnId="{CCCC3840-E7C8-476E-BF0C-0FD4CDD06E55}">
      <dgm:prSet/>
      <dgm:spPr/>
      <dgm:t>
        <a:bodyPr/>
        <a:lstStyle/>
        <a:p>
          <a:endParaRPr lang="ru-RU"/>
        </a:p>
      </dgm:t>
    </dgm:pt>
    <dgm:pt modelId="{2546A646-BC92-4E0D-A064-7CB6C5C3A5B6}" type="sibTrans" cxnId="{CCCC3840-E7C8-476E-BF0C-0FD4CDD06E55}">
      <dgm:prSet/>
      <dgm:spPr/>
      <dgm:t>
        <a:bodyPr/>
        <a:lstStyle/>
        <a:p>
          <a:endParaRPr lang="ru-RU"/>
        </a:p>
      </dgm:t>
    </dgm:pt>
    <dgm:pt modelId="{A06913D7-D288-4BF2-9EBA-380E2BBF0739}">
      <dgm:prSet/>
      <dgm:spPr/>
      <dgm:t>
        <a:bodyPr/>
        <a:lstStyle/>
        <a:p>
          <a:r>
            <a:rPr lang="ru-RU" dirty="0"/>
            <a:t>Оздоровительная и т.д.</a:t>
          </a:r>
        </a:p>
      </dgm:t>
    </dgm:pt>
    <dgm:pt modelId="{593F2FBC-FBCB-47C2-A2EF-9D4ED16A0A9A}" type="parTrans" cxnId="{B1BC1700-B82F-426E-AF5B-10BF923C296C}">
      <dgm:prSet/>
      <dgm:spPr/>
      <dgm:t>
        <a:bodyPr/>
        <a:lstStyle/>
        <a:p>
          <a:endParaRPr lang="ru-RU"/>
        </a:p>
      </dgm:t>
    </dgm:pt>
    <dgm:pt modelId="{91704325-35A3-440F-A837-75164E0A7E7E}" type="sibTrans" cxnId="{B1BC1700-B82F-426E-AF5B-10BF923C296C}">
      <dgm:prSet/>
      <dgm:spPr/>
      <dgm:t>
        <a:bodyPr/>
        <a:lstStyle/>
        <a:p>
          <a:endParaRPr lang="ru-RU"/>
        </a:p>
      </dgm:t>
    </dgm:pt>
    <dgm:pt modelId="{73FC1EC6-E8EE-418F-A558-972EBD2937C6}" type="pres">
      <dgm:prSet presAssocID="{1880A95E-E1A2-4D52-B102-89926D8B5AA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2861D4-008A-4600-B3FE-40E9EC41D61C}" type="pres">
      <dgm:prSet presAssocID="{ACC04809-445F-493D-A6CA-69977CDFBFBB}" presName="composite" presStyleCnt="0"/>
      <dgm:spPr/>
    </dgm:pt>
    <dgm:pt modelId="{9A41DDDB-6397-4BC1-9519-32ECC83D4E32}" type="pres">
      <dgm:prSet presAssocID="{ACC04809-445F-493D-A6CA-69977CDFBFB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942597-F339-4CFF-A80D-EBAF64990440}" type="pres">
      <dgm:prSet presAssocID="{ACC04809-445F-493D-A6CA-69977CDFBFB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C944FE-AF6F-4700-A24D-3E2AF4CFE137}" type="pres">
      <dgm:prSet presAssocID="{D3015B25-B65D-4038-9646-3DDA6FB148E9}" presName="space" presStyleCnt="0"/>
      <dgm:spPr/>
    </dgm:pt>
    <dgm:pt modelId="{8354F3AB-461B-43DD-8524-AC5E4E0F2483}" type="pres">
      <dgm:prSet presAssocID="{A3A68502-9294-45D4-B4EC-CBE107EBE1BA}" presName="composite" presStyleCnt="0"/>
      <dgm:spPr/>
    </dgm:pt>
    <dgm:pt modelId="{12E84269-A015-41E6-821E-0858C4A49FDF}" type="pres">
      <dgm:prSet presAssocID="{A3A68502-9294-45D4-B4EC-CBE107EBE1B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06B4A0-BE5B-4F5D-9EFB-509D63D48E45}" type="pres">
      <dgm:prSet presAssocID="{A3A68502-9294-45D4-B4EC-CBE107EBE1BA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17EB4F-950D-4995-8CC5-C035E98F8DC7}" type="pres">
      <dgm:prSet presAssocID="{EB857032-B9A1-495C-87C9-0040D177B1C4}" presName="space" presStyleCnt="0"/>
      <dgm:spPr/>
    </dgm:pt>
    <dgm:pt modelId="{4B52E6BF-1798-4709-981F-5BDD672A70C9}" type="pres">
      <dgm:prSet presAssocID="{F450AC14-1318-4B27-B2BB-4B5D91178B1B}" presName="composite" presStyleCnt="0"/>
      <dgm:spPr/>
    </dgm:pt>
    <dgm:pt modelId="{5AAF16F4-566F-4CAB-8A04-9EDA495A192C}" type="pres">
      <dgm:prSet presAssocID="{F450AC14-1318-4B27-B2BB-4B5D91178B1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F5ADCD-9663-409A-86AB-334629A0CDFA}" type="pres">
      <dgm:prSet presAssocID="{F450AC14-1318-4B27-B2BB-4B5D91178B1B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16540E-7BED-4A2E-91DD-2494D33398B5}" srcId="{1880A95E-E1A2-4D52-B102-89926D8B5AA1}" destId="{ACC04809-445F-493D-A6CA-69977CDFBFBB}" srcOrd="0" destOrd="0" parTransId="{0FCC9051-0727-4046-A7E2-810C8E28072E}" sibTransId="{D3015B25-B65D-4038-9646-3DDA6FB148E9}"/>
    <dgm:cxn modelId="{ADC876D4-24A6-45EB-B578-C3B5110E00F7}" type="presOf" srcId="{1880A95E-E1A2-4D52-B102-89926D8B5AA1}" destId="{73FC1EC6-E8EE-418F-A558-972EBD2937C6}" srcOrd="0" destOrd="0" presId="urn:microsoft.com/office/officeart/2005/8/layout/hList1"/>
    <dgm:cxn modelId="{5AD92095-AD8B-43C3-BE83-10DC6DF81B30}" type="presOf" srcId="{A06913D7-D288-4BF2-9EBA-380E2BBF0739}" destId="{EDF5ADCD-9663-409A-86AB-334629A0CDFA}" srcOrd="0" destOrd="1" presId="urn:microsoft.com/office/officeart/2005/8/layout/hList1"/>
    <dgm:cxn modelId="{55FEF1D6-055F-4D39-A21B-6248808C3730}" type="presOf" srcId="{F450AC14-1318-4B27-B2BB-4B5D91178B1B}" destId="{5AAF16F4-566F-4CAB-8A04-9EDA495A192C}" srcOrd="0" destOrd="0" presId="urn:microsoft.com/office/officeart/2005/8/layout/hList1"/>
    <dgm:cxn modelId="{BBADAB32-7ED5-4466-AEF9-D4A6C4A07555}" srcId="{A3A68502-9294-45D4-B4EC-CBE107EBE1BA}" destId="{9A84CE64-464F-428E-B42E-BD26C59572D1}" srcOrd="0" destOrd="0" parTransId="{88FFE216-8602-4E3F-BC93-FB3AEDA77241}" sibTransId="{9EB5DFA8-DF2F-4958-AC4E-3DD440DA9874}"/>
    <dgm:cxn modelId="{7C259E73-BFAA-4668-89AA-FB34AC116655}" srcId="{1880A95E-E1A2-4D52-B102-89926D8B5AA1}" destId="{F450AC14-1318-4B27-B2BB-4B5D91178B1B}" srcOrd="2" destOrd="0" parTransId="{10B19B38-32BE-4BA7-A44E-1EDE246AC513}" sibTransId="{F807FF86-204C-45A1-8D50-35F65E20C916}"/>
    <dgm:cxn modelId="{012DC242-A53D-47B4-BA55-CECF5F13D489}" srcId="{1880A95E-E1A2-4D52-B102-89926D8B5AA1}" destId="{A3A68502-9294-45D4-B4EC-CBE107EBE1BA}" srcOrd="1" destOrd="0" parTransId="{FFAE584C-73F3-4D01-AABC-92D9D5050275}" sibTransId="{EB857032-B9A1-495C-87C9-0040D177B1C4}"/>
    <dgm:cxn modelId="{053E223E-B4F3-4112-BCB5-D9A8E25F34A3}" type="presOf" srcId="{A3A68502-9294-45D4-B4EC-CBE107EBE1BA}" destId="{12E84269-A015-41E6-821E-0858C4A49FDF}" srcOrd="0" destOrd="0" presId="urn:microsoft.com/office/officeart/2005/8/layout/hList1"/>
    <dgm:cxn modelId="{CCCC3840-E7C8-476E-BF0C-0FD4CDD06E55}" srcId="{A3A68502-9294-45D4-B4EC-CBE107EBE1BA}" destId="{E2A36F81-7D11-4512-8A6F-11209428E8FD}" srcOrd="1" destOrd="0" parTransId="{753734B1-9D54-498E-913F-95CB1E7D9634}" sibTransId="{2546A646-BC92-4E0D-A064-7CB6C5C3A5B6}"/>
    <dgm:cxn modelId="{46D42C63-116C-4150-8272-178CAB0835EB}" srcId="{ACC04809-445F-493D-A6CA-69977CDFBFBB}" destId="{21035B71-B2F3-4C12-B982-64A736D9321F}" srcOrd="0" destOrd="0" parTransId="{D2FD7525-3B37-401D-A54D-4800233E72C2}" sibTransId="{A247DE29-4A47-45F1-914E-D8DBEBA43D00}"/>
    <dgm:cxn modelId="{626735A5-5246-4551-B90D-E11ED43D8222}" type="presOf" srcId="{ACC04809-445F-493D-A6CA-69977CDFBFBB}" destId="{9A41DDDB-6397-4BC1-9519-32ECC83D4E32}" srcOrd="0" destOrd="0" presId="urn:microsoft.com/office/officeart/2005/8/layout/hList1"/>
    <dgm:cxn modelId="{F24D9A5A-8BB3-46AE-8CC7-39B9C174F04F}" srcId="{F450AC14-1318-4B27-B2BB-4B5D91178B1B}" destId="{610D373B-449A-4DA8-BE19-9E1228E3F981}" srcOrd="0" destOrd="0" parTransId="{1DF13342-D7EE-47CA-9C64-70BB6A95F677}" sibTransId="{06D7C4DE-36CC-4987-AC20-F32544230E50}"/>
    <dgm:cxn modelId="{1E1CAF79-24CA-479C-B91B-F05B158F5951}" type="presOf" srcId="{9A84CE64-464F-428E-B42E-BD26C59572D1}" destId="{9706B4A0-BE5B-4F5D-9EFB-509D63D48E45}" srcOrd="0" destOrd="0" presId="urn:microsoft.com/office/officeart/2005/8/layout/hList1"/>
    <dgm:cxn modelId="{BD50B06D-8C14-4F43-AF79-4B246E5B659E}" srcId="{ACC04809-445F-493D-A6CA-69977CDFBFBB}" destId="{B5F03DDF-ADE3-4577-8189-BF2BFEC36CA9}" srcOrd="1" destOrd="0" parTransId="{0D24C07B-335E-403B-A934-1AB4BCB105C6}" sibTransId="{475FDF7D-D86B-4203-845A-5340A3C64E45}"/>
    <dgm:cxn modelId="{0FD015CA-2E1A-4FB9-98FE-EA3AC3BEBC70}" type="presOf" srcId="{610D373B-449A-4DA8-BE19-9E1228E3F981}" destId="{EDF5ADCD-9663-409A-86AB-334629A0CDFA}" srcOrd="0" destOrd="0" presId="urn:microsoft.com/office/officeart/2005/8/layout/hList1"/>
    <dgm:cxn modelId="{B1BC1700-B82F-426E-AF5B-10BF923C296C}" srcId="{F450AC14-1318-4B27-B2BB-4B5D91178B1B}" destId="{A06913D7-D288-4BF2-9EBA-380E2BBF0739}" srcOrd="1" destOrd="0" parTransId="{593F2FBC-FBCB-47C2-A2EF-9D4ED16A0A9A}" sibTransId="{91704325-35A3-440F-A837-75164E0A7E7E}"/>
    <dgm:cxn modelId="{96831868-7A1D-40D5-95A4-09EFD937E24E}" type="presOf" srcId="{B5F03DDF-ADE3-4577-8189-BF2BFEC36CA9}" destId="{5F942597-F339-4CFF-A80D-EBAF64990440}" srcOrd="0" destOrd="1" presId="urn:microsoft.com/office/officeart/2005/8/layout/hList1"/>
    <dgm:cxn modelId="{BDA0A17D-8F6C-4807-B001-458E556A9307}" type="presOf" srcId="{E2A36F81-7D11-4512-8A6F-11209428E8FD}" destId="{9706B4A0-BE5B-4F5D-9EFB-509D63D48E45}" srcOrd="0" destOrd="1" presId="urn:microsoft.com/office/officeart/2005/8/layout/hList1"/>
    <dgm:cxn modelId="{AAF1D994-E16F-4BE9-BAA1-2841B720BA33}" type="presOf" srcId="{21035B71-B2F3-4C12-B982-64A736D9321F}" destId="{5F942597-F339-4CFF-A80D-EBAF64990440}" srcOrd="0" destOrd="0" presId="urn:microsoft.com/office/officeart/2005/8/layout/hList1"/>
    <dgm:cxn modelId="{706380A6-0AE0-45DD-B801-70D66EF1AE05}" type="presParOf" srcId="{73FC1EC6-E8EE-418F-A558-972EBD2937C6}" destId="{2F2861D4-008A-4600-B3FE-40E9EC41D61C}" srcOrd="0" destOrd="0" presId="urn:microsoft.com/office/officeart/2005/8/layout/hList1"/>
    <dgm:cxn modelId="{EE062A94-98B6-4E4D-9434-5BBA9EFEE763}" type="presParOf" srcId="{2F2861D4-008A-4600-B3FE-40E9EC41D61C}" destId="{9A41DDDB-6397-4BC1-9519-32ECC83D4E32}" srcOrd="0" destOrd="0" presId="urn:microsoft.com/office/officeart/2005/8/layout/hList1"/>
    <dgm:cxn modelId="{49E7FD5C-C265-480F-A341-BFA9C2ACC2E1}" type="presParOf" srcId="{2F2861D4-008A-4600-B3FE-40E9EC41D61C}" destId="{5F942597-F339-4CFF-A80D-EBAF64990440}" srcOrd="1" destOrd="0" presId="urn:microsoft.com/office/officeart/2005/8/layout/hList1"/>
    <dgm:cxn modelId="{B6C9BB3E-49FC-48A5-834B-184F1D45A021}" type="presParOf" srcId="{73FC1EC6-E8EE-418F-A558-972EBD2937C6}" destId="{83C944FE-AF6F-4700-A24D-3E2AF4CFE137}" srcOrd="1" destOrd="0" presId="urn:microsoft.com/office/officeart/2005/8/layout/hList1"/>
    <dgm:cxn modelId="{F0B5CCB8-30FE-41EF-8074-4998154D6FE1}" type="presParOf" srcId="{73FC1EC6-E8EE-418F-A558-972EBD2937C6}" destId="{8354F3AB-461B-43DD-8524-AC5E4E0F2483}" srcOrd="2" destOrd="0" presId="urn:microsoft.com/office/officeart/2005/8/layout/hList1"/>
    <dgm:cxn modelId="{407C3F5E-C61A-4AEC-B730-DDED431561CE}" type="presParOf" srcId="{8354F3AB-461B-43DD-8524-AC5E4E0F2483}" destId="{12E84269-A015-41E6-821E-0858C4A49FDF}" srcOrd="0" destOrd="0" presId="urn:microsoft.com/office/officeart/2005/8/layout/hList1"/>
    <dgm:cxn modelId="{2C2B0009-023D-4A37-9FA2-E735E67F4191}" type="presParOf" srcId="{8354F3AB-461B-43DD-8524-AC5E4E0F2483}" destId="{9706B4A0-BE5B-4F5D-9EFB-509D63D48E45}" srcOrd="1" destOrd="0" presId="urn:microsoft.com/office/officeart/2005/8/layout/hList1"/>
    <dgm:cxn modelId="{CA71B70C-2F61-44CE-B585-CDA4835EFAE8}" type="presParOf" srcId="{73FC1EC6-E8EE-418F-A558-972EBD2937C6}" destId="{2B17EB4F-950D-4995-8CC5-C035E98F8DC7}" srcOrd="3" destOrd="0" presId="urn:microsoft.com/office/officeart/2005/8/layout/hList1"/>
    <dgm:cxn modelId="{85B748A8-8F47-4407-98C6-EB436468282F}" type="presParOf" srcId="{73FC1EC6-E8EE-418F-A558-972EBD2937C6}" destId="{4B52E6BF-1798-4709-981F-5BDD672A70C9}" srcOrd="4" destOrd="0" presId="urn:microsoft.com/office/officeart/2005/8/layout/hList1"/>
    <dgm:cxn modelId="{F52E34F1-41D5-4907-915B-29F866F8A485}" type="presParOf" srcId="{4B52E6BF-1798-4709-981F-5BDD672A70C9}" destId="{5AAF16F4-566F-4CAB-8A04-9EDA495A192C}" srcOrd="0" destOrd="0" presId="urn:microsoft.com/office/officeart/2005/8/layout/hList1"/>
    <dgm:cxn modelId="{56964891-D471-46AA-BF69-791BFEBB45A9}" type="presParOf" srcId="{4B52E6BF-1798-4709-981F-5BDD672A70C9}" destId="{EDF5ADCD-9663-409A-86AB-334629A0CDF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41DDDB-6397-4BC1-9519-32ECC83D4E32}">
      <dsp:nvSpPr>
        <dsp:cNvPr id="0" name=""/>
        <dsp:cNvSpPr/>
      </dsp:nvSpPr>
      <dsp:spPr>
        <a:xfrm>
          <a:off x="3060" y="882791"/>
          <a:ext cx="2983831" cy="107234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Группа </a:t>
          </a:r>
          <a:r>
            <a:rPr lang="ru-RU" sz="1900" b="0" i="0" kern="1200" dirty="0"/>
            <a:t>кратковременного пребывания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/>
            <a:t>(для детей 1-3 года)</a:t>
          </a:r>
          <a:endParaRPr lang="ru-RU" sz="1900" kern="1200" dirty="0"/>
        </a:p>
      </dsp:txBody>
      <dsp:txXfrm>
        <a:off x="3060" y="882791"/>
        <a:ext cx="2983831" cy="1072345"/>
      </dsp:txXfrm>
    </dsp:sp>
    <dsp:sp modelId="{5F942597-F339-4CFF-A80D-EBAF64990440}">
      <dsp:nvSpPr>
        <dsp:cNvPr id="0" name=""/>
        <dsp:cNvSpPr/>
      </dsp:nvSpPr>
      <dsp:spPr>
        <a:xfrm>
          <a:off x="3060" y="1955136"/>
          <a:ext cx="2983831" cy="83448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/>
            <a:t>Общеразвивающая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/>
            <a:t>Оздоровительная и т.д.</a:t>
          </a:r>
        </a:p>
      </dsp:txBody>
      <dsp:txXfrm>
        <a:off x="3060" y="1955136"/>
        <a:ext cx="2983831" cy="834480"/>
      </dsp:txXfrm>
    </dsp:sp>
    <dsp:sp modelId="{12E84269-A015-41E6-821E-0858C4A49FDF}">
      <dsp:nvSpPr>
        <dsp:cNvPr id="0" name=""/>
        <dsp:cNvSpPr/>
      </dsp:nvSpPr>
      <dsp:spPr>
        <a:xfrm>
          <a:off x="3404628" y="882791"/>
          <a:ext cx="2983831" cy="1072345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/>
            <a:t>Младшая возрастная группа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/>
            <a:t>(для детей от 3 до 4 лет)</a:t>
          </a:r>
          <a:endParaRPr lang="ru-RU" sz="1900" kern="1200" dirty="0"/>
        </a:p>
      </dsp:txBody>
      <dsp:txXfrm>
        <a:off x="3404628" y="882791"/>
        <a:ext cx="2983831" cy="1072345"/>
      </dsp:txXfrm>
    </dsp:sp>
    <dsp:sp modelId="{9706B4A0-BE5B-4F5D-9EFB-509D63D48E45}">
      <dsp:nvSpPr>
        <dsp:cNvPr id="0" name=""/>
        <dsp:cNvSpPr/>
      </dsp:nvSpPr>
      <dsp:spPr>
        <a:xfrm>
          <a:off x="3404628" y="1955136"/>
          <a:ext cx="2983831" cy="834480"/>
        </a:xfrm>
        <a:prstGeom prst="rect">
          <a:avLst/>
        </a:prstGeom>
        <a:solidFill>
          <a:schemeClr val="accent5">
            <a:tint val="40000"/>
            <a:alpha val="90000"/>
            <a:hueOff val="-3695877"/>
            <a:satOff val="-6408"/>
            <a:lumOff val="-64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695877"/>
              <a:satOff val="-6408"/>
              <a:lumOff val="-6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/>
            <a:t>Общеразвивающая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/>
            <a:t>Оздоровительная и т.д.</a:t>
          </a:r>
        </a:p>
      </dsp:txBody>
      <dsp:txXfrm>
        <a:off x="3404628" y="1955136"/>
        <a:ext cx="2983831" cy="834480"/>
      </dsp:txXfrm>
    </dsp:sp>
    <dsp:sp modelId="{5AAF16F4-566F-4CAB-8A04-9EDA495A192C}">
      <dsp:nvSpPr>
        <dsp:cNvPr id="0" name=""/>
        <dsp:cNvSpPr/>
      </dsp:nvSpPr>
      <dsp:spPr>
        <a:xfrm>
          <a:off x="6806196" y="882791"/>
          <a:ext cx="2983831" cy="1072345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/>
            <a:t>Средняя возрастная группа 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/>
            <a:t>(для детей от 4 до 5 лет)</a:t>
          </a:r>
          <a:endParaRPr lang="ru-RU" sz="1900" kern="1200" dirty="0"/>
        </a:p>
      </dsp:txBody>
      <dsp:txXfrm>
        <a:off x="6806196" y="882791"/>
        <a:ext cx="2983831" cy="1072345"/>
      </dsp:txXfrm>
    </dsp:sp>
    <dsp:sp modelId="{EDF5ADCD-9663-409A-86AB-334629A0CDFA}">
      <dsp:nvSpPr>
        <dsp:cNvPr id="0" name=""/>
        <dsp:cNvSpPr/>
      </dsp:nvSpPr>
      <dsp:spPr>
        <a:xfrm>
          <a:off x="6806196" y="1955136"/>
          <a:ext cx="2983831" cy="834480"/>
        </a:xfrm>
        <a:prstGeom prst="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/>
            <a:t>Общеразвивающая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/>
            <a:t>Оздоровительная и т.д.</a:t>
          </a:r>
        </a:p>
      </dsp:txBody>
      <dsp:txXfrm>
        <a:off x="6806196" y="1955136"/>
        <a:ext cx="2983831" cy="834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6735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098" y="9426735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0"/>
            <a:ext cx="5438140" cy="39079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 dirty="0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27.03.2025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4543" y="2934538"/>
            <a:ext cx="9721080" cy="2934324"/>
          </a:xfrm>
        </p:spPr>
        <p:txBody>
          <a:bodyPr>
            <a:normAutofit/>
          </a:bodyPr>
          <a:lstStyle/>
          <a:p>
            <a:r>
              <a:rPr lang="ru-RU" sz="2100" dirty="0"/>
              <a:t>ОТЧЕТ</a:t>
            </a:r>
            <a:br>
              <a:rPr lang="ru-RU" sz="2100" dirty="0"/>
            </a:br>
            <a:r>
              <a:rPr lang="ru-RU" sz="2100" dirty="0"/>
              <a:t>о прохождении производственной практики</a:t>
            </a:r>
            <a:br>
              <a:rPr lang="ru-RU" sz="2100" dirty="0"/>
            </a:br>
            <a:r>
              <a:rPr lang="ru-RU" sz="2100" dirty="0"/>
              <a:t> </a:t>
            </a:r>
            <a:br>
              <a:rPr lang="ru-RU" sz="2100" dirty="0"/>
            </a:br>
            <a:r>
              <a:rPr lang="ru-RU" sz="1800" dirty="0"/>
              <a:t>по профессиональному модулю </a:t>
            </a:r>
            <a:br>
              <a:rPr lang="ru-RU" sz="1800" dirty="0"/>
            </a:br>
            <a:r>
              <a:rPr lang="ru-RU" sz="1800" dirty="0"/>
              <a:t>ПМ.02 Организация различных видов деятельности детей в дошкольной образовательной организации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1800" dirty="0"/>
              <a:t>в период с «__» ________ 20__ г. по «__» ________ 20__ г.</a:t>
            </a:r>
            <a:br>
              <a:rPr lang="ru-RU" sz="18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1800" dirty="0"/>
              <a:t>Специальность 44.02.01 Дошкольное образование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16" y="1980431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АВТОНОМНАЯ НЕКОММЕРЧЕСКАЯ ОРГАНИЗАЦИЯ ВЫСШЕГО 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</a:t>
            </a:r>
            <a:r>
              <a:rPr lang="ru-RU" altLang="ru-RU" sz="1400" b="1">
                <a:solidFill>
                  <a:prstClr val="white"/>
                </a:solidFill>
                <a:latin typeface="Arial" charset="0"/>
              </a:rPr>
              <a:t>МОСКОВСКИЙ </a:t>
            </a:r>
            <a:r>
              <a:rPr lang="ru-RU" altLang="ru-RU" sz="1400" b="1" smtClean="0">
                <a:solidFill>
                  <a:prstClr val="white"/>
                </a:solidFill>
                <a:latin typeface="Arial" charset="0"/>
              </a:rPr>
              <a:t>УНИВЕРСИТЕТ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Факультет Педагогики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Кафедра Педагогики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EBC1611B-5C6A-4DD4-B018-FCDD128CAB95}"/>
              </a:ext>
            </a:extLst>
          </p:cNvPr>
          <p:cNvSpPr txBox="1">
            <a:spLocks/>
          </p:cNvSpPr>
          <p:nvPr/>
        </p:nvSpPr>
        <p:spPr bwMode="auto">
          <a:xfrm>
            <a:off x="426967" y="5980906"/>
            <a:ext cx="871296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                         ____________________________________</a:t>
            </a:r>
            <a:endParaRPr lang="en-US" altLang="ru-RU" sz="2400" dirty="0">
              <a:solidFill>
                <a:srgbClr val="FF0000"/>
              </a:solidFill>
              <a:latin typeface="Calibri"/>
            </a:endParaRP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ФИО Руководителя:  _____________________________________</a:t>
            </a:r>
            <a:endParaRPr lang="ru-RU" altLang="ru-RU" sz="2400" u="sng" dirty="0">
              <a:solidFill>
                <a:srgbClr val="FF0000"/>
              </a:solidFill>
              <a:latin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806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95916"/>
            <a:ext cx="9687193" cy="498598"/>
          </a:xfrm>
        </p:spPr>
        <p:txBody>
          <a:bodyPr/>
          <a:lstStyle/>
          <a:p>
            <a:r>
              <a:rPr lang="ru-RU" sz="3600" dirty="0"/>
              <a:t>Содержание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2673" y="1908423"/>
            <a:ext cx="9687193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500" dirty="0">
                <a:solidFill>
                  <a:srgbClr val="FF0000"/>
                </a:solidFill>
              </a:rPr>
              <a:t>1. </a:t>
            </a:r>
            <a:r>
              <a:rPr lang="ru-RU" sz="2000" dirty="0"/>
              <a:t>Инструктаж по соблюдению правил противопожарной безопасности, правил охраны труда, техники безопасности, санитарно-эпидемиологических правил и гигиенических нормативов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500" dirty="0">
                <a:solidFill>
                  <a:srgbClr val="FF0000"/>
                </a:solidFill>
              </a:rPr>
              <a:t>2. </a:t>
            </a:r>
            <a:r>
              <a:rPr lang="x-none" sz="2000" dirty="0"/>
              <a:t>Изучение организационной структуры </a:t>
            </a:r>
            <a:r>
              <a:rPr lang="ru-RU" sz="2000" dirty="0"/>
              <a:t>дошкольной образовательной организации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500" dirty="0">
                <a:solidFill>
                  <a:srgbClr val="FF0000"/>
                </a:solidFill>
              </a:rPr>
              <a:t>3. </a:t>
            </a:r>
            <a:r>
              <a:rPr lang="ru-RU" sz="2000" dirty="0"/>
              <a:t>Сбор информации об объекте практики и анализ содержания источников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500" dirty="0">
                <a:solidFill>
                  <a:srgbClr val="FF0000"/>
                </a:solidFill>
              </a:rPr>
              <a:t>4. </a:t>
            </a:r>
            <a:r>
              <a:rPr lang="ru-RU" sz="2000" dirty="0"/>
              <a:t>Экспериментально-практическая работа. Приобретение необходимых знаний, умений и практического опыта работы по специальности в рамках освоения вида деятельности ВД 2. Организация различных видов деятельности детей в дошкольной образовательной организации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500" dirty="0">
                <a:solidFill>
                  <a:srgbClr val="FF0000"/>
                </a:solidFill>
              </a:rPr>
              <a:t>5. </a:t>
            </a:r>
            <a:r>
              <a:rPr lang="ru-RU" sz="2000" dirty="0"/>
              <a:t>Обработка и систематизация полученного фактического материала</a:t>
            </a:r>
          </a:p>
        </p:txBody>
      </p:sp>
    </p:spTree>
    <p:extLst>
      <p:ext uri="{BB962C8B-B14F-4D97-AF65-F5344CB8AC3E}">
        <p14:creationId xmlns:p14="http://schemas.microsoft.com/office/powerpoint/2010/main" val="205976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24" y="180231"/>
            <a:ext cx="9687193" cy="997196"/>
          </a:xfrm>
        </p:spPr>
        <p:txBody>
          <a:bodyPr/>
          <a:lstStyle/>
          <a:p>
            <a:r>
              <a:rPr lang="ru-RU" sz="2400" dirty="0">
                <a:cs typeface="Times New Roman" panose="02020603050405020304" pitchFamily="18" charset="0"/>
              </a:rPr>
              <a:t/>
            </a:r>
            <a:br>
              <a:rPr lang="ru-RU" sz="2400" dirty="0">
                <a:cs typeface="Times New Roman" panose="02020603050405020304" pitchFamily="18" charset="0"/>
              </a:rPr>
            </a:br>
            <a:r>
              <a:rPr lang="ru-RU" sz="2400" dirty="0"/>
              <a:t>Общая организационная характеристика </a:t>
            </a:r>
            <a:br>
              <a:rPr lang="ru-RU" sz="2400" dirty="0"/>
            </a:br>
            <a:r>
              <a:rPr lang="ru-RU" sz="2400" dirty="0"/>
              <a:t>дошкольной образовательной организации «…»</a:t>
            </a:r>
            <a:endParaRPr lang="ru-RU" sz="2400" b="0" i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9624" y="1836415"/>
            <a:ext cx="9687193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42925" algn="just"/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Составить общую характеристику дошкольной образовательной организации по следующим признакам:</a:t>
            </a:r>
          </a:p>
          <a:p>
            <a:pPr lvl="0" indent="542925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/>
              <a:t>название, номер ДОО;</a:t>
            </a:r>
          </a:p>
          <a:p>
            <a:pPr indent="542925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/>
              <a:t>вид ДОО (ясли, детский сад комбинированного типа и т.д.);</a:t>
            </a:r>
          </a:p>
          <a:p>
            <a:pPr indent="542925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/>
              <a:t>педагогический состав ДОО (общее количество педагогов);</a:t>
            </a:r>
          </a:p>
          <a:p>
            <a:pPr indent="542925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/>
              <a:t>контактная информация (телефон, электронная почта, сайт ДОО).</a:t>
            </a:r>
          </a:p>
          <a:p>
            <a:pPr indent="542925" algn="just">
              <a:spcBef>
                <a:spcPts val="0"/>
              </a:spcBef>
            </a:pPr>
            <a:endParaRPr lang="ru-RU" dirty="0"/>
          </a:p>
          <a:p>
            <a:pPr lvl="0" indent="542925" algn="just"/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Выявить и описать:</a:t>
            </a:r>
          </a:p>
          <a:p>
            <a:pPr indent="542925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/>
              <a:t>место расположения  ДОО и  режим работы;</a:t>
            </a:r>
          </a:p>
          <a:p>
            <a:pPr indent="542925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/>
              <a:t>сведения о реализации образовательных программ дополнительного образования;</a:t>
            </a:r>
          </a:p>
          <a:p>
            <a:pPr indent="542925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dirty="0"/>
              <a:t>наличие доступной среды в ДОО (наличие пандусов, табличек Брайля и т.д.).</a:t>
            </a:r>
          </a:p>
          <a:p>
            <a:pPr lvl="0" indent="542925" algn="just"/>
            <a:r>
              <a:rPr lang="ru-RU" i="1" dirty="0"/>
              <a:t>Представить фото  ДОО на следующем слайде.</a:t>
            </a:r>
          </a:p>
          <a:p>
            <a:pPr indent="542925" algn="just"/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311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1" y="2005225"/>
            <a:ext cx="9824904" cy="837480"/>
          </a:xfrm>
        </p:spPr>
        <p:txBody>
          <a:bodyPr>
            <a:normAutofit fontScale="77500" lnSpcReduction="20000"/>
          </a:bodyPr>
          <a:lstStyle/>
          <a:p>
            <a:pPr marL="0" indent="534988" algn="just">
              <a:buNone/>
            </a:pPr>
            <a:r>
              <a:rPr lang="ru-RU" sz="2300" dirty="0"/>
              <a:t>На данном слайде рекомендуется разместить </a:t>
            </a:r>
            <a:r>
              <a:rPr lang="ru-RU" sz="23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</a:t>
            </a:r>
            <a:r>
              <a:rPr lang="ru-RU" sz="2300" dirty="0"/>
              <a:t> ДОО – базы практики. </a:t>
            </a:r>
          </a:p>
          <a:p>
            <a:pPr marL="0" indent="534988" algn="just">
              <a:buNone/>
            </a:pPr>
            <a:r>
              <a:rPr lang="ru-RU" sz="2300" i="1" u="sng" dirty="0"/>
              <a:t>На фото должна быть только ДОО, дети на фото не должны присутствовать!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07569" y="6588943"/>
            <a:ext cx="8289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i="1" dirty="0">
                <a:latin typeface="Calibri" panose="020F0502020204030204" pitchFamily="34" charset="0"/>
                <a:cs typeface="Calibri" panose="020F0502020204030204" pitchFamily="34" charset="0"/>
              </a:rPr>
              <a:t>Рисунок 1. Объект практики – МАДОУ №8 "Планета детства"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7" y="468263"/>
            <a:ext cx="9289032" cy="664797"/>
          </a:xfrm>
        </p:spPr>
        <p:txBody>
          <a:bodyPr/>
          <a:lstStyle/>
          <a:p>
            <a:r>
              <a:rPr lang="ru-RU" sz="2400" dirty="0"/>
              <a:t>Общая организационная характеристика дошкольной образовательной организации «…»</a:t>
            </a:r>
            <a:endParaRPr lang="ru-RU" sz="2400" b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D353685-CA8F-5252-1B07-D1A5FF1BF34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6171" y="2700511"/>
            <a:ext cx="5441057" cy="373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45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9101" y="2005225"/>
            <a:ext cx="9824904" cy="837480"/>
          </a:xfrm>
        </p:spPr>
        <p:txBody>
          <a:bodyPr>
            <a:normAutofit/>
          </a:bodyPr>
          <a:lstStyle/>
          <a:p>
            <a:pPr marL="0" indent="452438">
              <a:buNone/>
            </a:pPr>
            <a:r>
              <a:rPr lang="ru-RU" sz="2300" dirty="0"/>
              <a:t>На данном слайде рекомендуется </a:t>
            </a:r>
            <a:r>
              <a:rPr lang="ru-RU" i="1" dirty="0"/>
              <a:t>составить перечень групп ДОО (сколько? какие?). Например,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7" y="468263"/>
            <a:ext cx="9289032" cy="664797"/>
          </a:xfrm>
        </p:spPr>
        <p:txBody>
          <a:bodyPr/>
          <a:lstStyle/>
          <a:p>
            <a:r>
              <a:rPr lang="ru-RU" sz="2400" dirty="0"/>
              <a:t>Общая организационная характеристика дошкольной образовательной организации «…»</a:t>
            </a:r>
            <a:endParaRPr lang="ru-RU" sz="2400" b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859182964"/>
              </p:ext>
            </p:extLst>
          </p:nvPr>
        </p:nvGraphicFramePr>
        <p:xfrm>
          <a:off x="594172" y="2700511"/>
          <a:ext cx="9793088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6702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7787" y="1980431"/>
            <a:ext cx="9698293" cy="4347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533400" algn="just">
              <a:lnSpc>
                <a:spcPct val="100299"/>
              </a:lnSpc>
              <a:spcBef>
                <a:spcPts val="95"/>
              </a:spcBef>
            </a:pPr>
            <a:r>
              <a:rPr lang="ru-RU" dirty="0">
                <a:cs typeface="Calibri"/>
              </a:rPr>
              <a:t>Перечислить</a:t>
            </a:r>
            <a:r>
              <a:rPr lang="ru-RU" spc="180" dirty="0">
                <a:cs typeface="Calibri"/>
              </a:rPr>
              <a:t> 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нормативные</a:t>
            </a:r>
            <a:r>
              <a:rPr lang="ru-RU" i="1" spc="1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и</a:t>
            </a:r>
            <a:r>
              <a:rPr lang="ru-RU" i="1" spc="2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правовые</a:t>
            </a:r>
            <a:r>
              <a:rPr lang="ru-RU" i="1" spc="1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документы</a:t>
            </a:r>
            <a:r>
              <a:rPr lang="ru-RU" dirty="0">
                <a:cs typeface="Calibri"/>
              </a:rPr>
              <a:t>,</a:t>
            </a:r>
            <a:r>
              <a:rPr lang="ru-RU" spc="195" dirty="0">
                <a:cs typeface="Calibri"/>
              </a:rPr>
              <a:t>  </a:t>
            </a:r>
            <a:r>
              <a:rPr lang="ru-RU" dirty="0">
                <a:cs typeface="Calibri"/>
              </a:rPr>
              <a:t>которыми</a:t>
            </a:r>
            <a:r>
              <a:rPr lang="ru-RU" spc="204" dirty="0">
                <a:cs typeface="Calibri"/>
              </a:rPr>
              <a:t>  </a:t>
            </a:r>
            <a:r>
              <a:rPr lang="ru-RU" spc="-10" dirty="0">
                <a:cs typeface="Calibri"/>
              </a:rPr>
              <a:t>должен </a:t>
            </a:r>
            <a:r>
              <a:rPr lang="ru-RU" dirty="0">
                <a:cs typeface="Calibri"/>
              </a:rPr>
              <a:t>руководствоваться</a:t>
            </a:r>
            <a:r>
              <a:rPr lang="ru-RU" spc="445" dirty="0">
                <a:cs typeface="Calibri"/>
              </a:rPr>
              <a:t> </a:t>
            </a:r>
            <a:r>
              <a:rPr lang="ru-RU" dirty="0">
                <a:cs typeface="Calibri"/>
              </a:rPr>
              <a:t>воспитатель детей дошкольного возраста в</a:t>
            </a:r>
            <a:r>
              <a:rPr lang="ru-RU" spc="500" dirty="0">
                <a:cs typeface="Calibri"/>
              </a:rPr>
              <a:t> </a:t>
            </a:r>
            <a:r>
              <a:rPr lang="ru-RU" dirty="0">
                <a:cs typeface="Calibri"/>
              </a:rPr>
              <a:t>ежедневной</a:t>
            </a:r>
            <a:r>
              <a:rPr lang="ru-RU" spc="445" dirty="0">
                <a:cs typeface="Calibri"/>
              </a:rPr>
              <a:t> </a:t>
            </a:r>
            <a:r>
              <a:rPr lang="ru-RU" dirty="0">
                <a:cs typeface="Calibri"/>
              </a:rPr>
              <a:t>работе</a:t>
            </a:r>
            <a:r>
              <a:rPr lang="ru-RU" spc="-10" dirty="0">
                <a:cs typeface="Calibri"/>
              </a:rPr>
              <a:t>.</a:t>
            </a:r>
          </a:p>
          <a:p>
            <a:pPr marL="12700" marR="5080" indent="533400" algn="just">
              <a:lnSpc>
                <a:spcPct val="100299"/>
              </a:lnSpc>
              <a:spcBef>
                <a:spcPts val="95"/>
              </a:spcBef>
            </a:pPr>
            <a:r>
              <a:rPr lang="ru-RU" spc="-10" dirty="0">
                <a:cs typeface="Calibri"/>
              </a:rPr>
              <a:t>В перечне обязательно должны быть представлены как </a:t>
            </a:r>
            <a:r>
              <a:rPr lang="ru-RU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федеральные нормативные документы </a:t>
            </a:r>
            <a:r>
              <a:rPr lang="ru-RU" sz="2000" i="1" spc="-10" dirty="0">
                <a:cs typeface="Calibri"/>
              </a:rPr>
              <a:t>(Федеральный Закон от 29.12.2012 № 273-ФЗ «Об образовании в Российской Федерации, приказ Министерства образования и науки РФ от 17 октября 2013 г. № 1155 «Об утверждении федерального государственного стандарта дошкольного образования» и т.д.)</a:t>
            </a:r>
            <a:r>
              <a:rPr lang="ru-RU" i="1" spc="-10" dirty="0">
                <a:cs typeface="Calibri"/>
              </a:rPr>
              <a:t>, </a:t>
            </a:r>
            <a:r>
              <a:rPr lang="ru-RU" dirty="0"/>
              <a:t>так и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локальные акты</a:t>
            </a:r>
            <a:r>
              <a:rPr lang="ru-RU" dirty="0"/>
              <a:t>, разработанные ДОО</a:t>
            </a:r>
            <a:r>
              <a:rPr lang="ru-RU" i="1" spc="-10" dirty="0">
                <a:cs typeface="Calibri"/>
              </a:rPr>
              <a:t>.</a:t>
            </a:r>
          </a:p>
          <a:p>
            <a:pPr marL="12700" marR="5080" indent="530225" algn="just">
              <a:lnSpc>
                <a:spcPct val="100299"/>
              </a:lnSpc>
              <a:spcBef>
                <a:spcPts val="95"/>
              </a:spcBef>
              <a:buNone/>
            </a:pPr>
            <a:r>
              <a:rPr lang="ru-RU" i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Отдельное внимание следует обратить на  документы,  которыми  должен руководствоваться воспитатель, музыкальный руководитель.</a:t>
            </a:r>
          </a:p>
          <a:p>
            <a:pPr marL="12700" marR="5080" algn="just">
              <a:lnSpc>
                <a:spcPct val="100299"/>
              </a:lnSpc>
            </a:pPr>
            <a:r>
              <a:rPr lang="ru-RU" sz="2400" b="1" i="1" spc="-10" dirty="0">
                <a:cs typeface="Calibri"/>
              </a:rPr>
              <a:t>	</a:t>
            </a:r>
          </a:p>
          <a:p>
            <a:pPr marL="12700" marR="5080" indent="533400" algn="just">
              <a:lnSpc>
                <a:spcPct val="100299"/>
              </a:lnSpc>
              <a:spcBef>
                <a:spcPts val="95"/>
              </a:spcBef>
            </a:pPr>
            <a:endParaRPr lang="ru-RU" i="1" spc="-10" dirty="0">
              <a:cs typeface="Calibri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12816"/>
            <a:ext cx="9687193" cy="664797"/>
          </a:xfrm>
        </p:spPr>
        <p:txBody>
          <a:bodyPr/>
          <a:lstStyle/>
          <a:p>
            <a:r>
              <a:rPr lang="ru-RU" sz="2400" dirty="0"/>
              <a:t>Нормативное и правовое регулирование деятельности дошкольной образовательной организации «…»</a:t>
            </a:r>
          </a:p>
        </p:txBody>
      </p:sp>
    </p:spTree>
    <p:extLst>
      <p:ext uri="{BB962C8B-B14F-4D97-AF65-F5344CB8AC3E}">
        <p14:creationId xmlns:p14="http://schemas.microsoft.com/office/powerpoint/2010/main" val="3447107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346617"/>
            <a:ext cx="9687193" cy="997196"/>
          </a:xfrm>
        </p:spPr>
        <p:txBody>
          <a:bodyPr/>
          <a:lstStyle/>
          <a:p>
            <a:r>
              <a:rPr lang="ru-RU" sz="2400" dirty="0"/>
              <a:t>Функциональные обязанности работающих сотрудников в дошкольной образовательной организации «…»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8148" y="1846931"/>
            <a:ext cx="9694470" cy="797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indent="530225" algn="just">
              <a:lnSpc>
                <a:spcPct val="100299"/>
              </a:lnSpc>
              <a:spcBef>
                <a:spcPts val="95"/>
              </a:spcBef>
              <a:buNone/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Заполнить в соответствии с таблицей:</a:t>
            </a:r>
          </a:p>
          <a:p>
            <a:pPr marL="12700" marR="5080" indent="530225" algn="just">
              <a:lnSpc>
                <a:spcPct val="100299"/>
              </a:lnSpc>
              <a:spcBef>
                <a:spcPts val="95"/>
              </a:spcBef>
              <a:buNone/>
            </a:pPr>
            <a:endParaRPr lang="ru-RU" sz="2400" i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25396" y="3348583"/>
          <a:ext cx="9687192" cy="22250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880636">
                  <a:extLst>
                    <a:ext uri="{9D8B030D-6E8A-4147-A177-3AD203B41FA5}">
                      <a16:colId xmlns:a16="http://schemas.microsoft.com/office/drawing/2014/main" val="3554828068"/>
                    </a:ext>
                  </a:extLst>
                </a:gridCol>
                <a:gridCol w="3234656">
                  <a:extLst>
                    <a:ext uri="{9D8B030D-6E8A-4147-A177-3AD203B41FA5}">
                      <a16:colId xmlns:a16="http://schemas.microsoft.com/office/drawing/2014/main" val="797669162"/>
                    </a:ext>
                  </a:extLst>
                </a:gridCol>
                <a:gridCol w="5571900">
                  <a:extLst>
                    <a:ext uri="{9D8B030D-6E8A-4147-A177-3AD203B41FA5}">
                      <a16:colId xmlns:a16="http://schemas.microsoft.com/office/drawing/2014/main" val="3481356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должности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Функциональные обязанности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98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87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07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04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00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963518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6140" y="2372925"/>
            <a:ext cx="96490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r"/>
            <a:r>
              <a:rPr lang="ru-RU" sz="1800" i="1" dirty="0">
                <a:cs typeface="Calibri"/>
              </a:rPr>
              <a:t>Таблица 1</a:t>
            </a:r>
          </a:p>
          <a:p>
            <a:pPr indent="542925" algn="ctr"/>
            <a:r>
              <a:rPr lang="ru-RU" sz="1800" i="1" dirty="0">
                <a:cs typeface="Calibri"/>
              </a:rPr>
              <a:t>Функциональные обязанности сотрудников, работающих в дошкольной образовательной организации «…»</a:t>
            </a:r>
          </a:p>
        </p:txBody>
      </p:sp>
    </p:spTree>
    <p:extLst>
      <p:ext uri="{BB962C8B-B14F-4D97-AF65-F5344CB8AC3E}">
        <p14:creationId xmlns:p14="http://schemas.microsoft.com/office/powerpoint/2010/main" val="2120522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-179809"/>
            <a:ext cx="9687193" cy="1717393"/>
          </a:xfrm>
        </p:spPr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/>
            </a:r>
            <a:br>
              <a:rPr lang="ru-RU" sz="2800" dirty="0">
                <a:cs typeface="Times New Roman" panose="02020603050405020304" pitchFamily="18" charset="0"/>
              </a:rPr>
            </a:br>
            <a:r>
              <a:rPr lang="ru-RU" sz="2400" dirty="0"/>
              <a:t>Исследовательский этап </a:t>
            </a:r>
            <a:r>
              <a:rPr lang="ru-RU" sz="2400" dirty="0">
                <a:cs typeface="Times New Roman" panose="02020603050405020304" pitchFamily="18" charset="0"/>
              </a:rPr>
              <a:t>в рамках освоения вида деятельности ВД 2. Организация различных видов деятельности детей в дошкольной образовательной организации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D51174D-89EE-46A6-9E07-40B36A701626}"/>
              </a:ext>
            </a:extLst>
          </p:cNvPr>
          <p:cNvSpPr/>
          <p:nvPr/>
        </p:nvSpPr>
        <p:spPr>
          <a:xfrm>
            <a:off x="282762" y="1836415"/>
            <a:ext cx="99371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363538" algn="just"/>
            <a:r>
              <a:rPr lang="ru-RU" dirty="0">
                <a:cs typeface="Calibri"/>
              </a:rPr>
              <a:t>Осуществить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наблюдение </a:t>
            </a:r>
            <a:r>
              <a:rPr lang="ru-RU" dirty="0">
                <a:cs typeface="Calibri"/>
              </a:rPr>
              <a:t>за проведением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музыкального занятия в дошкольной образовательной организации</a:t>
            </a:r>
            <a:r>
              <a:rPr lang="ru-RU" dirty="0">
                <a:cs typeface="Calibri"/>
              </a:rPr>
              <a:t>.</a:t>
            </a:r>
          </a:p>
          <a:p>
            <a:pPr marL="177800" indent="363538" algn="just"/>
            <a:r>
              <a:rPr lang="ru-RU" dirty="0">
                <a:cs typeface="Calibri"/>
              </a:rPr>
              <a:t>Ознакомиться с порядком планирования музыкальных занятий в дошкольной образовательной организации.</a:t>
            </a:r>
          </a:p>
          <a:p>
            <a:pPr marL="177800" indent="363538" algn="just"/>
            <a:r>
              <a:rPr lang="ru-RU" dirty="0">
                <a:cs typeface="Calibri"/>
              </a:rPr>
              <a:t>Рассмотреть цели, задачи, содержание, методы и средства руководства творческой, трудовой, продуктивной деятельностью детей. </a:t>
            </a:r>
          </a:p>
          <a:p>
            <a:pPr marL="177800" indent="363538" algn="just"/>
            <a:r>
              <a:rPr lang="ru-RU" dirty="0">
                <a:cs typeface="Calibri"/>
              </a:rPr>
              <a:t>Изучить особенности определения педагогических условий организации общения детей.</a:t>
            </a:r>
          </a:p>
        </p:txBody>
      </p:sp>
    </p:spTree>
    <p:extLst>
      <p:ext uri="{BB962C8B-B14F-4D97-AF65-F5344CB8AC3E}">
        <p14:creationId xmlns:p14="http://schemas.microsoft.com/office/powerpoint/2010/main" val="144344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B82BF-2470-808D-A747-866B20902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0BAE46-ADA4-CB15-2384-01BDC724C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-207699"/>
            <a:ext cx="9687193" cy="1717393"/>
          </a:xfrm>
        </p:spPr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/>
            </a:r>
            <a:br>
              <a:rPr lang="ru-RU" sz="2800" dirty="0">
                <a:cs typeface="Times New Roman" panose="02020603050405020304" pitchFamily="18" charset="0"/>
              </a:rPr>
            </a:br>
            <a:r>
              <a:rPr lang="ru-RU" sz="2400" dirty="0"/>
              <a:t>Экспериментально-практическая работа </a:t>
            </a:r>
            <a:r>
              <a:rPr lang="ru-RU" sz="2400" dirty="0">
                <a:cs typeface="Times New Roman" panose="02020603050405020304" pitchFamily="18" charset="0"/>
              </a:rPr>
              <a:t>в рамках освоения вида деятельности ВД 2. Организация различных видов деятельности детей в дошкольной образовательной организации</a:t>
            </a:r>
            <a:endParaRPr lang="ru-RU" sz="24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6508A66-3ADF-9222-A969-AC5819871063}"/>
              </a:ext>
            </a:extLst>
          </p:cNvPr>
          <p:cNvSpPr/>
          <p:nvPr/>
        </p:nvSpPr>
        <p:spPr>
          <a:xfrm>
            <a:off x="532672" y="1836415"/>
            <a:ext cx="9687194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835" indent="-457200" algn="just">
              <a:buAutoNum type="arabicPeriod"/>
              <a:tabLst>
                <a:tab pos="630238" algn="l"/>
                <a:tab pos="719138" algn="l"/>
              </a:tabLst>
            </a:pPr>
            <a:r>
              <a:rPr lang="ru-RU" sz="2000" dirty="0">
                <a:cs typeface="Calibri"/>
              </a:rPr>
              <a:t>Провести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анализ музыкального занятия </a:t>
            </a:r>
            <a:r>
              <a:rPr lang="ru-RU" sz="2000" dirty="0">
                <a:cs typeface="Calibri"/>
              </a:rPr>
              <a:t>в дошкольной образовательной организации, в котором удалось принять личное участие. </a:t>
            </a:r>
          </a:p>
          <a:p>
            <a:pPr marL="457835" indent="-457200" algn="just">
              <a:buFontTx/>
              <a:buAutoNum type="arabicPeriod"/>
              <a:tabLst>
                <a:tab pos="630238" algn="l"/>
                <a:tab pos="719138" algn="l"/>
              </a:tabLs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Составить технологическую карту интегрированного занятия </a:t>
            </a:r>
            <a:r>
              <a:rPr lang="ru-RU" dirty="0">
                <a:cs typeface="Calibri"/>
              </a:rPr>
              <a:t>в дошкольной образовательной организации. </a:t>
            </a:r>
          </a:p>
          <a:p>
            <a:pPr marL="457835" indent="-457200" algn="just">
              <a:buFontTx/>
              <a:buAutoNum type="arabicPeriod"/>
              <a:tabLst>
                <a:tab pos="630238" algn="l"/>
                <a:tab pos="719138" algn="l"/>
              </a:tabLst>
            </a:pPr>
            <a:r>
              <a:rPr lang="ru-RU" dirty="0">
                <a:cs typeface="Calibri"/>
              </a:rPr>
              <a:t>Посетить и провести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анализ  интегрированного занятия </a:t>
            </a:r>
            <a:r>
              <a:rPr lang="ru-RU" dirty="0">
                <a:cs typeface="Calibri"/>
              </a:rPr>
              <a:t>в дошкольной образовательной организации.</a:t>
            </a:r>
          </a:p>
          <a:p>
            <a:pPr marL="457835" indent="-457200" algn="just">
              <a:buFontTx/>
              <a:buAutoNum type="arabicPeriod"/>
              <a:tabLst>
                <a:tab pos="630238" algn="l"/>
                <a:tab pos="719138" algn="l"/>
              </a:tabLs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Разработать консультацию для родителей по вопросам развития речи </a:t>
            </a:r>
            <a:r>
              <a:rPr lang="ru-RU" dirty="0"/>
              <a:t>детей дошкольного возраста.</a:t>
            </a:r>
            <a:endParaRPr lang="ru-RU" dirty="0">
              <a:cs typeface="Calibri"/>
            </a:endParaRPr>
          </a:p>
          <a:p>
            <a:pPr marL="457835" indent="-457200" algn="just">
              <a:buFontTx/>
              <a:buAutoNum type="arabicPeriod"/>
              <a:tabLst>
                <a:tab pos="630238" algn="l"/>
                <a:tab pos="719138" algn="l"/>
              </a:tabLst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Изготовить макет поделки </a:t>
            </a:r>
            <a:r>
              <a:rPr lang="ru-RU" dirty="0">
                <a:cs typeface="Calibri"/>
              </a:rPr>
              <a:t>для детей дошкольной образовательной организации и технологическую карту изготовления поделки.</a:t>
            </a:r>
          </a:p>
        </p:txBody>
      </p:sp>
    </p:spTree>
    <p:extLst>
      <p:ext uri="{BB962C8B-B14F-4D97-AF65-F5344CB8AC3E}">
        <p14:creationId xmlns:p14="http://schemas.microsoft.com/office/powerpoint/2010/main" val="1013294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78" y="-653786"/>
            <a:ext cx="9687193" cy="2492990"/>
          </a:xfrm>
        </p:spPr>
        <p:txBody>
          <a:bodyPr/>
          <a:lstStyle/>
          <a:p>
            <a:pPr indent="291465">
              <a:spcAft>
                <a:spcPts val="0"/>
              </a:spcAft>
            </a:pPr>
            <a:r>
              <a:rPr lang="ru-RU" sz="2800" dirty="0">
                <a:cs typeface="Times New Roman" panose="02020603050405020304" pitchFamily="18" charset="0"/>
              </a:rPr>
              <a:t/>
            </a:r>
            <a:br>
              <a:rPr lang="ru-RU" sz="2800" dirty="0">
                <a:cs typeface="Times New Roman" panose="02020603050405020304" pitchFamily="18" charset="0"/>
              </a:rPr>
            </a:br>
            <a:r>
              <a:rPr lang="ru-RU" sz="3200" dirty="0">
                <a:cs typeface="Times New Roman" panose="02020603050405020304" pitchFamily="18" charset="0"/>
              </a:rPr>
              <a:t/>
            </a:r>
            <a:br>
              <a:rPr lang="ru-RU" sz="3200" dirty="0">
                <a:cs typeface="Times New Roman" panose="02020603050405020304" pitchFamily="18" charset="0"/>
              </a:rPr>
            </a:br>
            <a:r>
              <a:rPr lang="ru-RU" sz="2400" dirty="0"/>
              <a:t>Экспериментально-практическая работа </a:t>
            </a:r>
            <a:r>
              <a:rPr lang="ru-RU" sz="2400" dirty="0">
                <a:cs typeface="Times New Roman" panose="02020603050405020304" pitchFamily="18" charset="0"/>
              </a:rPr>
              <a:t>в рамках освоения вида деятельности ВД 2. Организация различных видов деятельности детей в дошкольной образовательной организации</a:t>
            </a:r>
            <a:br>
              <a:rPr lang="ru-RU" sz="2400" dirty="0">
                <a:cs typeface="Times New Roman" panose="02020603050405020304" pitchFamily="18" charset="0"/>
              </a:rPr>
            </a:br>
            <a:r>
              <a:rPr lang="ru-RU" sz="2400" dirty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3012" y="1894010"/>
            <a:ext cx="97569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Провести анализ музыкального занятия в дошкольной образовательной организации, в котором удалось принять личное участие.</a:t>
            </a:r>
          </a:p>
          <a:p>
            <a:pPr indent="542925" algn="just"/>
            <a:r>
              <a:rPr lang="ru-RU" sz="2000" b="1" dirty="0">
                <a:cs typeface="Calibri"/>
              </a:rPr>
              <a:t>Дата:</a:t>
            </a:r>
          </a:p>
          <a:p>
            <a:pPr indent="542925" algn="just"/>
            <a:r>
              <a:rPr lang="ru-RU" sz="2000" b="1" dirty="0">
                <a:cs typeface="Calibri"/>
              </a:rPr>
              <a:t>Возрастная группа: </a:t>
            </a:r>
            <a:r>
              <a:rPr lang="ru-RU" sz="2000" b="1" i="1" dirty="0">
                <a:cs typeface="Calibri"/>
              </a:rPr>
              <a:t>по выбору обучающегося                                         </a:t>
            </a:r>
            <a:r>
              <a:rPr lang="ru-RU" sz="1800" i="1" dirty="0">
                <a:cs typeface="Calibri"/>
              </a:rPr>
              <a:t>Таблица 2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473724"/>
              </p:ext>
            </p:extLst>
          </p:nvPr>
        </p:nvGraphicFramePr>
        <p:xfrm>
          <a:off x="594172" y="4050565"/>
          <a:ext cx="9795365" cy="222447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174987">
                  <a:extLst>
                    <a:ext uri="{9D8B030D-6E8A-4147-A177-3AD203B41FA5}">
                      <a16:colId xmlns:a16="http://schemas.microsoft.com/office/drawing/2014/main" val="3218768935"/>
                    </a:ext>
                  </a:extLst>
                </a:gridCol>
                <a:gridCol w="2159608">
                  <a:extLst>
                    <a:ext uri="{9D8B030D-6E8A-4147-A177-3AD203B41FA5}">
                      <a16:colId xmlns:a16="http://schemas.microsoft.com/office/drawing/2014/main" val="133498705"/>
                    </a:ext>
                  </a:extLst>
                </a:gridCol>
                <a:gridCol w="4460770">
                  <a:extLst>
                    <a:ext uri="{9D8B030D-6E8A-4147-A177-3AD203B41FA5}">
                      <a16:colId xmlns:a16="http://schemas.microsoft.com/office/drawing/2014/main" val="3849777948"/>
                    </a:ext>
                  </a:extLst>
                </a:gridCol>
              </a:tblGrid>
              <a:tr h="599949">
                <a:tc>
                  <a:txBody>
                    <a:bodyPr/>
                    <a:lstStyle/>
                    <a:p>
                      <a:pPr marL="95250" marR="952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Этапы деятельности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5250" marR="952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Содержание деятельности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5250" marR="952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Организационно-методические указания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6745356"/>
                  </a:ext>
                </a:extLst>
              </a:tr>
              <a:tr h="812261">
                <a:tc>
                  <a:txBody>
                    <a:bodyPr/>
                    <a:lstStyle/>
                    <a:p>
                      <a:pPr marL="95250" marR="952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5250" marR="952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5250" marR="952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874829"/>
                  </a:ext>
                </a:extLst>
              </a:tr>
              <a:tr h="812261">
                <a:tc>
                  <a:txBody>
                    <a:bodyPr/>
                    <a:lstStyle/>
                    <a:p>
                      <a:pPr marL="95250" marR="952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5250" marR="952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5250" marR="952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44588849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21822" y="3554010"/>
            <a:ext cx="89893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ctr"/>
            <a:r>
              <a:rPr lang="ru-RU" sz="1800" i="1" dirty="0">
                <a:cs typeface="Calibri"/>
              </a:rPr>
              <a:t>Анализ </a:t>
            </a:r>
            <a:r>
              <a:rPr lang="ru-RU" sz="1800" i="1" u="sng" dirty="0">
                <a:cs typeface="Calibri"/>
              </a:rPr>
              <a:t>музыкального</a:t>
            </a:r>
            <a:r>
              <a:rPr lang="ru-RU" sz="1800" i="1" dirty="0">
                <a:cs typeface="Calibri"/>
              </a:rPr>
              <a:t> занятия в дошкольной образовательной организации «…»</a:t>
            </a:r>
          </a:p>
        </p:txBody>
      </p:sp>
    </p:spTree>
    <p:extLst>
      <p:ext uri="{BB962C8B-B14F-4D97-AF65-F5344CB8AC3E}">
        <p14:creationId xmlns:p14="http://schemas.microsoft.com/office/powerpoint/2010/main" val="1289056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78" y="-611857"/>
            <a:ext cx="9687193" cy="2492990"/>
          </a:xfrm>
        </p:spPr>
        <p:txBody>
          <a:bodyPr/>
          <a:lstStyle/>
          <a:p>
            <a:pPr indent="291465">
              <a:spcAft>
                <a:spcPts val="0"/>
              </a:spcAft>
            </a:pPr>
            <a:r>
              <a:rPr lang="ru-RU" sz="2800" dirty="0">
                <a:cs typeface="Times New Roman" panose="02020603050405020304" pitchFamily="18" charset="0"/>
              </a:rPr>
              <a:t/>
            </a:r>
            <a:br>
              <a:rPr lang="ru-RU" sz="2800" dirty="0">
                <a:cs typeface="Times New Roman" panose="02020603050405020304" pitchFamily="18" charset="0"/>
              </a:rPr>
            </a:br>
            <a:r>
              <a:rPr lang="ru-RU" sz="3200" dirty="0">
                <a:cs typeface="Times New Roman" panose="02020603050405020304" pitchFamily="18" charset="0"/>
              </a:rPr>
              <a:t/>
            </a:r>
            <a:br>
              <a:rPr lang="ru-RU" sz="3200" dirty="0">
                <a:cs typeface="Times New Roman" panose="02020603050405020304" pitchFamily="18" charset="0"/>
              </a:rPr>
            </a:br>
            <a:r>
              <a:rPr lang="ru-RU" sz="2400" dirty="0"/>
              <a:t>Экспериментально-практическая работа </a:t>
            </a:r>
            <a:r>
              <a:rPr lang="ru-RU" sz="2400" dirty="0">
                <a:cs typeface="Times New Roman" panose="02020603050405020304" pitchFamily="18" charset="0"/>
              </a:rPr>
              <a:t>в рамках освоения вида деятельности ВД 2. Организация различных видов деятельности детей в дошкольной образовательной организации</a:t>
            </a:r>
            <a:br>
              <a:rPr lang="ru-RU" sz="2400" dirty="0">
                <a:cs typeface="Times New Roman" panose="02020603050405020304" pitchFamily="18" charset="0"/>
              </a:rPr>
            </a:br>
            <a:r>
              <a:rPr lang="ru-RU" sz="2400" dirty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8148" y="1980431"/>
            <a:ext cx="975692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Составить технологическую карту  интегрированного занятия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*</a:t>
            </a: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в дошкольной образовательной организации.</a:t>
            </a:r>
          </a:p>
          <a:p>
            <a:pPr indent="541338" algn="just"/>
            <a:endParaRPr lang="ru-RU" sz="2000" dirty="0">
              <a:cs typeface="Calibri"/>
            </a:endParaRPr>
          </a:p>
          <a:p>
            <a:pPr indent="541338" algn="just"/>
            <a:r>
              <a:rPr lang="ru-RU" sz="2000" i="1" dirty="0">
                <a:solidFill>
                  <a:srgbClr val="00B050"/>
                </a:solidFill>
                <a:cs typeface="Calibri"/>
              </a:rPr>
              <a:t>См. пример выполнения в приложении 1.1.</a:t>
            </a:r>
          </a:p>
          <a:p>
            <a:pPr indent="541338" algn="just"/>
            <a:endParaRPr lang="ru-RU" sz="2000" b="1" i="1" dirty="0">
              <a:solidFill>
                <a:srgbClr val="00B050"/>
              </a:solidFill>
              <a:cs typeface="Calibri"/>
            </a:endParaRPr>
          </a:p>
          <a:p>
            <a:pPr algn="just"/>
            <a:r>
              <a:rPr lang="ru-RU" sz="2000" b="1" dirty="0">
                <a:cs typeface="Calibri"/>
              </a:rPr>
              <a:t>* Интегрированное занятие  </a:t>
            </a:r>
            <a:r>
              <a:rPr lang="ru-RU" sz="2000" i="1" dirty="0">
                <a:cs typeface="Calibri"/>
              </a:rPr>
              <a:t>— это форма образовательного процесса, при которой несколько областей развития объединяются в одну деятельность. </a:t>
            </a:r>
          </a:p>
          <a:p>
            <a:pPr algn="just"/>
            <a:r>
              <a:rPr lang="ru-RU" sz="2000" dirty="0">
                <a:cs typeface="Calibri"/>
              </a:rPr>
              <a:t>Например, в одном занятии могут одновременно рассматриваться аспекты познавательного, социально-коммуникативного, физического и художественно-эстетического развития.</a:t>
            </a:r>
          </a:p>
          <a:p>
            <a:pPr indent="541338" algn="just"/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870086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5FE28-0D31-978A-C053-FEED2194E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B4A91CC-5D17-7F9C-6E34-7722887B0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78" y="-653786"/>
            <a:ext cx="9687193" cy="2492990"/>
          </a:xfrm>
        </p:spPr>
        <p:txBody>
          <a:bodyPr/>
          <a:lstStyle/>
          <a:p>
            <a:pPr indent="291465">
              <a:spcAft>
                <a:spcPts val="0"/>
              </a:spcAft>
            </a:pPr>
            <a:r>
              <a:rPr lang="ru-RU" sz="2800" dirty="0">
                <a:cs typeface="Times New Roman" panose="02020603050405020304" pitchFamily="18" charset="0"/>
              </a:rPr>
              <a:t/>
            </a:r>
            <a:br>
              <a:rPr lang="ru-RU" sz="2800" dirty="0">
                <a:cs typeface="Times New Roman" panose="02020603050405020304" pitchFamily="18" charset="0"/>
              </a:rPr>
            </a:br>
            <a:r>
              <a:rPr lang="ru-RU" sz="3200" dirty="0">
                <a:cs typeface="Times New Roman" panose="02020603050405020304" pitchFamily="18" charset="0"/>
              </a:rPr>
              <a:t/>
            </a:r>
            <a:br>
              <a:rPr lang="ru-RU" sz="3200" dirty="0">
                <a:cs typeface="Times New Roman" panose="02020603050405020304" pitchFamily="18" charset="0"/>
              </a:rPr>
            </a:br>
            <a:r>
              <a:rPr lang="ru-RU" sz="2400" dirty="0"/>
              <a:t>Экспериментально-практическая работа </a:t>
            </a:r>
            <a:r>
              <a:rPr lang="ru-RU" sz="2400" dirty="0">
                <a:cs typeface="Times New Roman" panose="02020603050405020304" pitchFamily="18" charset="0"/>
              </a:rPr>
              <a:t>в рамках освоения вида деятельности ВД 2. Организация различных видов деятельности детей в дошкольной образовательной организации</a:t>
            </a:r>
            <a:br>
              <a:rPr lang="ru-RU" sz="2400" dirty="0">
                <a:cs typeface="Times New Roman" panose="02020603050405020304" pitchFamily="18" charset="0"/>
              </a:rPr>
            </a:br>
            <a:r>
              <a:rPr lang="ru-RU" sz="2400" dirty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375987-E10C-8AD8-7F65-B8B4D261F41F}"/>
              </a:ext>
            </a:extLst>
          </p:cNvPr>
          <p:cNvSpPr/>
          <p:nvPr/>
        </p:nvSpPr>
        <p:spPr>
          <a:xfrm>
            <a:off x="413012" y="1894010"/>
            <a:ext cx="97569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Провести анализ интегрированного занятия в дошкольной образовательной организации, в котором удалось принять личное участие.</a:t>
            </a:r>
          </a:p>
          <a:p>
            <a:pPr indent="542925" algn="just"/>
            <a:r>
              <a:rPr lang="ru-RU" sz="2000" b="1" dirty="0">
                <a:cs typeface="Calibri"/>
              </a:rPr>
              <a:t>Дата:</a:t>
            </a:r>
          </a:p>
          <a:p>
            <a:pPr indent="542925" algn="just"/>
            <a:r>
              <a:rPr lang="ru-RU" sz="2000" b="1" dirty="0">
                <a:cs typeface="Calibri"/>
              </a:rPr>
              <a:t>Возрастная группа: </a:t>
            </a:r>
            <a:r>
              <a:rPr lang="ru-RU" sz="2000" b="1" i="1" dirty="0">
                <a:cs typeface="Calibri"/>
              </a:rPr>
              <a:t>по выбору обучающегося                                         </a:t>
            </a:r>
            <a:r>
              <a:rPr lang="ru-RU" sz="1800" i="1" dirty="0">
                <a:cs typeface="Calibri"/>
              </a:rPr>
              <a:t>Таблица 3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773AF99-6645-A696-76C6-D5E853E45F22}"/>
              </a:ext>
            </a:extLst>
          </p:cNvPr>
          <p:cNvGraphicFramePr>
            <a:graphicFrameLocks noGrp="1"/>
          </p:cNvGraphicFramePr>
          <p:nvPr/>
        </p:nvGraphicFramePr>
        <p:xfrm>
          <a:off x="594172" y="4050565"/>
          <a:ext cx="9795365" cy="222447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174987">
                  <a:extLst>
                    <a:ext uri="{9D8B030D-6E8A-4147-A177-3AD203B41FA5}">
                      <a16:colId xmlns:a16="http://schemas.microsoft.com/office/drawing/2014/main" val="3218768935"/>
                    </a:ext>
                  </a:extLst>
                </a:gridCol>
                <a:gridCol w="2159608">
                  <a:extLst>
                    <a:ext uri="{9D8B030D-6E8A-4147-A177-3AD203B41FA5}">
                      <a16:colId xmlns:a16="http://schemas.microsoft.com/office/drawing/2014/main" val="133498705"/>
                    </a:ext>
                  </a:extLst>
                </a:gridCol>
                <a:gridCol w="4460770">
                  <a:extLst>
                    <a:ext uri="{9D8B030D-6E8A-4147-A177-3AD203B41FA5}">
                      <a16:colId xmlns:a16="http://schemas.microsoft.com/office/drawing/2014/main" val="3849777948"/>
                    </a:ext>
                  </a:extLst>
                </a:gridCol>
              </a:tblGrid>
              <a:tr h="599949">
                <a:tc>
                  <a:txBody>
                    <a:bodyPr/>
                    <a:lstStyle/>
                    <a:p>
                      <a:pPr marL="95250" marR="952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Этапы деятельности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5250" marR="952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Содержание деятельности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5250" marR="952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Организационно-методические указания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6745356"/>
                  </a:ext>
                </a:extLst>
              </a:tr>
              <a:tr h="812261">
                <a:tc>
                  <a:txBody>
                    <a:bodyPr/>
                    <a:lstStyle/>
                    <a:p>
                      <a:pPr marL="95250" marR="952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5250" marR="952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5250" marR="952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874829"/>
                  </a:ext>
                </a:extLst>
              </a:tr>
              <a:tr h="812261">
                <a:tc>
                  <a:txBody>
                    <a:bodyPr/>
                    <a:lstStyle/>
                    <a:p>
                      <a:pPr marL="95250" marR="952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5250" marR="952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95250" marR="952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44588849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63D42B-1821-99EE-7DAE-7DFDA2460810}"/>
              </a:ext>
            </a:extLst>
          </p:cNvPr>
          <p:cNvSpPr/>
          <p:nvPr/>
        </p:nvSpPr>
        <p:spPr>
          <a:xfrm>
            <a:off x="821822" y="3554010"/>
            <a:ext cx="93481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ctr"/>
            <a:r>
              <a:rPr lang="ru-RU" sz="1800" i="1" dirty="0">
                <a:cs typeface="Calibri"/>
              </a:rPr>
              <a:t>Анализ </a:t>
            </a:r>
            <a:r>
              <a:rPr lang="ru-RU" sz="1800" i="1" u="sng" dirty="0">
                <a:cs typeface="Calibri"/>
              </a:rPr>
              <a:t>интегрированного</a:t>
            </a:r>
            <a:r>
              <a:rPr lang="ru-RU" sz="1800" i="1" dirty="0">
                <a:cs typeface="Calibri"/>
              </a:rPr>
              <a:t> занятия в дошкольной образовательной организации «…»</a:t>
            </a:r>
          </a:p>
        </p:txBody>
      </p:sp>
    </p:spTree>
    <p:extLst>
      <p:ext uri="{BB962C8B-B14F-4D97-AF65-F5344CB8AC3E}">
        <p14:creationId xmlns:p14="http://schemas.microsoft.com/office/powerpoint/2010/main" val="2566649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F7A7D-597A-0179-36DD-F7A0E68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78065AE-AA59-38E5-AF3F-EDCBA0DD9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78" y="-611857"/>
            <a:ext cx="9687193" cy="2492990"/>
          </a:xfrm>
        </p:spPr>
        <p:txBody>
          <a:bodyPr/>
          <a:lstStyle/>
          <a:p>
            <a:pPr indent="291465">
              <a:spcAft>
                <a:spcPts val="0"/>
              </a:spcAft>
            </a:pPr>
            <a:r>
              <a:rPr lang="ru-RU" sz="2800" dirty="0">
                <a:cs typeface="Times New Roman" panose="02020603050405020304" pitchFamily="18" charset="0"/>
              </a:rPr>
              <a:t/>
            </a:r>
            <a:br>
              <a:rPr lang="ru-RU" sz="2800" dirty="0">
                <a:cs typeface="Times New Roman" panose="02020603050405020304" pitchFamily="18" charset="0"/>
              </a:rPr>
            </a:br>
            <a:r>
              <a:rPr lang="ru-RU" sz="3200" dirty="0">
                <a:cs typeface="Times New Roman" panose="02020603050405020304" pitchFamily="18" charset="0"/>
              </a:rPr>
              <a:t/>
            </a:r>
            <a:br>
              <a:rPr lang="ru-RU" sz="3200" dirty="0">
                <a:cs typeface="Times New Roman" panose="02020603050405020304" pitchFamily="18" charset="0"/>
              </a:rPr>
            </a:br>
            <a:r>
              <a:rPr lang="ru-RU" sz="2400" dirty="0"/>
              <a:t>Экспериментально-практическая работа </a:t>
            </a:r>
            <a:r>
              <a:rPr lang="ru-RU" sz="2400" dirty="0">
                <a:cs typeface="Times New Roman" panose="02020603050405020304" pitchFamily="18" charset="0"/>
              </a:rPr>
              <a:t>в рамках освоения вида деятельности ВД 2. Организация различных видов деятельности детей в дошкольной образовательной организации</a:t>
            </a:r>
            <a:br>
              <a:rPr lang="ru-RU" sz="2400" dirty="0">
                <a:cs typeface="Times New Roman" panose="02020603050405020304" pitchFamily="18" charset="0"/>
              </a:rPr>
            </a:br>
            <a:r>
              <a:rPr lang="ru-RU" sz="2400" dirty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14A833-8479-F0FE-5CC7-6F5422E599F3}"/>
              </a:ext>
            </a:extLst>
          </p:cNvPr>
          <p:cNvSpPr/>
          <p:nvPr/>
        </p:nvSpPr>
        <p:spPr>
          <a:xfrm>
            <a:off x="378148" y="1980431"/>
            <a:ext cx="975692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8163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Разработать консультацию для родителей </a:t>
            </a:r>
            <a:r>
              <a:rPr lang="ru-RU" sz="2000" dirty="0"/>
              <a:t>по одной из предлагаемых тем:</a:t>
            </a:r>
          </a:p>
          <a:p>
            <a:pPr marL="538163" indent="360363">
              <a:buFont typeface="Arial" panose="020B0604020202020204" pitchFamily="34" charset="0"/>
              <a:buChar char="•"/>
              <a:tabLst>
                <a:tab pos="714375" algn="l"/>
              </a:tabLst>
            </a:pPr>
            <a:r>
              <a:rPr lang="ru-RU" sz="2000" i="1" dirty="0"/>
              <a:t>«Роль семьи в развитии речи детей»;</a:t>
            </a:r>
          </a:p>
          <a:p>
            <a:pPr marL="538163" indent="360363">
              <a:buFont typeface="Arial" panose="020B0604020202020204" pitchFamily="34" charset="0"/>
              <a:buChar char="•"/>
              <a:tabLst>
                <a:tab pos="714375" algn="l"/>
              </a:tabLst>
            </a:pPr>
            <a:r>
              <a:rPr lang="ru-RU" sz="2000" i="1" dirty="0"/>
              <a:t>«Что такое детское словотворчество?»; </a:t>
            </a:r>
          </a:p>
          <a:p>
            <a:pPr marL="538163" indent="360363">
              <a:buFont typeface="Arial" panose="020B0604020202020204" pitchFamily="34" charset="0"/>
              <a:buChar char="•"/>
              <a:tabLst>
                <a:tab pos="714375" algn="l"/>
              </a:tabLst>
            </a:pPr>
            <a:r>
              <a:rPr lang="ru-RU" sz="2000" i="1" dirty="0"/>
              <a:t>«Жестокое обращение с детьми»; </a:t>
            </a:r>
          </a:p>
          <a:p>
            <a:pPr marL="538163" indent="360363">
              <a:buFont typeface="Arial" panose="020B0604020202020204" pitchFamily="34" charset="0"/>
              <a:buChar char="•"/>
              <a:tabLst>
                <a:tab pos="714375" algn="l"/>
              </a:tabLst>
            </a:pPr>
            <a:r>
              <a:rPr lang="ru-RU" sz="2000" i="1" dirty="0"/>
              <a:t>«Азбука общения». </a:t>
            </a:r>
          </a:p>
          <a:p>
            <a:pPr indent="538163"/>
            <a:endParaRPr lang="ru-RU" sz="1800" i="1" dirty="0">
              <a:solidFill>
                <a:srgbClr val="00B050"/>
              </a:solidFill>
              <a:cs typeface="Calibri"/>
            </a:endParaRPr>
          </a:p>
          <a:p>
            <a:pPr indent="538163"/>
            <a:r>
              <a:rPr lang="ru-RU" sz="1800" i="1" dirty="0">
                <a:solidFill>
                  <a:srgbClr val="00B050"/>
                </a:solidFill>
                <a:cs typeface="Calibri"/>
              </a:rPr>
              <a:t>См. пример заполнения в приложении 1.2.</a:t>
            </a:r>
          </a:p>
          <a:p>
            <a:pPr indent="541338" algn="just"/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196003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4F306-10B0-4D78-3F5E-E44FA5F90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E3F693E-FA85-A625-6EF5-C46E2BF6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78" y="-611857"/>
            <a:ext cx="9687193" cy="2492990"/>
          </a:xfrm>
        </p:spPr>
        <p:txBody>
          <a:bodyPr/>
          <a:lstStyle/>
          <a:p>
            <a:pPr indent="291465">
              <a:spcAft>
                <a:spcPts val="0"/>
              </a:spcAft>
            </a:pPr>
            <a:r>
              <a:rPr lang="ru-RU" sz="2800" dirty="0">
                <a:cs typeface="Times New Roman" panose="02020603050405020304" pitchFamily="18" charset="0"/>
              </a:rPr>
              <a:t/>
            </a:r>
            <a:br>
              <a:rPr lang="ru-RU" sz="2800" dirty="0">
                <a:cs typeface="Times New Roman" panose="02020603050405020304" pitchFamily="18" charset="0"/>
              </a:rPr>
            </a:br>
            <a:r>
              <a:rPr lang="ru-RU" sz="3200" dirty="0">
                <a:cs typeface="Times New Roman" panose="02020603050405020304" pitchFamily="18" charset="0"/>
              </a:rPr>
              <a:t/>
            </a:r>
            <a:br>
              <a:rPr lang="ru-RU" sz="3200" dirty="0">
                <a:cs typeface="Times New Roman" panose="02020603050405020304" pitchFamily="18" charset="0"/>
              </a:rPr>
            </a:br>
            <a:r>
              <a:rPr lang="ru-RU" sz="2400" dirty="0"/>
              <a:t>Экспериментально-практическая работа </a:t>
            </a:r>
            <a:r>
              <a:rPr lang="ru-RU" sz="2400" dirty="0">
                <a:cs typeface="Times New Roman" panose="02020603050405020304" pitchFamily="18" charset="0"/>
              </a:rPr>
              <a:t>в рамках освоения вида деятельности ВД 2. Организация различных видов деятельности детей в дошкольной образовательной организации</a:t>
            </a:r>
            <a:br>
              <a:rPr lang="ru-RU" sz="2400" dirty="0">
                <a:cs typeface="Times New Roman" panose="02020603050405020304" pitchFamily="18" charset="0"/>
              </a:rPr>
            </a:br>
            <a:r>
              <a:rPr lang="ru-RU" sz="2400" dirty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B6128E-FEC9-215D-A63F-EB96A746A396}"/>
              </a:ext>
            </a:extLst>
          </p:cNvPr>
          <p:cNvSpPr/>
          <p:nvPr/>
        </p:nvSpPr>
        <p:spPr>
          <a:xfrm>
            <a:off x="378148" y="1980431"/>
            <a:ext cx="97569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8163" algn="just">
              <a:tabLst>
                <a:tab pos="630238" algn="l"/>
                <a:tab pos="719138" algn="l"/>
                <a:tab pos="898525" algn="l"/>
              </a:tabLst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Изготовить макет поделки </a:t>
            </a:r>
            <a:r>
              <a:rPr lang="ru-RU" sz="2000" dirty="0">
                <a:cs typeface="Calibri"/>
              </a:rPr>
              <a:t>для детей дошкольной образовательной организации в соответствии с разработанной технологической картой ее изготовления. </a:t>
            </a:r>
          </a:p>
          <a:p>
            <a:pPr indent="538163" algn="just">
              <a:tabLst>
                <a:tab pos="630238" algn="l"/>
                <a:tab pos="719138" algn="l"/>
                <a:tab pos="898525" algn="l"/>
              </a:tabLst>
            </a:pPr>
            <a:r>
              <a:rPr lang="ru-RU" sz="2000" dirty="0"/>
              <a:t>Для изготовления  макета поделки могут применяться такие приемы продуктивной деятельности, как: лепка, аппликация, конструирование и т.д.</a:t>
            </a:r>
          </a:p>
          <a:p>
            <a:pPr indent="538163" algn="just">
              <a:tabLst>
                <a:tab pos="630238" algn="l"/>
                <a:tab pos="719138" algn="l"/>
                <a:tab pos="898525" algn="l"/>
              </a:tabLst>
            </a:pPr>
            <a:r>
              <a:rPr lang="ru-RU" sz="2000" i="1" dirty="0"/>
              <a:t>Фото образца  макета поделки должно быть представлено на слайде: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6B7053E-EA62-C1A3-3D87-4DE4572AB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220" y="3710945"/>
            <a:ext cx="2448272" cy="17872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5AF67F-26F3-F67D-5873-0E2A0BA01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460" y="3730816"/>
            <a:ext cx="1826210" cy="179659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D645BF-DE1F-F7A2-90D4-BC42E94470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47"/>
          <a:stretch/>
        </p:blipFill>
        <p:spPr>
          <a:xfrm>
            <a:off x="3910993" y="3711893"/>
            <a:ext cx="1368152" cy="17853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AC446B-CA05-51E6-122A-403CA69DAB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7984" y="3730815"/>
            <a:ext cx="1263539" cy="179659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5A2113-64AB-0608-54E2-58C014D09EE5}"/>
              </a:ext>
            </a:extLst>
          </p:cNvPr>
          <p:cNvSpPr txBox="1"/>
          <p:nvPr/>
        </p:nvSpPr>
        <p:spPr>
          <a:xfrm>
            <a:off x="447878" y="5796855"/>
            <a:ext cx="98673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6088"/>
            <a:r>
              <a:rPr lang="ru-RU" sz="2000" i="1" dirty="0">
                <a:solidFill>
                  <a:srgbClr val="00B050"/>
                </a:solidFill>
                <a:cs typeface="Calibri"/>
              </a:rPr>
              <a:t>См. пример заполнения технологической карты в приложении 1.3.</a:t>
            </a:r>
          </a:p>
        </p:txBody>
      </p:sp>
    </p:spTree>
    <p:extLst>
      <p:ext uri="{BB962C8B-B14F-4D97-AF65-F5344CB8AC3E}">
        <p14:creationId xmlns:p14="http://schemas.microsoft.com/office/powerpoint/2010/main" val="3123434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062" y="-181341"/>
            <a:ext cx="9687193" cy="1717393"/>
          </a:xfrm>
        </p:spPr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/>
            </a:r>
            <a:br>
              <a:rPr lang="ru-RU" sz="2800" dirty="0">
                <a:cs typeface="Times New Roman" panose="02020603050405020304" pitchFamily="18" charset="0"/>
              </a:rPr>
            </a:br>
            <a:r>
              <a:rPr lang="ru-RU" sz="2400" dirty="0"/>
              <a:t>Экспериментально-практическая работа </a:t>
            </a:r>
            <a:r>
              <a:rPr lang="ru-RU" sz="2400" dirty="0">
                <a:cs typeface="Times New Roman" panose="02020603050405020304" pitchFamily="18" charset="0"/>
              </a:rPr>
              <a:t>в рамках освоения вида деятельности ВД 2. Организация различных видов деятельности детей в дошкольной образовательной организации</a:t>
            </a:r>
            <a:endParaRPr lang="ru-RU" sz="2800" b="0" i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156" y="1620391"/>
            <a:ext cx="9687193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just">
              <a:tabLst>
                <a:tab pos="159385" algn="l"/>
                <a:tab pos="624840" algn="l"/>
              </a:tabLst>
            </a:pP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tabLst>
                <a:tab pos="159385" algn="l"/>
                <a:tab pos="624840" algn="l"/>
              </a:tabLst>
            </a:pP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tabLst>
                <a:tab pos="159385" algn="l"/>
                <a:tab pos="62484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5856" y="2792960"/>
            <a:ext cx="96871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1058" algn="just"/>
            <a:r>
              <a:rPr lang="ru-RU" b="1" dirty="0">
                <a:cs typeface="Calibri"/>
              </a:rPr>
              <a:t>При решении кейсов-задач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описать педагогическую ситуацию </a:t>
            </a:r>
            <a:r>
              <a:rPr lang="ru-RU" b="1" dirty="0">
                <a:cs typeface="Calibri"/>
              </a:rPr>
              <a:t>в соответствии с алгоритмом:</a:t>
            </a:r>
          </a:p>
          <a:p>
            <a:pPr indent="711058" algn="just"/>
            <a:r>
              <a:rPr lang="ru-RU" dirty="0">
                <a:cs typeface="Calibri"/>
              </a:rPr>
              <a:t>1. Оценка ситуации (с позиции участников педагогического процесса);</a:t>
            </a:r>
          </a:p>
          <a:p>
            <a:pPr indent="711058" algn="just"/>
            <a:r>
              <a:rPr lang="ru-RU" dirty="0">
                <a:cs typeface="Calibri"/>
              </a:rPr>
              <a:t>2. Прогнозирование ситуации (возможные варианты развертывания ситуации без педагогического вмешательства);</a:t>
            </a:r>
          </a:p>
          <a:p>
            <a:pPr indent="711058" algn="just"/>
            <a:r>
              <a:rPr lang="ru-RU" dirty="0">
                <a:cs typeface="Calibri"/>
              </a:rPr>
              <a:t>3. Решение ситуации. При решении необходимо использовать знания о формах организации, методах воспитания и обучения, стилях общения и управления детским коллективом.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0156" y="1827123"/>
            <a:ext cx="9687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>
              <a:spcAft>
                <a:spcPts val="0"/>
              </a:spcAft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Выполнить и описать решение не менее 2-х кейсов </a:t>
            </a:r>
            <a:r>
              <a:rPr lang="ru-RU" i="1" dirty="0">
                <a:cs typeface="Calibri"/>
              </a:rPr>
              <a:t>(по выбору обучающегося из предложенных в индивидуальном задании).</a:t>
            </a:r>
          </a:p>
        </p:txBody>
      </p:sp>
    </p:spTree>
    <p:extLst>
      <p:ext uri="{BB962C8B-B14F-4D97-AF65-F5344CB8AC3E}">
        <p14:creationId xmlns:p14="http://schemas.microsoft.com/office/powerpoint/2010/main" val="3580437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320" y="487688"/>
            <a:ext cx="9638563" cy="692497"/>
          </a:xfrm>
        </p:spPr>
        <p:txBody>
          <a:bodyPr/>
          <a:lstStyle/>
          <a:p>
            <a:r>
              <a:rPr lang="ru-RU" sz="2500" dirty="0"/>
              <a:t>Обработка и систематизация полученного фактического материала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6311" y="1908423"/>
            <a:ext cx="978257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36575" algn="just" defTabSz="1043305"/>
            <a:r>
              <a:rPr lang="ru-RU" sz="2000" dirty="0">
                <a:cs typeface="Times New Roman" panose="02020603050405020304" pitchFamily="18" charset="0"/>
              </a:rPr>
              <a:t>С целью подготовки к сдаче экзамена по модулю ПМ.02 Организация различных видов деятельности детей в дошкольной образовательной организации </a:t>
            </a:r>
            <a:r>
              <a:rPr lang="ru-RU" dirty="0"/>
              <a:t>осуществить комплексный анализ результатов выполненных видов работ, оформить презентационные материалы, разработать свои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предложения и рекомендации по совершенствованию и коррекции занятий по трудовым видам деятельности, музыкальному воспитанию детей </a:t>
            </a:r>
            <a:r>
              <a:rPr lang="ru-RU" dirty="0"/>
              <a:t>на основе сравнения полученных в процессе обучения теоретических знаний с навыками, полученными в период прохождения практики.</a:t>
            </a:r>
          </a:p>
          <a:p>
            <a:pPr lvl="0" algn="just"/>
            <a:r>
              <a:rPr lang="ru-RU" b="1" dirty="0"/>
              <a:t> </a:t>
            </a:r>
          </a:p>
          <a:p>
            <a:pPr lvl="0" algn="just"/>
            <a:endParaRPr lang="ru-RU" sz="20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909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38" y="633053"/>
            <a:ext cx="9638563" cy="346249"/>
          </a:xfrm>
        </p:spPr>
        <p:txBody>
          <a:bodyPr/>
          <a:lstStyle/>
          <a:p>
            <a:r>
              <a:rPr lang="ru-RU" sz="2500" dirty="0"/>
              <a:t>Приложения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2429" y="1836415"/>
            <a:ext cx="978257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97" marR="5714" indent="533928" algn="just">
              <a:lnSpc>
                <a:spcPct val="101400"/>
              </a:lnSpc>
              <a:spcBef>
                <a:spcPts val="65"/>
              </a:spcBef>
            </a:pPr>
            <a:r>
              <a:rPr lang="ru-RU" dirty="0"/>
              <a:t>Разместить</a:t>
            </a:r>
            <a:r>
              <a:rPr lang="ru-RU" spc="285" dirty="0"/>
              <a:t>    </a:t>
            </a:r>
            <a:r>
              <a:rPr lang="ru-RU" dirty="0"/>
              <a:t>дополнительную</a:t>
            </a:r>
            <a:r>
              <a:rPr lang="ru-RU" spc="280" dirty="0"/>
              <a:t>    </a:t>
            </a:r>
            <a:r>
              <a:rPr lang="ru-RU" dirty="0"/>
              <a:t>информацию,</a:t>
            </a:r>
            <a:r>
              <a:rPr lang="ru-RU" spc="290" dirty="0"/>
              <a:t>    </a:t>
            </a:r>
            <a:r>
              <a:rPr lang="ru-RU" dirty="0"/>
              <a:t>позволяющую</a:t>
            </a:r>
            <a:r>
              <a:rPr lang="ru-RU" spc="280" dirty="0"/>
              <a:t>    </a:t>
            </a:r>
            <a:r>
              <a:rPr lang="ru-RU" spc="-10" dirty="0"/>
              <a:t>раскрыть </a:t>
            </a:r>
            <a:r>
              <a:rPr lang="ru-RU" dirty="0"/>
              <a:t>особенности</a:t>
            </a:r>
            <a:r>
              <a:rPr lang="ru-RU" spc="-70" dirty="0"/>
              <a:t> </a:t>
            </a:r>
            <a:r>
              <a:rPr lang="ru-RU" dirty="0"/>
              <a:t>прохождения</a:t>
            </a:r>
            <a:r>
              <a:rPr lang="ru-RU" spc="-65" dirty="0"/>
              <a:t> </a:t>
            </a:r>
            <a:r>
              <a:rPr lang="ru-RU" dirty="0"/>
              <a:t>производственной</a:t>
            </a:r>
            <a:r>
              <a:rPr lang="ru-RU" spc="45" dirty="0"/>
              <a:t> </a:t>
            </a:r>
            <a:r>
              <a:rPr lang="ru-RU" spc="-10" dirty="0"/>
              <a:t>практики.</a:t>
            </a:r>
          </a:p>
          <a:p>
            <a:pPr marL="12697" marR="5079" indent="533928" algn="just">
              <a:lnSpc>
                <a:spcPts val="2549"/>
              </a:lnSpc>
              <a:spcBef>
                <a:spcPts val="20"/>
              </a:spcBef>
            </a:pPr>
            <a:r>
              <a:rPr lang="ru-RU" dirty="0"/>
              <a:t>Например,</a:t>
            </a:r>
            <a:r>
              <a:rPr lang="ru-RU" spc="409" dirty="0"/>
              <a:t> </a:t>
            </a:r>
            <a:r>
              <a:rPr lang="ru-RU" dirty="0"/>
              <a:t>дополнительные</a:t>
            </a:r>
            <a:r>
              <a:rPr lang="ru-RU" spc="405" dirty="0"/>
              <a:t> </a:t>
            </a:r>
            <a:r>
              <a:rPr lang="ru-RU" dirty="0"/>
              <a:t>фото- материалы, документы, обеспечивающие организацию продуктивной деятельности дошкольников (рисование, лепка, аппликация, конструирование) и т.д.</a:t>
            </a:r>
            <a:r>
              <a:rPr lang="ru-RU" spc="-20" dirty="0"/>
              <a:t> </a:t>
            </a:r>
            <a:r>
              <a:rPr lang="ru-RU" dirty="0"/>
              <a:t>(</a:t>
            </a:r>
            <a:r>
              <a:rPr lang="ru-RU" b="1" dirty="0">
                <a:cs typeface="Calibri"/>
              </a:rPr>
              <a:t>не</a:t>
            </a:r>
            <a:r>
              <a:rPr lang="ru-RU" b="1" spc="15" dirty="0">
                <a:cs typeface="Calibri"/>
              </a:rPr>
              <a:t> </a:t>
            </a:r>
            <a:r>
              <a:rPr lang="ru-RU" b="1" dirty="0">
                <a:cs typeface="Calibri"/>
              </a:rPr>
              <a:t>более</a:t>
            </a:r>
            <a:r>
              <a:rPr lang="ru-RU" b="1" spc="-60" dirty="0">
                <a:cs typeface="Calibri"/>
              </a:rPr>
              <a:t> </a:t>
            </a:r>
            <a:r>
              <a:rPr lang="ru-RU" b="1" dirty="0">
                <a:cs typeface="Calibri"/>
              </a:rPr>
              <a:t>10</a:t>
            </a:r>
            <a:r>
              <a:rPr lang="ru-RU" b="1" spc="15" dirty="0">
                <a:cs typeface="Calibri"/>
              </a:rPr>
              <a:t> </a:t>
            </a:r>
            <a:r>
              <a:rPr lang="ru-RU" b="1" spc="-10" dirty="0">
                <a:cs typeface="Calibri"/>
              </a:rPr>
              <a:t>слайдов</a:t>
            </a:r>
            <a:r>
              <a:rPr lang="ru-RU" spc="-1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0568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5195</TotalTime>
  <Words>942</Words>
  <Application>Microsoft Office PowerPoint</Application>
  <PresentationFormat>Произвольный</PresentationFormat>
  <Paragraphs>121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Times New Roman</vt:lpstr>
      <vt:lpstr>Тема Office</vt:lpstr>
      <vt:lpstr>ОТЧЕТ о прохождении производственной практики   по профессиональному модулю  ПМ.02 Организация различных видов деятельности детей в дошкольной образовательной организации  в период с «__» ________ 20__ г. по «__» ________ 20__ г.  Специальность 44.02.01 Дошкольное образование</vt:lpstr>
      <vt:lpstr>Содержание</vt:lpstr>
      <vt:lpstr> Общая организационная характеристика  дошкольной образовательной организации «…»</vt:lpstr>
      <vt:lpstr>Общая организационная характеристика дошкольной образовательной организации «…»</vt:lpstr>
      <vt:lpstr>Общая организационная характеристика дошкольной образовательной организации «…»</vt:lpstr>
      <vt:lpstr>Нормативное и правовое регулирование деятельности дошкольной образовательной организации «…»</vt:lpstr>
      <vt:lpstr>Функциональные обязанности работающих сотрудников в дошкольной образовательной организации «…»</vt:lpstr>
      <vt:lpstr> Исследовательский этап в рамках освоения вида деятельности ВД 2. Организация различных видов деятельности детей в дошкольной образовательной организации</vt:lpstr>
      <vt:lpstr> Экспериментально-практическая работа в рамках освоения вида деятельности ВД 2. Организация различных видов деятельности детей в дошкольной образовательной организации</vt:lpstr>
      <vt:lpstr>  Экспериментально-практическая работа в рамках освоения вида деятельности ВД 2. Организация различных видов деятельности детей в дошкольной образовательной организации  </vt:lpstr>
      <vt:lpstr>  Экспериментально-практическая работа в рамках освоения вида деятельности ВД 2. Организация различных видов деятельности детей в дошкольной образовательной организации  </vt:lpstr>
      <vt:lpstr>  Экспериментально-практическая работа в рамках освоения вида деятельности ВД 2. Организация различных видов деятельности детей в дошкольной образовательной организации  </vt:lpstr>
      <vt:lpstr>  Экспериментально-практическая работа в рамках освоения вида деятельности ВД 2. Организация различных видов деятельности детей в дошкольной образовательной организации  </vt:lpstr>
      <vt:lpstr>  Экспериментально-практическая работа в рамках освоения вида деятельности ВД 2. Организация различных видов деятельности детей в дошкольной образовательной организации  </vt:lpstr>
      <vt:lpstr> Экспериментально-практическая работа в рамках освоения вида деятельности ВД 2. Организация различных видов деятельности детей в дошкольной образовательной организации</vt:lpstr>
      <vt:lpstr>Обработка и систематизация полученного фактического материала</vt:lpstr>
      <vt:lpstr>Приложения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Перепечина Мария Викторовна</cp:lastModifiedBy>
  <cp:revision>407</cp:revision>
  <cp:lastPrinted>2021-01-11T11:19:56Z</cp:lastPrinted>
  <dcterms:created xsi:type="dcterms:W3CDTF">2020-03-27T22:15:06Z</dcterms:created>
  <dcterms:modified xsi:type="dcterms:W3CDTF">2025-03-27T15:53:27Z</dcterms:modified>
</cp:coreProperties>
</file>